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8" r:id="rId5"/>
    <p:sldId id="372" r:id="rId6"/>
    <p:sldId id="374" r:id="rId7"/>
    <p:sldId id="379" r:id="rId8"/>
    <p:sldId id="381" r:id="rId9"/>
    <p:sldId id="383" r:id="rId10"/>
    <p:sldId id="388" r:id="rId11"/>
    <p:sldId id="390" r:id="rId12"/>
    <p:sldId id="392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4" name="yt_shape_12034"/>
          <p:cNvSpPr txBox="1"/>
          <p:nvPr/>
        </p:nvSpPr>
        <p:spPr>
          <a:xfrm>
            <a:off x="540000" y="900000"/>
            <a:ext cx="281750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115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033" name="yt_image_12033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788056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36" name="yt_image_12036" title="H_178.8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80641" y="1749947"/>
            <a:ext cx="4230716" cy="2271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8" name="yt_shape_1209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黔西南州期末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问题探索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将一根木棒放在数轴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73f7"/>
              </a:rPr>
              <a:t>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木棒左端与数轴上的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右端与数轴上的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099" name="yt_image_12099" title="H_23.3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7728" y="2011799"/>
            <a:ext cx="4336542" cy="296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01" name="yt_shape_12101"/>
          <p:cNvSpPr txBox="1"/>
          <p:nvPr/>
        </p:nvSpPr>
        <p:spPr>
          <a:xfrm>
            <a:off x="540119" y="2358558"/>
            <a:ext cx="11492915" cy="207855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若将木棒沿数轴向右水平移动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则当它的左端移动到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c7f1f,isEnd"/>
              </a:rPr>
              <a:t>它的右端在数轴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上所对应的数为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若将木棒沿数轴向左水平移动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则当它的右端移动到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3182,isEnd"/>
              </a:rPr>
              <a:t>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它的左端在数轴上所对应的数为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由此可得这根木棒的长为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所表示的数是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所表示的数是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2189939-B238-C0A6-8E63-41A937939E2F}"/>
              </a:ext>
            </a:extLst>
          </p:cNvPr>
          <p:cNvSpPr txBox="1"/>
          <p:nvPr/>
        </p:nvSpPr>
        <p:spPr>
          <a:xfrm>
            <a:off x="8832107" y="326272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DA1F7C-889B-1DD2-31AB-1701CF2A6420}"/>
              </a:ext>
            </a:extLst>
          </p:cNvPr>
          <p:cNvSpPr txBox="1"/>
          <p:nvPr/>
        </p:nvSpPr>
        <p:spPr>
          <a:xfrm>
            <a:off x="4541096" y="3738216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A1FC5EA-41F9-EB02-D21B-F0D6C13C2651}"/>
              </a:ext>
            </a:extLst>
          </p:cNvPr>
          <p:cNvSpPr txBox="1"/>
          <p:nvPr/>
        </p:nvSpPr>
        <p:spPr>
          <a:xfrm>
            <a:off x="8174882" y="373821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5" name="yt_shape_12105"/>
          <p:cNvSpPr txBox="1"/>
          <p:nvPr/>
        </p:nvSpPr>
        <p:spPr>
          <a:xfrm>
            <a:off x="540000" y="2827503"/>
            <a:ext cx="6771084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当奶奶像妙妙这样大时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妙妙为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岁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所以奶奶与妙妙的年龄差为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[115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岁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所以妙妙现在的年龄为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岁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CD4B7CD-081E-9715-1996-BB561F55B0A1}"/>
              </a:ext>
            </a:extLst>
          </p:cNvPr>
          <p:cNvSpPr txBox="1"/>
          <p:nvPr/>
        </p:nvSpPr>
        <p:spPr>
          <a:xfrm>
            <a:off x="449989" y="2564904"/>
            <a:ext cx="688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当奶奶像妙妙这样大时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妙妙为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岁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682805D-1E96-0D14-A6FB-AD47E7FBCA39}"/>
              </a:ext>
            </a:extLst>
          </p:cNvPr>
          <p:cNvSpPr txBox="1"/>
          <p:nvPr/>
        </p:nvSpPr>
        <p:spPr>
          <a:xfrm>
            <a:off x="449989" y="3040392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所以奶奶与妙妙的年龄差为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AF57163-E4DD-BE4A-4BDF-0DBDBA688685}"/>
              </a:ext>
            </a:extLst>
          </p:cNvPr>
          <p:cNvSpPr txBox="1"/>
          <p:nvPr/>
        </p:nvSpPr>
        <p:spPr>
          <a:xfrm>
            <a:off x="449989" y="3515880"/>
            <a:ext cx="46391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[115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岁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C300651-60BC-6C7F-F770-B55E23908107}"/>
              </a:ext>
            </a:extLst>
          </p:cNvPr>
          <p:cNvSpPr txBox="1"/>
          <p:nvPr/>
        </p:nvSpPr>
        <p:spPr>
          <a:xfrm>
            <a:off x="449989" y="3991368"/>
            <a:ext cx="65695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所以妙妙现在的年龄为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岁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C4EBD10-83EC-B563-6BEC-29DBDD883212}"/>
              </a:ext>
            </a:extLst>
          </p:cNvPr>
          <p:cNvSpPr txBox="1"/>
          <p:nvPr/>
        </p:nvSpPr>
        <p:spPr>
          <a:xfrm>
            <a:off x="540000" y="1052736"/>
            <a:ext cx="11316640" cy="1481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实际应用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由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的启发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请借助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数轴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这个工具解决下列问题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：</a:t>
            </a:r>
          </a:p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一天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妙妙去问奶奶的年龄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奶奶说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我若是你现在这么大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你还要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3_23de0,isEnd"/>
              </a:rPr>
              <a:t>年才出</a:t>
            </a:r>
            <a:b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生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你若是我现在这么大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我就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115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岁啦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！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请问妙妙现在多少岁了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9" name="yt_shape_12039"/>
          <p:cNvSpPr txBox="1"/>
          <p:nvPr/>
        </p:nvSpPr>
        <p:spPr>
          <a:xfrm>
            <a:off x="540000" y="900000"/>
            <a:ext cx="2444580" cy="5492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  <a:r>
              <a:rPr lang="en-US" altLang="zh-CN" sz="3050" b="0" i="0" u="none" spc="18300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</a:p>
        </p:txBody>
      </p:sp>
      <p:pic>
        <p:nvPicPr>
          <p:cNvPr id="12038" name="yt_image_12038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418787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41" name="yt_shape_12041"/>
          <p:cNvSpPr txBox="1"/>
          <p:nvPr/>
        </p:nvSpPr>
        <p:spPr>
          <a:xfrm>
            <a:off x="540000" y="1558730"/>
            <a:ext cx="326050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有理数的运算</a:t>
            </a:r>
          </a:p>
        </p:txBody>
      </p:sp>
      <p:sp>
        <p:nvSpPr>
          <p:cNvPr id="12042" name="yt_shape_12042"/>
          <p:cNvSpPr txBox="1"/>
          <p:nvPr/>
        </p:nvSpPr>
        <p:spPr>
          <a:xfrm>
            <a:off x="540000" y="2058295"/>
            <a:ext cx="79765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黔东南州中考改编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043" name="yt_table_12043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32776815"/>
                  </p:ext>
                </p:extLst>
              </p:nvPr>
            </p:nvGraphicFramePr>
            <p:xfrm>
              <a:off x="540056" y="2537598"/>
              <a:ext cx="7320281" cy="1057085"/>
            </p:xfrm>
            <a:graphic>
              <a:graphicData uri="http://schemas.openxmlformats.org/drawingml/2006/table">
                <a:tbl>
                  <a:tblPr/>
                  <a:tblGrid>
                    <a:gridCol w="4099243">
                      <a:extLst>
                        <a:ext uri="{9D8B030D-6E8A-4147-A177-3AD203B41FA5}">
                          <a16:colId xmlns:a16="http://schemas.microsoft.com/office/drawing/2014/main" val="10350"/>
                        </a:ext>
                      </a:extLst>
                    </a:gridCol>
                    <a:gridCol w="3221038">
                      <a:extLst>
                        <a:ext uri="{9D8B030D-6E8A-4147-A177-3AD203B41FA5}">
                          <a16:colId xmlns:a16="http://schemas.microsoft.com/office/drawing/2014/main" val="1035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互为倒数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互为相反数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的相反数是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的绝对值是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043" name="yt_table_12043" descr="{&quot;rangeId&quot;:3,&quot;type&quot;:&quot;Option&quot;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32776815"/>
                  </p:ext>
                </p:extLst>
              </p:nvPr>
            </p:nvGraphicFramePr>
            <p:xfrm>
              <a:off x="540056" y="2537598"/>
              <a:ext cx="7320281" cy="1057085"/>
            </p:xfrm>
            <a:graphic>
              <a:graphicData uri="http://schemas.openxmlformats.org/drawingml/2006/table">
                <a:tbl>
                  <a:tblPr/>
                  <a:tblGrid>
                    <a:gridCol w="4099243">
                      <a:extLst>
                        <a:ext uri="{9D8B030D-6E8A-4147-A177-3AD203B41FA5}">
                          <a16:colId xmlns:a16="http://schemas.microsoft.com/office/drawing/2014/main" val="10350"/>
                        </a:ext>
                      </a:extLst>
                    </a:gridCol>
                    <a:gridCol w="3221038">
                      <a:extLst>
                        <a:ext uri="{9D8B030D-6E8A-4147-A177-3AD203B41FA5}">
                          <a16:colId xmlns:a16="http://schemas.microsoft.com/office/drawing/2014/main" val="10351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互为倒数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7221" b="-98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51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的相反数是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的绝对值是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044" name="yt_shape_12044"/>
          <p:cNvSpPr txBox="1"/>
          <p:nvPr/>
        </p:nvSpPr>
        <p:spPr>
          <a:xfrm>
            <a:off x="540000" y="3645238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45" name="yt_table_1204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9895234"/>
              </p:ext>
            </p:extLst>
          </p:nvPr>
        </p:nvGraphicFramePr>
        <p:xfrm>
          <a:off x="540056" y="4124541"/>
          <a:ext cx="7401243" cy="950976"/>
        </p:xfrm>
        <a:graphic>
          <a:graphicData uri="http://schemas.openxmlformats.org/drawingml/2006/table">
            <a:tbl>
              <a:tblPr/>
              <a:tblGrid>
                <a:gridCol w="4099243">
                  <a:extLst>
                    <a:ext uri="{9D8B030D-6E8A-4147-A177-3AD203B41FA5}">
                      <a16:colId xmlns:a16="http://schemas.microsoft.com/office/drawing/2014/main" val="10352"/>
                    </a:ext>
                  </a:extLst>
                </a:gridCol>
                <a:gridCol w="3302000">
                  <a:extLst>
                    <a:ext uri="{9D8B030D-6E8A-4147-A177-3AD203B41FA5}">
                      <a16:colId xmlns:a16="http://schemas.microsoft.com/office/drawing/2014/main" val="103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4"/>
                  </a:ext>
                </a:extLst>
              </a:tr>
            </a:tbl>
          </a:graphicData>
        </a:graphic>
      </p:graphicFrame>
      <p:sp>
        <p:nvSpPr>
          <p:cNvPr id="12047" name="yt_shape_12047"/>
          <p:cNvSpPr txBox="1"/>
          <p:nvPr/>
        </p:nvSpPr>
        <p:spPr>
          <a:xfrm>
            <a:off x="540000" y="5126095"/>
            <a:ext cx="79765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下列各组的两个数中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运算后的结果相等的是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48" name="yt_table_1204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7112230"/>
              </p:ext>
            </p:extLst>
          </p:nvPr>
        </p:nvGraphicFramePr>
        <p:xfrm>
          <a:off x="540056" y="5605398"/>
          <a:ext cx="7952106" cy="950976"/>
        </p:xfrm>
        <a:graphic>
          <a:graphicData uri="http://schemas.openxmlformats.org/drawingml/2006/table">
            <a:tbl>
              <a:tblPr/>
              <a:tblGrid>
                <a:gridCol w="4099243">
                  <a:extLst>
                    <a:ext uri="{9D8B030D-6E8A-4147-A177-3AD203B41FA5}">
                      <a16:colId xmlns:a16="http://schemas.microsoft.com/office/drawing/2014/main" val="10354"/>
                    </a:ext>
                  </a:extLst>
                </a:gridCol>
                <a:gridCol w="3852863">
                  <a:extLst>
                    <a:ext uri="{9D8B030D-6E8A-4147-A177-3AD203B41FA5}">
                      <a16:colId xmlns:a16="http://schemas.microsoft.com/office/drawing/2014/main" val="103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6"/>
                  </a:ext>
                </a:extLst>
              </a:tr>
            </a:tbl>
          </a:graphicData>
        </a:graphic>
      </p:graphicFrame>
      <p:pic>
        <p:nvPicPr>
          <p:cNvPr id="3" name="yt_shape_1723549370612">
            <a:extLst>
              <a:ext uri="{FF2B5EF4-FFF2-40B4-BE49-F238E27FC236}">
                <a16:creationId xmlns:a16="http://schemas.microsoft.com/office/drawing/2014/main" id="{34570D92-3596-AA92-47D9-D214605015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1013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443A6D2-62E2-F1C4-16F6-76155E06F84F}"/>
              </a:ext>
            </a:extLst>
          </p:cNvPr>
          <p:cNvSpPr txBox="1"/>
          <p:nvPr/>
        </p:nvSpPr>
        <p:spPr>
          <a:xfrm>
            <a:off x="7536589" y="201148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74618EE-4813-F722-C81C-054CB910E15F}"/>
              </a:ext>
            </a:extLst>
          </p:cNvPr>
          <p:cNvSpPr txBox="1"/>
          <p:nvPr/>
        </p:nvSpPr>
        <p:spPr>
          <a:xfrm>
            <a:off x="3878989" y="359843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B7C117F-67B6-C29C-F5A3-3DCA65263ECC}"/>
              </a:ext>
            </a:extLst>
          </p:cNvPr>
          <p:cNvSpPr txBox="1"/>
          <p:nvPr/>
        </p:nvSpPr>
        <p:spPr>
          <a:xfrm>
            <a:off x="7536589" y="507928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0" name="yt_shape_12050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两点所表示的数分别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｜＞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9c6c"/>
              </a:rPr>
              <a:t>那么下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列结论中不正确的是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52" name="yt_table_1205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8207599"/>
              </p:ext>
            </p:extLst>
          </p:nvPr>
        </p:nvGraphicFramePr>
        <p:xfrm>
          <a:off x="540056" y="1859435"/>
          <a:ext cx="5326380" cy="950976"/>
        </p:xfrm>
        <a:graphic>
          <a:graphicData uri="http://schemas.openxmlformats.org/drawingml/2006/table">
            <a:tbl>
              <a:tblPr/>
              <a:tblGrid>
                <a:gridCol w="3129280">
                  <a:extLst>
                    <a:ext uri="{9D8B030D-6E8A-4147-A177-3AD203B41FA5}">
                      <a16:colId xmlns:a16="http://schemas.microsoft.com/office/drawing/2014/main" val="10356"/>
                    </a:ext>
                  </a:extLst>
                </a:gridCol>
                <a:gridCol w="2197100">
                  <a:extLst>
                    <a:ext uri="{9D8B030D-6E8A-4147-A177-3AD203B41FA5}">
                      <a16:colId xmlns:a16="http://schemas.microsoft.com/office/drawing/2014/main" val="103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8"/>
                  </a:ext>
                </a:extLst>
              </a:tr>
            </a:tbl>
          </a:graphicData>
        </a:graphic>
      </p:graphicFrame>
      <p:pic>
        <p:nvPicPr>
          <p:cNvPr id="12051" name="yt_image_12051_skip" title="H_34.4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05136" y="1859435"/>
            <a:ext cx="3545128" cy="437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C6BA622-50C3-15D3-EFAA-B33BE70EB8DE}"/>
              </a:ext>
            </a:extLst>
          </p:cNvPr>
          <p:cNvSpPr txBox="1"/>
          <p:nvPr/>
        </p:nvSpPr>
        <p:spPr>
          <a:xfrm>
            <a:off x="3802909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054" name="yt_shape_12054"/>
          <p:cNvSpPr txBox="1"/>
          <p:nvPr/>
        </p:nvSpPr>
        <p:spPr>
          <a:xfrm>
            <a:off x="540119" y="3144266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碧江区模拟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甘肃省中考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定义一种新运算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规定运算法则为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m*n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 baseline="30000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8910,isEnd"/>
              </a:rPr>
              <a:t>均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为整数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E863A2D-5934-6B77-EF69-86F1DA7B9283}"/>
              </a:ext>
            </a:extLst>
          </p:cNvPr>
          <p:cNvSpPr txBox="1"/>
          <p:nvPr/>
        </p:nvSpPr>
        <p:spPr>
          <a:xfrm>
            <a:off x="10238632" y="309746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0AAB29-D806-AFAC-46F0-5F510B360D7B}"/>
              </a:ext>
            </a:extLst>
          </p:cNvPr>
          <p:cNvSpPr txBox="1"/>
          <p:nvPr/>
        </p:nvSpPr>
        <p:spPr>
          <a:xfrm>
            <a:off x="8792421" y="4048436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057" name="yt_shape_12057"/>
              <p:cNvSpPr txBox="1"/>
              <p:nvPr/>
            </p:nvSpPr>
            <p:spPr>
              <a:xfrm>
                <a:off x="540000" y="1599909"/>
                <a:ext cx="11316640" cy="25206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   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27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057" name="yt_shape_120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9909"/>
                <a:ext cx="11316640" cy="2520604"/>
              </a:xfrm>
              <a:prstGeom prst="rect">
                <a:avLst/>
              </a:prstGeom>
              <a:blipFill>
                <a:blip r:embed="rId2"/>
                <a:stretch>
                  <a:fillRect l="-1670" r="-485" b="-45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02F7F47-A039-3A15-CFE3-6073F419AB38}"/>
              </a:ext>
            </a:extLst>
          </p:cNvPr>
          <p:cNvSpPr txBox="1"/>
          <p:nvPr/>
        </p:nvSpPr>
        <p:spPr>
          <a:xfrm>
            <a:off x="449989" y="2168388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78F8CB2-71A4-C8C2-2021-179E2E7EF77D}"/>
              </a:ext>
            </a:extLst>
          </p:cNvPr>
          <p:cNvSpPr txBox="1"/>
          <p:nvPr/>
        </p:nvSpPr>
        <p:spPr>
          <a:xfrm>
            <a:off x="1631504" y="2643876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91D3782-BA27-5136-E98B-371414E8DCFE}"/>
                  </a:ext>
                </a:extLst>
              </p:cNvPr>
              <p:cNvSpPr txBox="1"/>
              <p:nvPr/>
            </p:nvSpPr>
            <p:spPr>
              <a:xfrm>
                <a:off x="5663952" y="2144383"/>
                <a:ext cx="4342511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91D3782-BA27-5136-E98B-371414E8DC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63952" y="2144383"/>
                <a:ext cx="4342511" cy="766839"/>
              </a:xfrm>
              <a:prstGeom prst="rect">
                <a:avLst/>
              </a:prstGeom>
              <a:blipFill>
                <a:blip r:embed="rId3"/>
                <a:stretch>
                  <a:fillRect l="-2107" r="-238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35E3869-40CB-F222-6020-4CEAB69A6DA2}"/>
                  </a:ext>
                </a:extLst>
              </p:cNvPr>
              <p:cNvSpPr txBox="1"/>
              <p:nvPr/>
            </p:nvSpPr>
            <p:spPr>
              <a:xfrm>
                <a:off x="6845467" y="2817610"/>
                <a:ext cx="1599312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35E3869-40CB-F222-6020-4CEAB69A6D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5467" y="2817610"/>
                <a:ext cx="1599312" cy="766839"/>
              </a:xfrm>
              <a:prstGeom prst="rect">
                <a:avLst/>
              </a:prstGeom>
              <a:blipFill>
                <a:blip r:embed="rId4"/>
                <a:stretch>
                  <a:fillRect l="-6107" r="-610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D7EA272-425B-0DDC-4638-06445CF9F04D}"/>
              </a:ext>
            </a:extLst>
          </p:cNvPr>
          <p:cNvSpPr txBox="1"/>
          <p:nvPr/>
        </p:nvSpPr>
        <p:spPr>
          <a:xfrm>
            <a:off x="6845467" y="3490838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931F0F5-B0A3-0D89-B6D8-50E335AEB6EE}"/>
              </a:ext>
            </a:extLst>
          </p:cNvPr>
          <p:cNvSpPr txBox="1"/>
          <p:nvPr/>
        </p:nvSpPr>
        <p:spPr>
          <a:xfrm>
            <a:off x="449989" y="1035944"/>
            <a:ext cx="6097904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计算下列各式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：</a:t>
            </a:r>
          </a:p>
        </p:txBody>
      </p:sp>
      <p:sp>
        <p:nvSpPr>
          <p:cNvPr id="12063" name="yt_shape_12063"/>
          <p:cNvSpPr txBox="1"/>
          <p:nvPr/>
        </p:nvSpPr>
        <p:spPr>
          <a:xfrm>
            <a:off x="540000" y="4365104"/>
            <a:ext cx="6360716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AED7273-F9B0-3D98-6283-0C677494279C}"/>
              </a:ext>
            </a:extLst>
          </p:cNvPr>
          <p:cNvSpPr txBox="1"/>
          <p:nvPr/>
        </p:nvSpPr>
        <p:spPr>
          <a:xfrm>
            <a:off x="449989" y="4793786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45E462D-1137-1BE2-C4E3-AB6BF4FE615A}"/>
              </a:ext>
            </a:extLst>
          </p:cNvPr>
          <p:cNvSpPr txBox="1"/>
          <p:nvPr/>
        </p:nvSpPr>
        <p:spPr>
          <a:xfrm>
            <a:off x="1630458" y="5269274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EE08F46-23D1-6B46-079C-FD2AD88A0165}"/>
              </a:ext>
            </a:extLst>
          </p:cNvPr>
          <p:cNvSpPr txBox="1"/>
          <p:nvPr/>
        </p:nvSpPr>
        <p:spPr>
          <a:xfrm>
            <a:off x="1630458" y="574476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9" grpId="0" build="allAtOnce"/>
      <p:bldP spid="10" grpId="0" build="allAtOnce"/>
      <p:bldP spid="1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5" name="yt_shape_12065"/>
          <p:cNvSpPr txBox="1"/>
          <p:nvPr/>
        </p:nvSpPr>
        <p:spPr>
          <a:xfrm>
            <a:off x="540000" y="900000"/>
            <a:ext cx="387606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有理数运算的应用</a:t>
            </a:r>
          </a:p>
        </p:txBody>
      </p:sp>
      <p:sp>
        <p:nvSpPr>
          <p:cNvPr id="12066" name="yt_shape_12066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连云港市中考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我市某天的最高气温是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最低气温是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b56cf,isEnd"/>
              </a:rPr>
              <a:t>则这天的日温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差是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067" name="yt_shape_12067"/>
          <p:cNvSpPr txBox="1"/>
          <p:nvPr/>
        </p:nvSpPr>
        <p:spPr>
          <a:xfrm>
            <a:off x="540000" y="2359000"/>
            <a:ext cx="101726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气象资料表明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山的高度每增加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则气温大约升高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068" name="yt_shape_12068"/>
          <p:cNvSpPr txBox="1"/>
          <p:nvPr/>
        </p:nvSpPr>
        <p:spPr>
          <a:xfrm>
            <a:off x="540119" y="283830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我省著名风景区梵净山位于铜仁境内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是武陵山脉的主峰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45861"/>
              </a:rPr>
              <a:t>相对地面高度约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当山下的地面温度为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求梵净山顶的气温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2069" name="yt_shape_12069"/>
          <p:cNvSpPr txBox="1"/>
          <p:nvPr/>
        </p:nvSpPr>
        <p:spPr>
          <a:xfrm>
            <a:off x="540000" y="3797738"/>
            <a:ext cx="5547994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2500m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梵净山山顶的气温大约为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070" name="yt_shape_12070"/>
          <p:cNvSpPr txBox="1"/>
          <p:nvPr/>
        </p:nvSpPr>
        <p:spPr>
          <a:xfrm>
            <a:off x="540000" y="5237304"/>
            <a:ext cx="101726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若某地的地面温度为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高空某处的气温为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求此处的高度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071" name="yt_shape_12071"/>
          <p:cNvSpPr txBox="1"/>
          <p:nvPr/>
        </p:nvSpPr>
        <p:spPr>
          <a:xfrm>
            <a:off x="540000" y="5716607"/>
            <a:ext cx="62404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072" name="yt_shape_12072"/>
          <p:cNvSpPr txBox="1"/>
          <p:nvPr/>
        </p:nvSpPr>
        <p:spPr>
          <a:xfrm>
            <a:off x="540000" y="6195910"/>
            <a:ext cx="34705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此处的高度约为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7km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49370705">
            <a:extLst>
              <a:ext uri="{FF2B5EF4-FFF2-40B4-BE49-F238E27FC236}">
                <a16:creationId xmlns:a16="http://schemas.microsoft.com/office/drawing/2014/main" id="{CE6AA5A6-E0E6-02AE-4D5D-54AA8F5A5F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5944B1E-FA8C-1E99-233D-8D4DA6A31EC0}"/>
              </a:ext>
            </a:extLst>
          </p:cNvPr>
          <p:cNvSpPr txBox="1"/>
          <p:nvPr/>
        </p:nvSpPr>
        <p:spPr>
          <a:xfrm>
            <a:off x="1364508" y="182824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69E90BA-D26A-A82B-D571-190BA8EF997A}"/>
              </a:ext>
            </a:extLst>
          </p:cNvPr>
          <p:cNvSpPr txBox="1"/>
          <p:nvPr/>
        </p:nvSpPr>
        <p:spPr>
          <a:xfrm>
            <a:off x="449989" y="3750932"/>
            <a:ext cx="3853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2500m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03D49D3-9EA6-8296-E37E-790E232A16DB}"/>
              </a:ext>
            </a:extLst>
          </p:cNvPr>
          <p:cNvSpPr txBox="1"/>
          <p:nvPr/>
        </p:nvSpPr>
        <p:spPr>
          <a:xfrm>
            <a:off x="449989" y="4226420"/>
            <a:ext cx="5674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85608C3-8AD5-4126-AC85-BAC3B0091553}"/>
              </a:ext>
            </a:extLst>
          </p:cNvPr>
          <p:cNvSpPr txBox="1"/>
          <p:nvPr/>
        </p:nvSpPr>
        <p:spPr>
          <a:xfrm>
            <a:off x="449989" y="4701908"/>
            <a:ext cx="4760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梵净山山顶的气温大约为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6932205-2C21-A148-8400-AFCB941BAB55}"/>
              </a:ext>
            </a:extLst>
          </p:cNvPr>
          <p:cNvSpPr txBox="1"/>
          <p:nvPr/>
        </p:nvSpPr>
        <p:spPr>
          <a:xfrm>
            <a:off x="449989" y="5669801"/>
            <a:ext cx="6360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F1EA4E4-AD01-D211-B945-5764677A7004}"/>
              </a:ext>
            </a:extLst>
          </p:cNvPr>
          <p:cNvSpPr txBox="1"/>
          <p:nvPr/>
        </p:nvSpPr>
        <p:spPr>
          <a:xfrm>
            <a:off x="449989" y="6149105"/>
            <a:ext cx="3617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此处的高度约为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7km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3" name="yt_shape_12073"/>
          <p:cNvSpPr txBox="1"/>
          <p:nvPr/>
        </p:nvSpPr>
        <p:spPr>
          <a:xfrm>
            <a:off x="540000" y="900000"/>
            <a:ext cx="418383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科学记数法与近似数</a:t>
            </a:r>
          </a:p>
        </p:txBody>
      </p:sp>
      <p:sp>
        <p:nvSpPr>
          <p:cNvPr id="12074" name="yt_shape_12074"/>
          <p:cNvSpPr txBox="1"/>
          <p:nvPr/>
        </p:nvSpPr>
        <p:spPr>
          <a:xfrm>
            <a:off x="540119" y="13995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贵州省中考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据中国经济网资料显示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d96d5"/>
              </a:rPr>
              <a:t>今年一季度全国居民人均可支配收入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平稳增长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全国居民人均可支配收入为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10870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10870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78658"/>
              </a:rPr>
              <a:t>这个数用科学记数法表示正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75" name="yt_table_1207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8248062"/>
              </p:ext>
            </p:extLst>
          </p:nvPr>
        </p:nvGraphicFramePr>
        <p:xfrm>
          <a:off x="540056" y="2839131"/>
          <a:ext cx="6047106" cy="950976"/>
        </p:xfrm>
        <a:graphic>
          <a:graphicData uri="http://schemas.openxmlformats.org/drawingml/2006/table">
            <a:tbl>
              <a:tblPr/>
              <a:tblGrid>
                <a:gridCol w="3565843">
                  <a:extLst>
                    <a:ext uri="{9D8B030D-6E8A-4147-A177-3AD203B41FA5}">
                      <a16:colId xmlns:a16="http://schemas.microsoft.com/office/drawing/2014/main" val="10358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3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1087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087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087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0"/>
                  </a:ext>
                </a:extLst>
              </a:tr>
            </a:tbl>
          </a:graphicData>
        </a:graphic>
      </p:graphicFrame>
      <p:pic>
        <p:nvPicPr>
          <p:cNvPr id="3" name="yt_shape_1723549370771">
            <a:extLst>
              <a:ext uri="{FF2B5EF4-FFF2-40B4-BE49-F238E27FC236}">
                <a16:creationId xmlns:a16="http://schemas.microsoft.com/office/drawing/2014/main" id="{F9C971C9-58AC-732F-9C9D-B1DD675199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B5CEE40-B2B4-BD31-08BB-F9AFDF6ED06D}"/>
              </a:ext>
            </a:extLst>
          </p:cNvPr>
          <p:cNvSpPr txBox="1"/>
          <p:nvPr/>
        </p:nvSpPr>
        <p:spPr>
          <a:xfrm>
            <a:off x="1974108" y="23037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7" name="yt_shape_12077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近似数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万精确到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  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精确到千位为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情境题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对智能手机里自己喜欢的新闻和视频点赞已成为一种潮流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3600,isEnd"/>
              </a:rPr>
              <a:t>当点赞数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我们看到的数为原数的近似值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当看到当前点赞数是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9293,isEnd"/>
              </a:rPr>
              <a:t>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如果仅点赞一次后点赞数立即变成了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3dc77,isEnd"/>
              </a:rPr>
              <a:t>那么在点赞前一刻原数的准确数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080" name="yt_image_12080" title="H_67.3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7025" y="3930668"/>
            <a:ext cx="1177948" cy="854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635E13D-6B05-15D0-7F0B-1F6F08DDBCB4}"/>
              </a:ext>
            </a:extLst>
          </p:cNvPr>
          <p:cNvSpPr txBox="1"/>
          <p:nvPr/>
        </p:nvSpPr>
        <p:spPr>
          <a:xfrm>
            <a:off x="4782205" y="85319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百位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74F15B-1358-6D9A-B31C-AB8AFE091CB0}"/>
              </a:ext>
            </a:extLst>
          </p:cNvPr>
          <p:cNvSpPr txBox="1"/>
          <p:nvPr/>
        </p:nvSpPr>
        <p:spPr>
          <a:xfrm>
            <a:off x="5298426" y="1328682"/>
            <a:ext cx="180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8564797-4B28-9223-FC72-6BAEBC946F37}"/>
              </a:ext>
            </a:extLst>
          </p:cNvPr>
          <p:cNvSpPr txBox="1"/>
          <p:nvPr/>
        </p:nvSpPr>
        <p:spPr>
          <a:xfrm>
            <a:off x="1059708" y="3230634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15499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" name="yt_shape_12083"/>
          <p:cNvSpPr txBox="1"/>
          <p:nvPr/>
        </p:nvSpPr>
        <p:spPr>
          <a:xfrm>
            <a:off x="540000" y="900000"/>
            <a:ext cx="2427011" cy="5673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1813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082" name="yt_image_12082" title="H_50.04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401408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085" name="yt_shape_12085"/>
              <p:cNvSpPr txBox="1"/>
              <p:nvPr/>
            </p:nvSpPr>
            <p:spPr>
              <a:xfrm>
                <a:off x="540120" y="1586155"/>
                <a:ext cx="11111999" cy="10709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互为倒数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e6968"/>
                  </a:rPr>
                  <a:t>－</a:t>
                </a:r>
                <a:b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085" name="yt_shape_12085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586155"/>
                <a:ext cx="11111999" cy="1070999"/>
              </a:xfrm>
              <a:prstGeom prst="rect">
                <a:avLst/>
              </a:prstGeom>
              <a:blipFill>
                <a:blip r:embed="rId3"/>
                <a:stretch>
                  <a:fillRect l="-1701" b="-170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087" name="yt_table_1208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3803301"/>
              </p:ext>
            </p:extLst>
          </p:nvPr>
        </p:nvGraphicFramePr>
        <p:xfrm>
          <a:off x="540056" y="2707942"/>
          <a:ext cx="4335780" cy="950976"/>
        </p:xfrm>
        <a:graphic>
          <a:graphicData uri="http://schemas.openxmlformats.org/drawingml/2006/table">
            <a:tbl>
              <a:tblPr/>
              <a:tblGrid>
                <a:gridCol w="2862580">
                  <a:extLst>
                    <a:ext uri="{9D8B030D-6E8A-4147-A177-3AD203B41FA5}">
                      <a16:colId xmlns:a16="http://schemas.microsoft.com/office/drawing/2014/main" val="10360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103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2"/>
                  </a:ext>
                </a:extLst>
              </a:tr>
            </a:tbl>
          </a:graphicData>
        </a:graphic>
      </p:graphicFrame>
      <p:sp>
        <p:nvSpPr>
          <p:cNvPr id="12089" name="yt_shape_12089"/>
          <p:cNvSpPr txBox="1"/>
          <p:nvPr/>
        </p:nvSpPr>
        <p:spPr>
          <a:xfrm>
            <a:off x="540119" y="370949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用四舍五入法把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130542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精确到千位的近似数是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19781,isEnd"/>
              </a:rPr>
              <a:t>结果用科学记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数法表示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8E7CC1D-DD64-1F99-EA57-40A5BFEC5239}"/>
              </a:ext>
            </a:extLst>
          </p:cNvPr>
          <p:cNvSpPr txBox="1"/>
          <p:nvPr/>
        </p:nvSpPr>
        <p:spPr>
          <a:xfrm>
            <a:off x="3658447" y="217561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D88D1BB-108E-0783-329E-EB60262FD6B8}"/>
              </a:ext>
            </a:extLst>
          </p:cNvPr>
          <p:cNvSpPr txBox="1"/>
          <p:nvPr/>
        </p:nvSpPr>
        <p:spPr>
          <a:xfrm>
            <a:off x="7384307" y="3662690"/>
            <a:ext cx="180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87D0B10-5FEC-3E1A-9A03-06195AAFAC8D}"/>
              </a:ext>
            </a:extLst>
          </p:cNvPr>
          <p:cNvSpPr txBox="1"/>
          <p:nvPr/>
        </p:nvSpPr>
        <p:spPr>
          <a:xfrm>
            <a:off x="7851032" y="4613666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2" name="yt_shape_12092"/>
          <p:cNvSpPr txBox="1"/>
          <p:nvPr/>
        </p:nvSpPr>
        <p:spPr>
          <a:xfrm>
            <a:off x="540000" y="900000"/>
            <a:ext cx="2410596" cy="5673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1801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091" name="yt_image_12091" title="H_50.04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85183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94" name="yt_shape_12094"/>
          <p:cNvSpPr txBox="1"/>
          <p:nvPr/>
        </p:nvSpPr>
        <p:spPr>
          <a:xfrm>
            <a:off x="540119" y="158615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清镇市模拟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将一张长方形的纸对折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次可得到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条折痕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2706"/>
              </a:rPr>
              <a:t>图中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虚线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连续对折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对折时每次折痕与上次折痕保持平行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9a43"/>
              </a:rPr>
              <a:t>条折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那么连续对折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可以得到的折痕的条数是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96" name="yt_table_1209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2666283"/>
              </p:ext>
            </p:extLst>
          </p:nvPr>
        </p:nvGraphicFramePr>
        <p:xfrm>
          <a:off x="540056" y="4177648"/>
          <a:ext cx="91814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36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63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364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3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3"/>
                  </a:ext>
                </a:extLst>
              </a:tr>
            </a:tbl>
          </a:graphicData>
        </a:graphic>
      </p:graphicFrame>
      <p:pic>
        <p:nvPicPr>
          <p:cNvPr id="12095" name="yt_image_12095_skip" title="H_82.0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49177" y="3106664"/>
            <a:ext cx="4292143" cy="104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77DE7CA-1D79-F5B2-B426-96919316D8AD}"/>
              </a:ext>
            </a:extLst>
          </p:cNvPr>
          <p:cNvSpPr txBox="1"/>
          <p:nvPr/>
        </p:nvSpPr>
        <p:spPr>
          <a:xfrm>
            <a:off x="7917707" y="249032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1581</Words>
  <Application>Microsoft Office PowerPoint</Application>
  <PresentationFormat>宽屏</PresentationFormat>
  <Paragraphs>116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2024-08-13T11:38:23Z</dcterms:created>
  <dcterms:modified xsi:type="dcterms:W3CDTF">2024-08-14T02:01:22Z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