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3" r:id="rId6"/>
    <p:sldId id="375" r:id="rId7"/>
    <p:sldId id="376" r:id="rId8"/>
    <p:sldId id="377" r:id="rId9"/>
    <p:sldId id="378" r:id="rId10"/>
    <p:sldId id="380" r:id="rId11"/>
    <p:sldId id="385" r:id="rId12"/>
    <p:sldId id="388" r:id="rId13"/>
    <p:sldId id="390" r:id="rId14"/>
    <p:sldId id="393" r:id="rId15"/>
    <p:sldId id="391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5" name="yt_shape_10075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0076" name="yt_image_10076" title="H_25.9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1584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8" name="yt_shape_10078"/>
          <p:cNvSpPr txBox="1"/>
          <p:nvPr/>
        </p:nvSpPr>
        <p:spPr>
          <a:xfrm>
            <a:off x="540119" y="191156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正整数、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、负整数统称为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正分数、负分数统称为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统称为有理数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有理数可按正、负性质分类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也可按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、分数分类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9EE4A0-BE51-DF85-F8DD-10BE6198F92F}"/>
              </a:ext>
            </a:extLst>
          </p:cNvPr>
          <p:cNvSpPr txBox="1"/>
          <p:nvPr/>
        </p:nvSpPr>
        <p:spPr>
          <a:xfrm>
            <a:off x="4641108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3BC101-7789-B8CC-3501-63B4D191958F}"/>
              </a:ext>
            </a:extLst>
          </p:cNvPr>
          <p:cNvSpPr txBox="1"/>
          <p:nvPr/>
        </p:nvSpPr>
        <p:spPr>
          <a:xfrm>
            <a:off x="9213107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40C6C1-64E0-9639-26E1-43FE2BC93A21}"/>
              </a:ext>
            </a:extLst>
          </p:cNvPr>
          <p:cNvSpPr txBox="1"/>
          <p:nvPr/>
        </p:nvSpPr>
        <p:spPr>
          <a:xfrm>
            <a:off x="10737107" y="1864760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a2e68"/>
              </a:rPr>
              <a:t>整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9F70ED0-D522-23EC-450D-3C6320CE5CE6}"/>
              </a:ext>
            </a:extLst>
          </p:cNvPr>
          <p:cNvSpPr txBox="1"/>
          <p:nvPr/>
        </p:nvSpPr>
        <p:spPr>
          <a:xfrm>
            <a:off x="450108" y="23402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E419AA6-05F0-9821-A909-2B5A79B73BCB}"/>
              </a:ext>
            </a:extLst>
          </p:cNvPr>
          <p:cNvSpPr txBox="1"/>
          <p:nvPr/>
        </p:nvSpPr>
        <p:spPr>
          <a:xfrm>
            <a:off x="1669308" y="23402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2A8B7F-F6A9-2CDD-D55D-9E100F773DFF}"/>
              </a:ext>
            </a:extLst>
          </p:cNvPr>
          <p:cNvSpPr txBox="1"/>
          <p:nvPr/>
        </p:nvSpPr>
        <p:spPr>
          <a:xfrm>
            <a:off x="6012708" y="281573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39" name="yt_shape_10139"/>
              <p:cNvSpPr txBox="1"/>
              <p:nvPr/>
            </p:nvSpPr>
            <p:spPr>
              <a:xfrm>
                <a:off x="540119" y="900000"/>
                <a:ext cx="11111999" cy="11097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-168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3600" b="0" i="0" u="none" spc="-864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这些数中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非负数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69cd,isEnd"/>
                  </a:rPr>
                  <a:t>m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自然数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39" name="yt_shape_10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9791"/>
              </a:xfrm>
              <a:prstGeom prst="rect">
                <a:avLst/>
              </a:prstGeom>
              <a:blipFill>
                <a:blip r:embed="rId2"/>
                <a:stretch>
                  <a:fillRect l="-1701" r="-1647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41" name="yt_shape_10141"/>
          <p:cNvSpPr txBox="1"/>
          <p:nvPr/>
        </p:nvSpPr>
        <p:spPr>
          <a:xfrm>
            <a:off x="540119" y="206057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凯里市期末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王老师在黑板上写了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b161,isEnd"/>
              </a:rPr>
              <a:t>个正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97f73,isEnd"/>
              </a:rPr>
              <a:t>其中正分数的个数与负分数的个数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小林说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负数的个数不超过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请你根据以上几位同学的叙述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00e9,isEnd"/>
              </a:rPr>
              <a:t>判断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个有理数共有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个负整数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3D0D85-CB37-A312-B3FC-72969B86E341}"/>
              </a:ext>
            </a:extLst>
          </p:cNvPr>
          <p:cNvSpPr txBox="1"/>
          <p:nvPr/>
        </p:nvSpPr>
        <p:spPr>
          <a:xfrm>
            <a:off x="10446596" y="1527882"/>
            <a:ext cx="7896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45B0E8-94E1-AA2A-89AA-BE52483A0D5B}"/>
              </a:ext>
            </a:extLst>
          </p:cNvPr>
          <p:cNvSpPr txBox="1"/>
          <p:nvPr/>
        </p:nvSpPr>
        <p:spPr>
          <a:xfrm>
            <a:off x="3193308" y="344023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43" name="yt_table_10143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668626"/>
              </p:ext>
            </p:extLst>
          </p:nvPr>
        </p:nvGraphicFramePr>
        <p:xfrm>
          <a:off x="540000" y="2865277"/>
          <a:ext cx="11111997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第一列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第二列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第三列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第四列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第五列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endParaRPr dirty="0"/>
                    </a:p>
                  </a:txBody>
                  <a:tcPr anchor="ctr">
                    <a:lnL w="9522" cap="flat" cmpd="sng" algn="ctr">
                      <a:noFill/>
                      <a:prstDash val="solid"/>
                      <a:round/>
                    </a:lnL>
                    <a:lnR w="9522" cap="flat" cmpd="sng" algn="ctr">
                      <a:noFill/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145" name="yt_shape_10145"/>
          <p:cNvSpPr txBox="1"/>
          <p:nvPr/>
        </p:nvSpPr>
        <p:spPr>
          <a:xfrm>
            <a:off x="5932239" y="5969292"/>
            <a:ext cx="30777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</p:txBody>
      </p:sp>
      <p:sp>
        <p:nvSpPr>
          <p:cNvPr id="10142" name="yt_shape_10142"/>
          <p:cNvSpPr txBox="1"/>
          <p:nvPr/>
        </p:nvSpPr>
        <p:spPr>
          <a:xfrm>
            <a:off x="540119" y="95529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都匀三中单元卷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在小学阶段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我们学习了偶数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60cd,isEnd"/>
              </a:rPr>
              <a:t>以及奇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现在我们学过了负数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也知道了负偶数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b788d,isEnd"/>
              </a:rPr>
              <a:t>，－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以及负奇数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1abfa,isEnd"/>
              </a:rPr>
              <a:t>下面我们将这些负偶数与负奇数按如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图所示排列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观察它们的规律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F0B28D-E238-8EEC-AA04-9F2448270983}"/>
              </a:ext>
            </a:extLst>
          </p:cNvPr>
          <p:cNvSpPr txBox="1"/>
          <p:nvPr/>
        </p:nvSpPr>
        <p:spPr>
          <a:xfrm>
            <a:off x="7003307" y="233495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46" name="yt_shape_10146"/>
              <p:cNvSpPr txBox="1"/>
              <p:nvPr/>
            </p:nvSpPr>
            <p:spPr>
              <a:xfrm>
                <a:off x="540119" y="900000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请你把下列各数填入表示它所属的数集的圈里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d7f6"/>
                  </a:rPr>
                  <a:t>：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46" name="yt_shape_10146" descr="{&quot;rangeId&quot;:2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48" name="yt_image_10148" title="H_253.53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4739" y="2223139"/>
            <a:ext cx="4142520" cy="321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50" name="yt_shape_10150"/>
          <p:cNvSpPr txBox="1"/>
          <p:nvPr/>
        </p:nvSpPr>
        <p:spPr>
          <a:xfrm>
            <a:off x="540120" y="549304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这四个集合合并在一起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全体有理数集合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f369,isEnd"/>
              </a:rPr>
              <a:t>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缺少的是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2EDBCE4-5187-0FE2-99AF-2ECA1A9D0A79}"/>
              </a:ext>
            </a:extLst>
          </p:cNvPr>
          <p:cNvSpPr/>
          <p:nvPr/>
        </p:nvSpPr>
        <p:spPr>
          <a:xfrm>
            <a:off x="4720179" y="2743350"/>
            <a:ext cx="479141" cy="183442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99EED21-622A-C874-AFAD-A5613E88D105}"/>
              </a:ext>
            </a:extLst>
          </p:cNvPr>
          <p:cNvSpPr/>
          <p:nvPr/>
        </p:nvSpPr>
        <p:spPr>
          <a:xfrm>
            <a:off x="6899587" y="2757039"/>
            <a:ext cx="292961" cy="183443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CD9A6EF-3A55-9425-C4D7-31D741FFFA04}"/>
              </a:ext>
            </a:extLst>
          </p:cNvPr>
          <p:cNvSpPr/>
          <p:nvPr/>
        </p:nvSpPr>
        <p:spPr>
          <a:xfrm>
            <a:off x="7195286" y="2757039"/>
            <a:ext cx="232726" cy="15058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82E133A-C792-6732-3F40-906AB3753F11}"/>
              </a:ext>
            </a:extLst>
          </p:cNvPr>
          <p:cNvSpPr/>
          <p:nvPr/>
        </p:nvSpPr>
        <p:spPr>
          <a:xfrm>
            <a:off x="4547688" y="4350527"/>
            <a:ext cx="82138" cy="156063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3DFE46E-65A0-E89A-FD2B-9250BACF0738}"/>
              </a:ext>
            </a:extLst>
          </p:cNvPr>
          <p:cNvSpPr/>
          <p:nvPr/>
        </p:nvSpPr>
        <p:spPr>
          <a:xfrm>
            <a:off x="7915367" y="4345051"/>
            <a:ext cx="106781" cy="158802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F1CDDC3-7DAD-613D-7226-23AFC2C21976}"/>
              </a:ext>
            </a:extLst>
          </p:cNvPr>
          <p:cNvSpPr/>
          <p:nvPr/>
        </p:nvSpPr>
        <p:spPr>
          <a:xfrm>
            <a:off x="4495666" y="4536708"/>
            <a:ext cx="194395" cy="2464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1BD3871-18C3-57AA-A8B7-ED11E4EA28E2}"/>
              </a:ext>
            </a:extLst>
          </p:cNvPr>
          <p:cNvSpPr/>
          <p:nvPr/>
        </p:nvSpPr>
        <p:spPr>
          <a:xfrm>
            <a:off x="4714703" y="4449094"/>
            <a:ext cx="424382" cy="19165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49CB619-D7A1-C6E5-3EC3-5D9797AB2DBB}"/>
              </a:ext>
            </a:extLst>
          </p:cNvPr>
          <p:cNvSpPr/>
          <p:nvPr/>
        </p:nvSpPr>
        <p:spPr>
          <a:xfrm>
            <a:off x="5136347" y="4449094"/>
            <a:ext cx="180705" cy="16153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49A738F-14A0-6BE1-7BEA-B0A9798B6A55}"/>
              </a:ext>
            </a:extLst>
          </p:cNvPr>
          <p:cNvSpPr/>
          <p:nvPr/>
        </p:nvSpPr>
        <p:spPr>
          <a:xfrm>
            <a:off x="5325266" y="4451831"/>
            <a:ext cx="114993" cy="158802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BCFD234-B935-6B6F-CBE0-5439B9D4AF15}"/>
              </a:ext>
            </a:extLst>
          </p:cNvPr>
          <p:cNvSpPr/>
          <p:nvPr/>
        </p:nvSpPr>
        <p:spPr>
          <a:xfrm>
            <a:off x="6354735" y="4531232"/>
            <a:ext cx="128684" cy="2190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0D66BA0-45A1-A979-134D-3B08DE1EC5AD}"/>
              </a:ext>
            </a:extLst>
          </p:cNvPr>
          <p:cNvSpPr/>
          <p:nvPr/>
        </p:nvSpPr>
        <p:spPr>
          <a:xfrm>
            <a:off x="6480681" y="4443618"/>
            <a:ext cx="490093" cy="19165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58C4BA2-3E1C-6151-7E8F-EC5FF604009F}"/>
              </a:ext>
            </a:extLst>
          </p:cNvPr>
          <p:cNvSpPr/>
          <p:nvPr/>
        </p:nvSpPr>
        <p:spPr>
          <a:xfrm>
            <a:off x="6976250" y="4443618"/>
            <a:ext cx="607825" cy="18891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650DD73-6D2F-5256-790E-ECEA8B1445F5}"/>
              </a:ext>
            </a:extLst>
          </p:cNvPr>
          <p:cNvSpPr/>
          <p:nvPr/>
        </p:nvSpPr>
        <p:spPr>
          <a:xfrm>
            <a:off x="7630620" y="4531232"/>
            <a:ext cx="128684" cy="2190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A4D41-4DCB-537D-501A-A203212D3CD6}"/>
              </a:ext>
            </a:extLst>
          </p:cNvPr>
          <p:cNvSpPr/>
          <p:nvPr/>
        </p:nvSpPr>
        <p:spPr>
          <a:xfrm>
            <a:off x="7759304" y="4446356"/>
            <a:ext cx="301175" cy="156063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B502D76-57E7-CA75-63BB-E71BFFAF670A}"/>
              </a:ext>
            </a:extLst>
          </p:cNvPr>
          <p:cNvSpPr/>
          <p:nvPr/>
        </p:nvSpPr>
        <p:spPr>
          <a:xfrm>
            <a:off x="4525784" y="4591467"/>
            <a:ext cx="123208" cy="156063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6C078AF-188A-2B7E-8FD9-2978CA1EE708}"/>
              </a:ext>
            </a:extLst>
          </p:cNvPr>
          <p:cNvSpPr/>
          <p:nvPr/>
        </p:nvSpPr>
        <p:spPr>
          <a:xfrm>
            <a:off x="7904415" y="4585991"/>
            <a:ext cx="123208" cy="156063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761B3B7-42F3-A1D7-F5BC-212B0D751E2A}"/>
              </a:ext>
            </a:extLst>
          </p:cNvPr>
          <p:cNvSpPr txBox="1"/>
          <p:nvPr/>
        </p:nvSpPr>
        <p:spPr>
          <a:xfrm>
            <a:off x="4564909" y="544624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8D92FC3-EA3E-EE72-F042-3C0D34227363}"/>
              </a:ext>
            </a:extLst>
          </p:cNvPr>
          <p:cNvSpPr txBox="1"/>
          <p:nvPr/>
        </p:nvSpPr>
        <p:spPr>
          <a:xfrm>
            <a:off x="2888509" y="592173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build="allAtOnce"/>
      <p:bldP spid="1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1" name="yt_shape_10151"/>
          <p:cNvSpPr txBox="1"/>
          <p:nvPr/>
        </p:nvSpPr>
        <p:spPr>
          <a:xfrm>
            <a:off x="540000" y="900000"/>
            <a:ext cx="110799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两个圈重合的部分是两个集合所共有的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请把上述数据填入它所在的集合里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152" name="yt_image_10152" title="H_124.38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2652" y="1531667"/>
            <a:ext cx="3666695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70FF0B0-393F-0D0D-34E1-FC2501F5D6D2}"/>
              </a:ext>
            </a:extLst>
          </p:cNvPr>
          <p:cNvSpPr/>
          <p:nvPr/>
        </p:nvSpPr>
        <p:spPr>
          <a:xfrm>
            <a:off x="4562753" y="1834497"/>
            <a:ext cx="586563" cy="18278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604CF9F-9C7A-51D5-8DF0-4391FFC73C23}"/>
              </a:ext>
            </a:extLst>
          </p:cNvPr>
          <p:cNvSpPr/>
          <p:nvPr/>
        </p:nvSpPr>
        <p:spPr>
          <a:xfrm>
            <a:off x="5152044" y="1834497"/>
            <a:ext cx="578377" cy="18278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CD2D25E-6BFE-CB61-BAEC-9F1C4A989925}"/>
              </a:ext>
            </a:extLst>
          </p:cNvPr>
          <p:cNvSpPr/>
          <p:nvPr/>
        </p:nvSpPr>
        <p:spPr>
          <a:xfrm>
            <a:off x="6000512" y="1897245"/>
            <a:ext cx="294646" cy="18279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7764D59-9E00-9D98-DF21-2FE798D172D9}"/>
              </a:ext>
            </a:extLst>
          </p:cNvPr>
          <p:cNvSpPr/>
          <p:nvPr/>
        </p:nvSpPr>
        <p:spPr>
          <a:xfrm>
            <a:off x="4895593" y="2156424"/>
            <a:ext cx="103672" cy="15277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3B2A08B-D48F-405F-EBC1-A2F17F550241}"/>
              </a:ext>
            </a:extLst>
          </p:cNvPr>
          <p:cNvSpPr/>
          <p:nvPr/>
        </p:nvSpPr>
        <p:spPr>
          <a:xfrm>
            <a:off x="6000512" y="2140055"/>
            <a:ext cx="231897" cy="15005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0F96BE1-4E3C-0CFD-D7B0-DA546E90ED91}"/>
              </a:ext>
            </a:extLst>
          </p:cNvPr>
          <p:cNvSpPr/>
          <p:nvPr/>
        </p:nvSpPr>
        <p:spPr>
          <a:xfrm>
            <a:off x="6696202" y="2099132"/>
            <a:ext cx="477435" cy="18006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75B2095-7CEE-0317-88DA-9C2893EFBADF}"/>
              </a:ext>
            </a:extLst>
          </p:cNvPr>
          <p:cNvSpPr/>
          <p:nvPr/>
        </p:nvSpPr>
        <p:spPr>
          <a:xfrm>
            <a:off x="4598220" y="2361039"/>
            <a:ext cx="122769" cy="2182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7D3E050-C62F-8AD8-256F-56A0D99B2C07}"/>
              </a:ext>
            </a:extLst>
          </p:cNvPr>
          <p:cNvSpPr/>
          <p:nvPr/>
        </p:nvSpPr>
        <p:spPr>
          <a:xfrm>
            <a:off x="4720989" y="2279193"/>
            <a:ext cx="111856" cy="15005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DA4480-C55A-7E5D-630F-478266389F03}"/>
              </a:ext>
            </a:extLst>
          </p:cNvPr>
          <p:cNvSpPr/>
          <p:nvPr/>
        </p:nvSpPr>
        <p:spPr>
          <a:xfrm>
            <a:off x="4860127" y="2336485"/>
            <a:ext cx="193701" cy="2455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691D4A4-B815-0BFE-D33C-CF649E5F53A3}"/>
              </a:ext>
            </a:extLst>
          </p:cNvPr>
          <p:cNvSpPr/>
          <p:nvPr/>
        </p:nvSpPr>
        <p:spPr>
          <a:xfrm>
            <a:off x="4890137" y="2396505"/>
            <a:ext cx="120041" cy="147323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5" name="yt_shape_10155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54" name="yt_image_10154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57" name="yt_shape_10157"/>
          <p:cNvSpPr txBox="1"/>
          <p:nvPr/>
        </p:nvSpPr>
        <p:spPr>
          <a:xfrm>
            <a:off x="540000" y="1546795"/>
            <a:ext cx="1033616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根据图中数字的排列规律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处的数是正数还是负数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是向上箭头所指的数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的符号相同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处的数是正数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160" name="yt_image_10160" title="H_59.1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3396" y="2657765"/>
            <a:ext cx="4048603" cy="750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62" name="yt_shape_10162"/>
          <p:cNvSpPr txBox="1"/>
          <p:nvPr/>
        </p:nvSpPr>
        <p:spPr>
          <a:xfrm>
            <a:off x="540119" y="3616999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正数排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中的什么位置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观察题图不难发现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向右箭头所指的数是负数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0_825e2"/>
              </a:rPr>
              <a:t>向上和向下箭头所指的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数是正数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的位置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个数是正数还是负数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排在对应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中的什么位置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所以第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个数是负数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排在对应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的位置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DB04F9-986F-D409-FDF0-06C815599D38}"/>
              </a:ext>
            </a:extLst>
          </p:cNvPr>
          <p:cNvSpPr txBox="1"/>
          <p:nvPr/>
        </p:nvSpPr>
        <p:spPr>
          <a:xfrm>
            <a:off x="449989" y="2450965"/>
            <a:ext cx="708617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是向上箭头所指的数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的符号相同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itchFamily="24"/>
              <a:ea typeface="宋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处的数是正数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E907B3-440F-4F23-A5BF-5B55B93391ED}"/>
              </a:ext>
            </a:extLst>
          </p:cNvPr>
          <p:cNvSpPr txBox="1"/>
          <p:nvPr/>
        </p:nvSpPr>
        <p:spPr>
          <a:xfrm>
            <a:off x="450108" y="4045681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观察题图不难发现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向右箭头所指的数是负数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0_825e2"/>
              </a:rPr>
              <a:t>向上和向下箭头所指的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5744C2-A915-11B6-1967-64B61D0FB4B4}"/>
              </a:ext>
            </a:extLst>
          </p:cNvPr>
          <p:cNvSpPr txBox="1"/>
          <p:nvPr/>
        </p:nvSpPr>
        <p:spPr>
          <a:xfrm>
            <a:off x="450108" y="4521169"/>
            <a:ext cx="622195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数是正数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所以正数排</a:t>
            </a:r>
            <a:r>
              <a:rPr lang="zh-CN" altLang="zh-CN" sz="2400" spc="375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i="1" spc="375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zh-CN" altLang="zh-CN" sz="2400" spc="375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i="1" spc="375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C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的位置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ADBD38-0325-27C3-7E07-3FEE7EC016C5}"/>
              </a:ext>
            </a:extLst>
          </p:cNvPr>
          <p:cNvSpPr txBox="1"/>
          <p:nvPr/>
        </p:nvSpPr>
        <p:spPr>
          <a:xfrm>
            <a:off x="450108" y="5517232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AB9C64-8807-4BE5-9165-CA6F701B518D}"/>
              </a:ext>
            </a:extLst>
          </p:cNvPr>
          <p:cNvSpPr txBox="1"/>
          <p:nvPr/>
        </p:nvSpPr>
        <p:spPr>
          <a:xfrm>
            <a:off x="450108" y="5992721"/>
            <a:ext cx="6404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个数是负数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排在对应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3" grpId="0" build="allAtOnce"/>
      <p:bldP spid="4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1" name="yt_shape_10081"/>
          <p:cNvSpPr txBox="1"/>
          <p:nvPr/>
        </p:nvSpPr>
        <p:spPr>
          <a:xfrm>
            <a:off x="472212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1650" b="0" i="0" u="none" spc="21531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080" name="yt_image_10080" title="H_25.9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7848" y="908720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84" name="yt_shape_10084"/>
              <p:cNvSpPr txBox="1"/>
              <p:nvPr/>
            </p:nvSpPr>
            <p:spPr>
              <a:xfrm>
                <a:off x="540119" y="1353857"/>
                <a:ext cx="11492915" cy="42353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把下列各数填入相应的集合内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67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618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035a"/>
                  </a:rPr>
                  <a:t>，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3080080008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正数集合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618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3080080008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负数集合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整数集合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分数集合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618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【名师点拨】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依据有理数的相关概念解决问题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5_cba03"/>
                  </a:rPr>
                  <a:t>注意有限小数和无限循环小数也是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084" name="yt_shape_100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3857"/>
                <a:ext cx="11492915" cy="4235383"/>
              </a:xfrm>
              <a:prstGeom prst="rect">
                <a:avLst/>
              </a:prstGeom>
              <a:blipFill>
                <a:blip r:embed="rId3"/>
                <a:stretch>
                  <a:fillRect l="-1645" t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94" name="yt_shape_10094"/>
          <p:cNvSpPr txBox="1"/>
          <p:nvPr/>
        </p:nvSpPr>
        <p:spPr>
          <a:xfrm>
            <a:off x="540119" y="5301208"/>
            <a:ext cx="11492915" cy="115212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【学生解答】如上集合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有理数可以按正数、负数和零来分类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也可以按整数和分数来分类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e7f3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但要注意不能忽略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的存在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7" name="yt_shape_10097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96" name="yt_image_10096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99" name="yt_shape_10099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有理数的相关概念</a:t>
            </a:r>
          </a:p>
        </p:txBody>
      </p:sp>
      <p:sp>
        <p:nvSpPr>
          <p:cNvPr id="10100" name="yt_shape_10100"/>
          <p:cNvSpPr txBox="1"/>
          <p:nvPr/>
        </p:nvSpPr>
        <p:spPr>
          <a:xfrm>
            <a:off x="540000" y="2102862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下列各数不是有理数的是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01" name="yt_table_10101" title="H_49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4757433"/>
                  </p:ext>
                </p:extLst>
              </p:nvPr>
            </p:nvGraphicFramePr>
            <p:xfrm>
              <a:off x="540056" y="2582165"/>
              <a:ext cx="9077643" cy="634429"/>
            </p:xfrm>
            <a:graphic>
              <a:graphicData uri="http://schemas.openxmlformats.org/drawingml/2006/table">
                <a:tbl>
                  <a:tblPr/>
                  <a:tblGrid>
                    <a:gridCol w="2493017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  <a:gridCol w="2539509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  <a:gridCol w="2709381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  <a:gridCol w="1335736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101" name="yt_table_10101" title="H_49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4757433"/>
                  </p:ext>
                </p:extLst>
              </p:nvPr>
            </p:nvGraphicFramePr>
            <p:xfrm>
              <a:off x="540056" y="2582165"/>
              <a:ext cx="9077643" cy="634429"/>
            </p:xfrm>
            <a:graphic>
              <a:graphicData uri="http://schemas.openxmlformats.org/drawingml/2006/table">
                <a:tbl>
                  <a:tblPr/>
                  <a:tblGrid>
                    <a:gridCol w="2493017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  <a:gridCol w="2539509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  <a:gridCol w="2709381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  <a:gridCol w="1335736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</a:tblGrid>
                  <a:tr h="63442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430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102" name="yt_shape_10102"/>
          <p:cNvSpPr txBox="1"/>
          <p:nvPr/>
        </p:nvSpPr>
        <p:spPr>
          <a:xfrm>
            <a:off x="540000" y="3267242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03" name="yt_table_101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077399"/>
              </p:ext>
            </p:extLst>
          </p:nvPr>
        </p:nvGraphicFramePr>
        <p:xfrm>
          <a:off x="540056" y="3746545"/>
          <a:ext cx="9077643" cy="950976"/>
        </p:xfrm>
        <a:graphic>
          <a:graphicData uri="http://schemas.openxmlformats.org/drawingml/2006/table">
            <a:tbl>
              <a:tblPr/>
              <a:tblGrid>
                <a:gridCol w="4996180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4081463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但不是正数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是分数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但不是自然数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是有理数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但不是分数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是负有理数且是负分数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05" name="yt_shape_10105"/>
              <p:cNvSpPr txBox="1"/>
              <p:nvPr/>
            </p:nvSpPr>
            <p:spPr>
              <a:xfrm>
                <a:off x="540119" y="4748099"/>
                <a:ext cx="11492915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04cb,isEnd"/>
                  </a:rPr>
                  <a:t>其中正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正分数有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负分数有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105" name="yt_shape_101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48099"/>
                <a:ext cx="11492915" cy="1109984"/>
              </a:xfrm>
              <a:prstGeom prst="rect">
                <a:avLst/>
              </a:prstGeom>
              <a:blipFill>
                <a:blip r:embed="rId4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164123">
            <a:extLst>
              <a:ext uri="{FF2B5EF4-FFF2-40B4-BE49-F238E27FC236}">
                <a16:creationId xmlns:a16="http://schemas.microsoft.com/office/drawing/2014/main" id="{5CB42FB5-F2AB-EEF3-FB58-01EAB9FC81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FD7F0F-822E-1832-AEAE-DE33F030E6B6}"/>
              </a:ext>
            </a:extLst>
          </p:cNvPr>
          <p:cNvSpPr txBox="1"/>
          <p:nvPr/>
        </p:nvSpPr>
        <p:spPr>
          <a:xfrm>
            <a:off x="47933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65E81C-5699-C201-ED8A-8980ABCFEC68}"/>
              </a:ext>
            </a:extLst>
          </p:cNvPr>
          <p:cNvSpPr txBox="1"/>
          <p:nvPr/>
        </p:nvSpPr>
        <p:spPr>
          <a:xfrm>
            <a:off x="5402989" y="32204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054228-575E-83BB-E9C2-411B59B7BAF6}"/>
              </a:ext>
            </a:extLst>
          </p:cNvPr>
          <p:cNvSpPr txBox="1"/>
          <p:nvPr/>
        </p:nvSpPr>
        <p:spPr>
          <a:xfrm>
            <a:off x="1364508" y="537617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FC96BA-46E8-C807-CD99-1651B1DB1B25}"/>
              </a:ext>
            </a:extLst>
          </p:cNvPr>
          <p:cNvSpPr txBox="1"/>
          <p:nvPr/>
        </p:nvSpPr>
        <p:spPr>
          <a:xfrm>
            <a:off x="3650508" y="537617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7A14F9-4F46-57CF-F086-E81594FBDCC0}"/>
              </a:ext>
            </a:extLst>
          </p:cNvPr>
          <p:cNvSpPr txBox="1"/>
          <p:nvPr/>
        </p:nvSpPr>
        <p:spPr>
          <a:xfrm>
            <a:off x="6241308" y="537617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24ABB5C-8D93-F71E-9490-8C47C3246149}"/>
              </a:ext>
            </a:extLst>
          </p:cNvPr>
          <p:cNvSpPr txBox="1"/>
          <p:nvPr/>
        </p:nvSpPr>
        <p:spPr>
          <a:xfrm>
            <a:off x="8832107" y="537617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7" name="yt_shape_10107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有理数的分类</a:t>
            </a:r>
          </a:p>
        </p:txBody>
      </p:sp>
      <p:sp>
        <p:nvSpPr>
          <p:cNvPr id="10108" name="yt_shape_10108"/>
          <p:cNvSpPr txBox="1"/>
          <p:nvPr/>
        </p:nvSpPr>
        <p:spPr>
          <a:xfrm>
            <a:off x="540000" y="1399565"/>
            <a:ext cx="65402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请按要求填写相应的两个有理数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09" name="yt_shape_10109"/>
              <p:cNvSpPr txBox="1"/>
              <p:nvPr/>
            </p:nvSpPr>
            <p:spPr>
              <a:xfrm>
                <a:off x="540000" y="1878868"/>
                <a:ext cx="622766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是负数但不是整数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09" name="yt_shape_101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6227667" cy="641201"/>
              </a:xfrm>
              <a:prstGeom prst="rect">
                <a:avLst/>
              </a:prstGeom>
              <a:blipFill>
                <a:blip r:embed="rId2"/>
                <a:stretch>
                  <a:fillRect l="-3036" r="-205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11" name="yt_shape_10111"/>
          <p:cNvSpPr txBox="1"/>
          <p:nvPr/>
        </p:nvSpPr>
        <p:spPr>
          <a:xfrm>
            <a:off x="540000" y="2570857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是整数但不是负数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112" name="yt_shape_10112"/>
          <p:cNvSpPr txBox="1"/>
          <p:nvPr/>
        </p:nvSpPr>
        <p:spPr>
          <a:xfrm>
            <a:off x="540000" y="3050160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既不是分数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也不是非负数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13" name="yt_shape_10113"/>
              <p:cNvSpPr txBox="1"/>
              <p:nvPr/>
            </p:nvSpPr>
            <p:spPr>
              <a:xfrm>
                <a:off x="540000" y="3529463"/>
                <a:ext cx="622766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既不是整数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也不是负数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13" name="yt_shape_101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29463"/>
                <a:ext cx="6227667" cy="641201"/>
              </a:xfrm>
              <a:prstGeom prst="rect">
                <a:avLst/>
              </a:prstGeom>
              <a:blipFill>
                <a:blip r:embed="rId3"/>
                <a:stretch>
                  <a:fillRect l="-3036" r="-205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15" name="yt_shape_10115"/>
          <p:cNvSpPr txBox="1"/>
          <p:nvPr/>
        </p:nvSpPr>
        <p:spPr>
          <a:xfrm>
            <a:off x="540000" y="4221452"/>
            <a:ext cx="215443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3" name="yt_shape_1723549164189">
            <a:extLst>
              <a:ext uri="{FF2B5EF4-FFF2-40B4-BE49-F238E27FC236}">
                <a16:creationId xmlns:a16="http://schemas.microsoft.com/office/drawing/2014/main" id="{42ADAF52-495A-6BD5-F45B-F82C1F4EC1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A69B2E6-B338-AEF5-00BE-B4129A85DFBB}"/>
                  </a:ext>
                </a:extLst>
              </p:cNvPr>
              <p:cNvSpPr txBox="1"/>
              <p:nvPr/>
            </p:nvSpPr>
            <p:spPr>
              <a:xfrm>
                <a:off x="4259989" y="1700808"/>
                <a:ext cx="22327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A69B2E6-B338-AEF5-00BE-B4129A85DF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9989" y="1700808"/>
                <a:ext cx="2232724" cy="728612"/>
              </a:xfrm>
              <a:prstGeom prst="rect">
                <a:avLst/>
              </a:prstGeom>
              <a:blipFill>
                <a:blip r:embed="rId5"/>
                <a:stretch>
                  <a:fillRect l="-437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B5ABE05-E5B3-2690-3BB9-CA3F9F064310}"/>
              </a:ext>
            </a:extLst>
          </p:cNvPr>
          <p:cNvSpPr txBox="1"/>
          <p:nvPr/>
        </p:nvSpPr>
        <p:spPr>
          <a:xfrm>
            <a:off x="4259989" y="2524051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	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932DB7-4138-E492-92C1-87D5D131FCEC}"/>
              </a:ext>
            </a:extLst>
          </p:cNvPr>
          <p:cNvSpPr txBox="1"/>
          <p:nvPr/>
        </p:nvSpPr>
        <p:spPr>
          <a:xfrm>
            <a:off x="5479189" y="3003354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	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A22FB04-B224-1405-19FA-A520D9DAD1DD}"/>
                  </a:ext>
                </a:extLst>
              </p:cNvPr>
              <p:cNvSpPr txBox="1"/>
              <p:nvPr/>
            </p:nvSpPr>
            <p:spPr>
              <a:xfrm>
                <a:off x="5222014" y="3356992"/>
                <a:ext cx="142309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A22FB04-B224-1405-19FA-A520D9DAD1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2014" y="3356992"/>
                <a:ext cx="1423099" cy="728612"/>
              </a:xfrm>
              <a:prstGeom prst="rect">
                <a:avLst/>
              </a:prstGeom>
              <a:blipFill>
                <a:blip r:embed="rId6"/>
                <a:stretch>
                  <a:fillRect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DA214B7-92B8-3744-BD81-4B868F228FE2}"/>
              </a:ext>
            </a:extLst>
          </p:cNvPr>
          <p:cNvSpPr txBox="1"/>
          <p:nvPr/>
        </p:nvSpPr>
        <p:spPr>
          <a:xfrm>
            <a:off x="449989" y="4174646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17" name="yt_shape_10117"/>
              <p:cNvSpPr txBox="1"/>
              <p:nvPr/>
            </p:nvSpPr>
            <p:spPr>
              <a:xfrm>
                <a:off x="540000" y="900000"/>
                <a:ext cx="7684796" cy="44728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请用两种不同的分类标准将下列各数分类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分类一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整数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:−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+6,−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分数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:−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63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,−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分类二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正数：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负数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:−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,−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,−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,−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0117" name="yt_shape_10117" descr="{&quot;rangeId&quot;:1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84796" cy="4472828"/>
              </a:xfrm>
              <a:prstGeom prst="rect">
                <a:avLst/>
              </a:prstGeom>
              <a:blipFill>
                <a:blip r:embed="rId2"/>
                <a:stretch>
                  <a:fillRect l="-2460" t="-1228" r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1C894EA-E1FF-49EF-C5DF-4EACB43C907A}"/>
                  </a:ext>
                </a:extLst>
              </p:cNvPr>
              <p:cNvSpPr txBox="1"/>
              <p:nvPr/>
            </p:nvSpPr>
            <p:spPr>
              <a:xfrm>
                <a:off x="449989" y="2004132"/>
                <a:ext cx="63875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分类一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整数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:−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+6,−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分数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:−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63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,−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1}">
                <a:extLst>
                  <a:ext uri="{FF2B5EF4-FFF2-40B4-BE49-F238E27FC236}">
                    <a16:creationId xmlns:a16="http://schemas.microsoft.com/office/drawing/2014/main" id="{E1C894EA-E1FF-49EF-C5DF-4EACB43C90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4132"/>
                <a:ext cx="6387528" cy="1611643"/>
              </a:xfrm>
              <a:prstGeom prst="rect">
                <a:avLst/>
              </a:prstGeom>
              <a:blipFill>
                <a:blip r:embed="rId3"/>
                <a:stretch>
                  <a:fillRect l="-1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53F0438-4506-6A9B-DC51-F1CC9CCEF336}"/>
                  </a:ext>
                </a:extLst>
              </p:cNvPr>
              <p:cNvSpPr txBox="1"/>
              <p:nvPr/>
            </p:nvSpPr>
            <p:spPr>
              <a:xfrm>
                <a:off x="449989" y="3522163"/>
                <a:ext cx="5638355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分类二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正数：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负数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:−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,−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,−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,−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1}">
                <a:extLst>
                  <a:ext uri="{FF2B5EF4-FFF2-40B4-BE49-F238E27FC236}">
                    <a16:creationId xmlns:a16="http://schemas.microsoft.com/office/drawing/2014/main" id="{C53F0438-4506-6A9B-DC51-F1CC9CCEF3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22163"/>
                <a:ext cx="5638355" cy="1854213"/>
              </a:xfrm>
              <a:prstGeom prst="rect">
                <a:avLst/>
              </a:prstGeom>
              <a:blipFill>
                <a:blip r:embed="rId4"/>
                <a:stretch>
                  <a:fillRect l="-1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3" name="yt_shape_10123"/>
          <p:cNvSpPr txBox="1"/>
          <p:nvPr/>
        </p:nvSpPr>
        <p:spPr>
          <a:xfrm>
            <a:off x="540000" y="900000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对有理数的相关概念理解不透彻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4DF659-C0F8-9CDB-28EE-57E28F90A43A}"/>
              </a:ext>
            </a:extLst>
          </p:cNvPr>
          <p:cNvSpPr txBox="1"/>
          <p:nvPr/>
        </p:nvSpPr>
        <p:spPr>
          <a:xfrm>
            <a:off x="449989" y="853194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对有理数的相关概念理解不透彻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4" name="yt_shape_10124"/>
          <p:cNvSpPr txBox="1"/>
          <p:nvPr/>
        </p:nvSpPr>
        <p:spPr>
          <a:xfrm>
            <a:off x="540000" y="900000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25" name="yt_table_101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072639"/>
              </p:ext>
            </p:extLst>
          </p:nvPr>
        </p:nvGraphicFramePr>
        <p:xfrm>
          <a:off x="540056" y="1379303"/>
          <a:ext cx="10619106" cy="950976"/>
        </p:xfrm>
        <a:graphic>
          <a:graphicData uri="http://schemas.openxmlformats.org/drawingml/2006/table">
            <a:tbl>
              <a:tblPr/>
              <a:tblGrid>
                <a:gridCol w="5470843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5148263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有理数分为正数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有理数分为正整数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有理数分为分数和整数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有理数分为正整数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和负整数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04C54B5-A268-413F-7D2E-2DE6043BACA6}"/>
              </a:ext>
            </a:extLst>
          </p:cNvPr>
          <p:cNvSpPr txBox="1"/>
          <p:nvPr/>
        </p:nvSpPr>
        <p:spPr>
          <a:xfrm>
            <a:off x="4183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8" name="yt_shape_1012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27" name="yt_image_10127" title="H_50.49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0" name="yt_shape_10130"/>
          <p:cNvSpPr txBox="1"/>
          <p:nvPr/>
        </p:nvSpPr>
        <p:spPr>
          <a:xfrm>
            <a:off x="540000" y="1591869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31" name="yt_table_1013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899190"/>
              </p:ext>
            </p:extLst>
          </p:nvPr>
        </p:nvGraphicFramePr>
        <p:xfrm>
          <a:off x="540056" y="2071172"/>
          <a:ext cx="4368800" cy="1901952"/>
        </p:xfrm>
        <a:graphic>
          <a:graphicData uri="http://schemas.openxmlformats.org/drawingml/2006/table">
            <a:tbl>
              <a:tblPr/>
              <a:tblGrid>
                <a:gridCol w="4368800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表示一个负数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正整数和负整数统称整数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表示一个奇数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非负数包括零和正数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3B3C96A-84C5-F04F-4B9E-206706117999}"/>
              </a:ext>
            </a:extLst>
          </p:cNvPr>
          <p:cNvSpPr txBox="1"/>
          <p:nvPr/>
        </p:nvSpPr>
        <p:spPr>
          <a:xfrm>
            <a:off x="3878989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3" name="yt_shape_10133"/>
          <p:cNvSpPr txBox="1"/>
          <p:nvPr/>
        </p:nvSpPr>
        <p:spPr>
          <a:xfrm>
            <a:off x="540000" y="900000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属于分数的有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34" name="yt_shape_10134"/>
              <p:cNvSpPr txBox="1"/>
              <p:nvPr/>
            </p:nvSpPr>
            <p:spPr>
              <a:xfrm>
                <a:off x="540000" y="1379303"/>
                <a:ext cx="3837589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134" name="yt_shape_10134" descr="{&quot;rangeId&quot;:1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3837589" cy="639855"/>
              </a:xfrm>
              <a:prstGeom prst="rect">
                <a:avLst/>
              </a:prstGeom>
              <a:blipFill>
                <a:blip r:embed="rId2"/>
                <a:stretch>
                  <a:fillRect l="-4928" r="-381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36" name="yt_shape_10136"/>
          <p:cNvSpPr txBox="1"/>
          <p:nvPr/>
        </p:nvSpPr>
        <p:spPr>
          <a:xfrm>
            <a:off x="540000" y="2069946"/>
            <a:ext cx="33916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-168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3600" b="0" i="0" u="none" spc="-864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．</a:t>
            </a:r>
            <a:r>
              <a:rPr lang="en-US" altLang="zh-CN" sz="2400" b="0" i="0" u="none" spc="-168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3600" b="0" i="0" u="none" spc="-864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137" name="yt_table_1013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793694"/>
              </p:ext>
            </p:extLst>
          </p:nvPr>
        </p:nvGraphicFramePr>
        <p:xfrm>
          <a:off x="540056" y="254924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2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99EF2BC-5B9E-20FA-7B5A-DE21433BDEE7}"/>
              </a:ext>
            </a:extLst>
          </p:cNvPr>
          <p:cNvSpPr txBox="1"/>
          <p:nvPr/>
        </p:nvSpPr>
        <p:spPr>
          <a:xfrm>
            <a:off x="5098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1482</Words>
  <Application>Microsoft Office PowerPoint</Application>
  <PresentationFormat>宽屏</PresentationFormat>
  <Paragraphs>132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14</cp:revision>
  <dcterms:created xsi:type="dcterms:W3CDTF">2024-08-13T11:38:23Z</dcterms:created>
  <dcterms:modified xsi:type="dcterms:W3CDTF">2024-08-14T09:28:00Z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