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0" r:id="rId6"/>
    <p:sldId id="372" r:id="rId7"/>
    <p:sldId id="373" r:id="rId8"/>
    <p:sldId id="374" r:id="rId9"/>
    <p:sldId id="377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9" name="yt_shape_11989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88" name="yt_image_1198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1" name="yt_shape_11991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准确数与近似数</a:t>
            </a:r>
          </a:p>
        </p:txBody>
      </p:sp>
      <p:sp>
        <p:nvSpPr>
          <p:cNvPr id="11992" name="yt_shape_11992"/>
          <p:cNvSpPr txBox="1"/>
          <p:nvPr/>
        </p:nvSpPr>
        <p:spPr>
          <a:xfrm>
            <a:off x="540000" y="2102862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下列表述中的数为准确数的是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3" name="yt_table_119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183356"/>
              </p:ext>
            </p:extLst>
          </p:nvPr>
        </p:nvGraphicFramePr>
        <p:xfrm>
          <a:off x="540056" y="2582165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估计今天气温为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月球离地球的距离约为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小明同学身高大约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我校七年级有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</a:tbl>
          </a:graphicData>
        </a:graphic>
      </p:graphicFrame>
      <p:pic>
        <p:nvPicPr>
          <p:cNvPr id="3" name="yt_shape_1723549363984">
            <a:extLst>
              <a:ext uri="{FF2B5EF4-FFF2-40B4-BE49-F238E27FC236}">
                <a16:creationId xmlns:a16="http://schemas.microsoft.com/office/drawing/2014/main" id="{13CEF80F-A76F-73DB-F04A-D80D88D493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CA9A44-C213-A462-D329-8F2F9C5DC81C}"/>
              </a:ext>
            </a:extLst>
          </p:cNvPr>
          <p:cNvSpPr txBox="1"/>
          <p:nvPr/>
        </p:nvSpPr>
        <p:spPr>
          <a:xfrm>
            <a:off x="54029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5" name="yt_shape_1199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年春节支付宝集福活动中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791405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位用户集齐了五福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4141,isEnd"/>
              </a:rPr>
              <a:t>亿的大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人均分得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上述数据中准确数是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d11,isEnd"/>
              </a:rPr>
              <a:t>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AB13AD-8667-AC16-29FC-C53D4F8AEBA0}"/>
              </a:ext>
            </a:extLst>
          </p:cNvPr>
          <p:cNvSpPr txBox="1"/>
          <p:nvPr/>
        </p:nvSpPr>
        <p:spPr>
          <a:xfrm>
            <a:off x="6698507" y="132868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791405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7B7CB5-588F-FB3C-6B3F-BF879D93DF8E}"/>
              </a:ext>
            </a:extLst>
          </p:cNvPr>
          <p:cNvSpPr txBox="1"/>
          <p:nvPr/>
        </p:nvSpPr>
        <p:spPr>
          <a:xfrm>
            <a:off x="1669308" y="180417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6" name="yt_shape_11996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精确度</a:t>
            </a:r>
          </a:p>
        </p:txBody>
      </p:sp>
      <p:sp>
        <p:nvSpPr>
          <p:cNvPr id="11997" name="yt_shape_1199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用四舍五入法取近似值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ceac"/>
              </a:rPr>
              <a:t>的结果是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8" name="yt_table_119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558487"/>
              </p:ext>
            </p:extLst>
          </p:nvPr>
        </p:nvGraphicFramePr>
        <p:xfrm>
          <a:off x="540056" y="2359000"/>
          <a:ext cx="4505643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</a:tbl>
          </a:graphicData>
        </a:graphic>
      </p:graphicFrame>
      <p:sp>
        <p:nvSpPr>
          <p:cNvPr id="12000" name="yt_shape_12000"/>
          <p:cNvSpPr txBox="1"/>
          <p:nvPr/>
        </p:nvSpPr>
        <p:spPr>
          <a:xfrm>
            <a:off x="540000" y="3360554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07902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精确到百分位得到的近似数是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364146">
            <a:extLst>
              <a:ext uri="{FF2B5EF4-FFF2-40B4-BE49-F238E27FC236}">
                <a16:creationId xmlns:a16="http://schemas.microsoft.com/office/drawing/2014/main" id="{2518D7B2-11F9-1B59-7879-0BAB39D698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FCB2B1-6017-8C2E-FC56-A371EE948BA6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979DE5-29B4-5283-6AC6-C10C7F3CD8C2}"/>
              </a:ext>
            </a:extLst>
          </p:cNvPr>
          <p:cNvSpPr txBox="1"/>
          <p:nvPr/>
        </p:nvSpPr>
        <p:spPr>
          <a:xfrm>
            <a:off x="8298589" y="331374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2" name="yt_shape_12002"/>
          <p:cNvSpPr txBox="1"/>
          <p:nvPr/>
        </p:nvSpPr>
        <p:spPr>
          <a:xfrm>
            <a:off x="540000" y="1573623"/>
            <a:ext cx="430887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精确到个位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D94417-EE17-4307-6FD1-EFAFEAC41717}"/>
              </a:ext>
            </a:extLst>
          </p:cNvPr>
          <p:cNvSpPr txBox="1"/>
          <p:nvPr/>
        </p:nvSpPr>
        <p:spPr>
          <a:xfrm>
            <a:off x="449989" y="200230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81D853-B374-15C7-878C-9620DA189FE4}"/>
              </a:ext>
            </a:extLst>
          </p:cNvPr>
          <p:cNvSpPr txBox="1"/>
          <p:nvPr/>
        </p:nvSpPr>
        <p:spPr>
          <a:xfrm>
            <a:off x="449989" y="2953281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35D71C-724A-6886-8DB1-F691FB56D113}"/>
              </a:ext>
            </a:extLst>
          </p:cNvPr>
          <p:cNvSpPr txBox="1"/>
          <p:nvPr/>
        </p:nvSpPr>
        <p:spPr>
          <a:xfrm>
            <a:off x="449989" y="3904257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F99007-3D5A-64BB-6CBB-DC23F66E5BEA}"/>
              </a:ext>
            </a:extLst>
          </p:cNvPr>
          <p:cNvSpPr txBox="1"/>
          <p:nvPr/>
        </p:nvSpPr>
        <p:spPr>
          <a:xfrm>
            <a:off x="449989" y="4855233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001" name="yt_shape_12001"/>
          <p:cNvSpPr txBox="1"/>
          <p:nvPr/>
        </p:nvSpPr>
        <p:spPr>
          <a:xfrm>
            <a:off x="540000" y="1078287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按括号内的要求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用四舍五入法对下列各数取近似数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0" name="yt_shape_12010"/>
          <p:cNvSpPr txBox="1"/>
          <p:nvPr/>
        </p:nvSpPr>
        <p:spPr>
          <a:xfrm>
            <a:off x="540000" y="900000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不能正确理解带单位的数的精确度而出错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CF864B-B96B-61D4-D563-9D6E834DBF3D}"/>
              </a:ext>
            </a:extLst>
          </p:cNvPr>
          <p:cNvSpPr txBox="1"/>
          <p:nvPr/>
        </p:nvSpPr>
        <p:spPr>
          <a:xfrm>
            <a:off x="449989" y="853194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不能正确理解带单位的数的精确度而出错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1" name="yt_shape_1201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某市一年财政收入取得重大突破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1f766"/>
              </a:rPr>
              <a:t>地方公共财政收入用四舍五入法取近似值后为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12" name="yt_table_120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642023"/>
              </p:ext>
            </p:extLst>
          </p:nvPr>
        </p:nvGraphicFramePr>
        <p:xfrm>
          <a:off x="540056" y="1859435"/>
          <a:ext cx="66392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精确到亿位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精确到千万位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E87305E-75AC-CA3A-9132-6C4EE17A16D9}"/>
              </a:ext>
            </a:extLst>
          </p:cNvPr>
          <p:cNvSpPr txBox="1"/>
          <p:nvPr/>
        </p:nvSpPr>
        <p:spPr>
          <a:xfrm>
            <a:off x="4412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5" name="yt_shape_1201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14" name="yt_image_12014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7" name="yt_shape_12017"/>
          <p:cNvSpPr txBox="1"/>
          <p:nvPr/>
        </p:nvSpPr>
        <p:spPr>
          <a:xfrm>
            <a:off x="540000" y="1591869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230543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18" name="yt_table_120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058062"/>
              </p:ext>
            </p:extLst>
          </p:nvPr>
        </p:nvGraphicFramePr>
        <p:xfrm>
          <a:off x="540056" y="2071172"/>
          <a:ext cx="5707380" cy="950976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231000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sp>
        <p:nvSpPr>
          <p:cNvPr id="12020" name="yt_shape_12020"/>
          <p:cNvSpPr txBox="1"/>
          <p:nvPr/>
        </p:nvSpPr>
        <p:spPr>
          <a:xfrm>
            <a:off x="540000" y="3072726"/>
            <a:ext cx="728404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用四舍五入法按要求取近似值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2994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1B9F76-C414-2ACD-E840-7C9AB7E1F7D7}"/>
              </a:ext>
            </a:extLst>
          </p:cNvPr>
          <p:cNvSpPr txBox="1"/>
          <p:nvPr/>
        </p:nvSpPr>
        <p:spPr>
          <a:xfrm>
            <a:off x="75365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C874E3-33EC-082E-9821-7D9CE09CDAF8}"/>
              </a:ext>
            </a:extLst>
          </p:cNvPr>
          <p:cNvSpPr txBox="1"/>
          <p:nvPr/>
        </p:nvSpPr>
        <p:spPr>
          <a:xfrm>
            <a:off x="5326789" y="350140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D5A985-A215-D374-C7A7-220462F4400F}"/>
              </a:ext>
            </a:extLst>
          </p:cNvPr>
          <p:cNvSpPr txBox="1"/>
          <p:nvPr/>
        </p:nvSpPr>
        <p:spPr>
          <a:xfrm>
            <a:off x="5174389" y="397689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7844FB-FCBE-203B-84DD-939DFEEE9D11}"/>
              </a:ext>
            </a:extLst>
          </p:cNvPr>
          <p:cNvSpPr txBox="1"/>
          <p:nvPr/>
        </p:nvSpPr>
        <p:spPr>
          <a:xfrm>
            <a:off x="5733189" y="4452384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310195-695B-AB3C-37BD-F61EA1B06572}"/>
              </a:ext>
            </a:extLst>
          </p:cNvPr>
          <p:cNvSpPr txBox="1"/>
          <p:nvPr/>
        </p:nvSpPr>
        <p:spPr>
          <a:xfrm>
            <a:off x="4869589" y="4927872"/>
            <a:ext cx="195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6" name="yt_shape_12026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25" name="yt_image_1202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8" name="yt_shape_12028"/>
          <p:cNvSpPr txBox="1"/>
          <p:nvPr/>
        </p:nvSpPr>
        <p:spPr>
          <a:xfrm>
            <a:off x="540119" y="159758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车工小王加工生产了两根轴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d2a0d"/>
              </a:rPr>
              <a:t>当他把轴交给质检员验收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质检员说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小王不服气地说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图纸要求精确到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9cc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怎么不合格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图纸要求精确到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原轴的范围是多少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近似数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的要求是精确到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所以轴长为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的轴的范围是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595m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605m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你认为是小王加工的轴不合格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还是质检员故意刁难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知轴长的范围是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595m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故轴长为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的产品不合格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即小王加工的轴不合格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9CD29B-C105-D88C-FF1B-BD493E569705}"/>
              </a:ext>
            </a:extLst>
          </p:cNvPr>
          <p:cNvSpPr txBox="1"/>
          <p:nvPr/>
        </p:nvSpPr>
        <p:spPr>
          <a:xfrm>
            <a:off x="450108" y="3452729"/>
            <a:ext cx="659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近似数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的要求是精确到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808B30-B380-B2B1-BE25-199A25AEFA74}"/>
              </a:ext>
            </a:extLst>
          </p:cNvPr>
          <p:cNvSpPr txBox="1"/>
          <p:nvPr/>
        </p:nvSpPr>
        <p:spPr>
          <a:xfrm>
            <a:off x="450108" y="3928217"/>
            <a:ext cx="774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所以轴长为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的轴的范围是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595m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605m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39943E-29A7-F87F-5F70-E4728483146E}"/>
              </a:ext>
            </a:extLst>
          </p:cNvPr>
          <p:cNvSpPr txBox="1"/>
          <p:nvPr/>
        </p:nvSpPr>
        <p:spPr>
          <a:xfrm>
            <a:off x="450108" y="4879193"/>
            <a:ext cx="8273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知轴长的范围是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595m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6B9CEF-72F4-8A05-7111-AA1D60D1BC6C}"/>
              </a:ext>
            </a:extLst>
          </p:cNvPr>
          <p:cNvSpPr txBox="1"/>
          <p:nvPr/>
        </p:nvSpPr>
        <p:spPr>
          <a:xfrm>
            <a:off x="450108" y="5354681"/>
            <a:ext cx="8730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故轴长为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的产品不合格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即小王加工的轴不合格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834</Words>
  <Application>Microsoft Office PowerPoint</Application>
  <PresentationFormat>宽屏</PresentationFormat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2024-08-14T01:56:22Z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