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3" r:id="rId8"/>
    <p:sldId id="377" r:id="rId9"/>
    <p:sldId id="379" r:id="rId10"/>
    <p:sldId id="381" r:id="rId11"/>
    <p:sldId id="384" r:id="rId12"/>
    <p:sldId id="388" r:id="rId13"/>
    <p:sldId id="390" r:id="rId14"/>
    <p:sldId id="393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2" name="yt_shape_10832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833" name="yt_image_1083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5" name="yt_shape_10835"/>
          <p:cNvSpPr txBox="1"/>
          <p:nvPr/>
        </p:nvSpPr>
        <p:spPr>
          <a:xfrm>
            <a:off x="540119" y="1911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交换加数的位置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先把前两个数相加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或者先把后两个数相加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175F2A-C13C-1164-7471-2B9645B7D876}"/>
              </a:ext>
            </a:extLst>
          </p:cNvPr>
          <p:cNvSpPr txBox="1"/>
          <p:nvPr/>
        </p:nvSpPr>
        <p:spPr>
          <a:xfrm>
            <a:off x="75367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6FF4C-901A-EF15-2277-F520859F0BD1}"/>
              </a:ext>
            </a:extLst>
          </p:cNvPr>
          <p:cNvSpPr txBox="1"/>
          <p:nvPr/>
        </p:nvSpPr>
        <p:spPr>
          <a:xfrm>
            <a:off x="11194307" y="234024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7cbe8"/>
              </a:rPr>
              <a:t>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D4828E-B3BF-0375-2972-4255259F218A}"/>
              </a:ext>
            </a:extLst>
          </p:cNvPr>
          <p:cNvSpPr txBox="1"/>
          <p:nvPr/>
        </p:nvSpPr>
        <p:spPr>
          <a:xfrm>
            <a:off x="450108" y="281573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8" name="yt_shape_1088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小明在写作业时不慎将污渍弄在数轴上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d9a0,isEnd"/>
              </a:rPr>
              <a:t>判断污渍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盖住部分的所有整数的和是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891" name="yt_image_10891" title="H_60.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8123" y="2970405"/>
            <a:ext cx="4395753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3" name="yt_shape_10893"/>
          <p:cNvSpPr txBox="1"/>
          <p:nvPr/>
        </p:nvSpPr>
        <p:spPr>
          <a:xfrm>
            <a:off x="540119" y="3787976"/>
            <a:ext cx="11492915" cy="115319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0C91FB-DF41-6DC6-E200-947F38C40A68}"/>
              </a:ext>
            </a:extLst>
          </p:cNvPr>
          <p:cNvSpPr txBox="1"/>
          <p:nvPr/>
        </p:nvSpPr>
        <p:spPr>
          <a:xfrm>
            <a:off x="66985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6564E9-FBE1-8136-056F-3854BB1C278B}"/>
              </a:ext>
            </a:extLst>
          </p:cNvPr>
          <p:cNvSpPr txBox="1"/>
          <p:nvPr/>
        </p:nvSpPr>
        <p:spPr>
          <a:xfrm>
            <a:off x="4412508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8C0FB9-5B32-0EC3-E5F8-EDC69C82FB63}"/>
              </a:ext>
            </a:extLst>
          </p:cNvPr>
          <p:cNvSpPr txBox="1"/>
          <p:nvPr/>
        </p:nvSpPr>
        <p:spPr>
          <a:xfrm>
            <a:off x="10549782" y="3741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A1E09B-9184-0739-1889-899A29E7E111}"/>
              </a:ext>
            </a:extLst>
          </p:cNvPr>
          <p:cNvSpPr txBox="1"/>
          <p:nvPr/>
        </p:nvSpPr>
        <p:spPr>
          <a:xfrm>
            <a:off x="10573404" y="421665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c869e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50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96" name="yt_shape_10896"/>
              <p:cNvSpPr txBox="1"/>
              <p:nvPr/>
            </p:nvSpPr>
            <p:spPr>
              <a:xfrm>
                <a:off x="540000" y="1700808"/>
                <a:ext cx="8412559" cy="4225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96" name="yt_shape_10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0808"/>
                <a:ext cx="8412559" cy="4225644"/>
              </a:xfrm>
              <a:prstGeom prst="rect">
                <a:avLst/>
              </a:prstGeom>
              <a:blipFill>
                <a:blip r:embed="rId2"/>
                <a:stretch>
                  <a:fillRect l="-2246" t="-1154" r="-1304" b="-3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413F17-FE86-F195-C6E7-400146FA3758}"/>
              </a:ext>
            </a:extLst>
          </p:cNvPr>
          <p:cNvSpPr txBox="1"/>
          <p:nvPr/>
        </p:nvSpPr>
        <p:spPr>
          <a:xfrm>
            <a:off x="449989" y="2129490"/>
            <a:ext cx="851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854D4A-D53C-2E50-3337-DBF9479985D4}"/>
              </a:ext>
            </a:extLst>
          </p:cNvPr>
          <p:cNvSpPr txBox="1"/>
          <p:nvPr/>
        </p:nvSpPr>
        <p:spPr>
          <a:xfrm>
            <a:off x="1660546" y="260497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A8FB98-AD52-3C2E-88B1-A86ECA712A9B}"/>
              </a:ext>
            </a:extLst>
          </p:cNvPr>
          <p:cNvSpPr txBox="1"/>
          <p:nvPr/>
        </p:nvSpPr>
        <p:spPr>
          <a:xfrm>
            <a:off x="1660546" y="308046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D7D33B-4D0C-9025-E83C-6B3571DA81D6}"/>
                  </a:ext>
                </a:extLst>
              </p:cNvPr>
              <p:cNvSpPr txBox="1"/>
              <p:nvPr/>
            </p:nvSpPr>
            <p:spPr>
              <a:xfrm>
                <a:off x="449989" y="4230832"/>
                <a:ext cx="747979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D7D33B-4D0C-9025-E83C-6B3571DA81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0832"/>
                <a:ext cx="7479792" cy="801701"/>
              </a:xfrm>
              <a:prstGeom prst="rect">
                <a:avLst/>
              </a:prstGeom>
              <a:blipFill>
                <a:blip r:embed="rId3"/>
                <a:stretch>
                  <a:fillRect l="-1304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777DB13-74CB-977D-0EA9-2EFA90860A4E}"/>
              </a:ext>
            </a:extLst>
          </p:cNvPr>
          <p:cNvSpPr txBox="1"/>
          <p:nvPr/>
        </p:nvSpPr>
        <p:spPr>
          <a:xfrm>
            <a:off x="1660546" y="493892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A0A67D-E901-7918-47E4-55A0C952AA23}"/>
              </a:ext>
            </a:extLst>
          </p:cNvPr>
          <p:cNvSpPr txBox="1"/>
          <p:nvPr/>
        </p:nvSpPr>
        <p:spPr>
          <a:xfrm>
            <a:off x="1660546" y="541440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EC1D9C-193D-20D5-562D-229FF3136B8A}"/>
              </a:ext>
            </a:extLst>
          </p:cNvPr>
          <p:cNvSpPr txBox="1"/>
          <p:nvPr/>
        </p:nvSpPr>
        <p:spPr>
          <a:xfrm>
            <a:off x="540000" y="1052736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用适当的方法计算下列各题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2" name="yt_shape_1090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一只蜗牛从某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出发在一直线上来回爬行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a16bd"/>
              </a:rPr>
              <a:t>假定向右爬行的路程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向左爬行的路程记为负数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爬过的各段路程依次为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蜗牛最后是否爬回出发点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2002c"/>
              </a:rPr>
              <a:t>）＋（－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所以蜗牛最后爬回出发点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蜗牛在离开出发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最远时是多少厘米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厘米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464BFE-1B5C-D8B4-20F0-A739435A5CFD}"/>
              </a:ext>
            </a:extLst>
          </p:cNvPr>
          <p:cNvSpPr txBox="1"/>
          <p:nvPr/>
        </p:nvSpPr>
        <p:spPr>
          <a:xfrm>
            <a:off x="450108" y="2755146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2002c"/>
              </a:rPr>
              <a:t>）＋（－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A1C35C-F327-2ED8-DF22-8B9DADF05609}"/>
              </a:ext>
            </a:extLst>
          </p:cNvPr>
          <p:cNvSpPr txBox="1"/>
          <p:nvPr/>
        </p:nvSpPr>
        <p:spPr>
          <a:xfrm>
            <a:off x="450108" y="323063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41D084-8405-F63A-3EA5-22F3D6C103A6}"/>
              </a:ext>
            </a:extLst>
          </p:cNvPr>
          <p:cNvSpPr txBox="1"/>
          <p:nvPr/>
        </p:nvSpPr>
        <p:spPr>
          <a:xfrm>
            <a:off x="450108" y="37061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所以蜗牛最后爬回出发点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48EF09-9CFE-97DB-B822-4661CB740F21}"/>
              </a:ext>
            </a:extLst>
          </p:cNvPr>
          <p:cNvSpPr txBox="1"/>
          <p:nvPr/>
        </p:nvSpPr>
        <p:spPr>
          <a:xfrm>
            <a:off x="450108" y="465709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8" name="yt_shape_1090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在爬行过程中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则蜗牛共得多少粒芝麻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06a91"/>
              </a:rPr>
              <a:t>｜＋｜－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厘米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即蜗牛共得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粒芝麻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440D2E-57DE-C142-6FA4-55D402B045DF}"/>
              </a:ext>
            </a:extLst>
          </p:cNvPr>
          <p:cNvSpPr txBox="1"/>
          <p:nvPr/>
        </p:nvSpPr>
        <p:spPr>
          <a:xfrm>
            <a:off x="450108" y="1328682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06a91"/>
              </a:rPr>
              <a:t>｜＋｜－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7C5251-55EC-E887-52B7-8D62F23C7702}"/>
              </a:ext>
            </a:extLst>
          </p:cNvPr>
          <p:cNvSpPr txBox="1"/>
          <p:nvPr/>
        </p:nvSpPr>
        <p:spPr>
          <a:xfrm>
            <a:off x="450108" y="1804170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厘米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5F258E-1911-093A-3B4E-DA87F1B2DDD0}"/>
              </a:ext>
            </a:extLst>
          </p:cNvPr>
          <p:cNvSpPr txBox="1"/>
          <p:nvPr/>
        </p:nvSpPr>
        <p:spPr>
          <a:xfrm>
            <a:off x="450108" y="2279658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即蜗牛共得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粒芝麻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1" name="yt_shape_10911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10" name="yt_image_1091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13" name="yt_shape_10913"/>
              <p:cNvSpPr txBox="1"/>
              <p:nvPr/>
            </p:nvSpPr>
            <p:spPr>
              <a:xfrm>
                <a:off x="540120" y="1597583"/>
                <a:ext cx="11492915" cy="26864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把一个面积为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的正方形等分成两个面积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0c02"/>
                  </a:rPr>
                  <a:t>的长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接着把一个面积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的长方形等分成两个面积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ff2f"/>
                  </a:rPr>
                  <a:t>再把一个面积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的正方形等分成两个面积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如此进行下去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010a"/>
                  </a:rPr>
                  <a:t>试利用图形揭示的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规律计算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913" name="yt_shape_10913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492915" cy="2686441"/>
              </a:xfrm>
              <a:prstGeom prst="rect">
                <a:avLst/>
              </a:prstGeom>
              <a:blipFill>
                <a:blip r:embed="rId3"/>
                <a:stretch>
                  <a:fillRect l="-1645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15" name="yt_image_10915" title="H_102.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46204" y="4487176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46C720-5EAC-FF4F-220F-4B9D2E056D6B}"/>
                  </a:ext>
                </a:extLst>
              </p:cNvPr>
              <p:cNvSpPr txBox="1"/>
              <p:nvPr/>
            </p:nvSpPr>
            <p:spPr>
              <a:xfrm>
                <a:off x="7455746" y="3568363"/>
                <a:ext cx="918274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1, 'hasSerialNum': 1, 'mathAnswerShape': 1}">
                <a:extLst>
                  <a:ext uri="{FF2B5EF4-FFF2-40B4-BE49-F238E27FC236}">
                    <a16:creationId xmlns:a16="http://schemas.microsoft.com/office/drawing/2014/main" id="{E146C720-5EAC-FF4F-220F-4B9D2E056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5746" y="3568363"/>
                <a:ext cx="918274" cy="7364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C6B601F-43C9-CEBF-4127-F012AF6EF978}"/>
              </a:ext>
            </a:extLst>
          </p:cNvPr>
          <p:cNvCxnSpPr/>
          <p:nvPr/>
        </p:nvCxnSpPr>
        <p:spPr>
          <a:xfrm>
            <a:off x="7193333" y="4277093"/>
            <a:ext cx="10906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8" name="yt_shape_10838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837" name="yt_image_10837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840" name="yt_shape_10840"/>
              <p:cNvSpPr txBox="1"/>
              <p:nvPr/>
            </p:nvSpPr>
            <p:spPr>
              <a:xfrm>
                <a:off x="540119" y="1353857"/>
                <a:ext cx="11492915" cy="465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/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筐菜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以每筐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50kg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超过的千克数记为正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不足的千克数记为负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140f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称重记录如下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总计超过或不足多少千克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91cb"/>
                  </a:rPr>
                  <a:t>筐菜的总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质量是</a:t>
                </a:r>
                <a:r>
                  <a:rPr lang="zh-CN" altLang="zh-CN" sz="100" b="0" i="1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1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　　　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40" name="yt_shape_108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4656916"/>
              </a:xfrm>
              <a:prstGeom prst="rect">
                <a:avLst/>
              </a:prstGeom>
              <a:blipFill>
                <a:blip r:embed="rId3"/>
                <a:stretch>
                  <a:fillRect l="-1645" t="-2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49" name="yt_shape_10849"/>
          <p:cNvSpPr txBox="1"/>
          <p:nvPr/>
        </p:nvSpPr>
        <p:spPr>
          <a:xfrm>
            <a:off x="540000" y="5085184"/>
            <a:ext cx="11388648" cy="151216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筐菜的总质量为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244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总计不足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53" name="yt_image_1085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6" name="yt_shape_10856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</a:t>
            </a:r>
          </a:p>
        </p:txBody>
      </p:sp>
      <p:sp>
        <p:nvSpPr>
          <p:cNvPr id="10857" name="yt_shape_10857"/>
          <p:cNvSpPr txBox="1"/>
          <p:nvPr/>
        </p:nvSpPr>
        <p:spPr>
          <a:xfrm>
            <a:off x="540000" y="2102862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下列运用加法运算律变形正确的是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8" name="yt_table_10858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517657"/>
                  </p:ext>
                </p:extLst>
              </p:nvPr>
            </p:nvGraphicFramePr>
            <p:xfrm>
              <a:off x="540056" y="2582165"/>
              <a:ext cx="7110414" cy="1915987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858" name="yt_table_10858" descr="{&quot;rangeId&quot;:6,&quot;type&quot;:&quot;Option&quot;}" title="H_150.86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9517657"/>
                  </p:ext>
                </p:extLst>
              </p:nvPr>
            </p:nvGraphicFramePr>
            <p:xfrm>
              <a:off x="540056" y="2582165"/>
              <a:ext cx="7110414" cy="1915987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8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471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49239512">
            <a:extLst>
              <a:ext uri="{FF2B5EF4-FFF2-40B4-BE49-F238E27FC236}">
                <a16:creationId xmlns:a16="http://schemas.microsoft.com/office/drawing/2014/main" id="{49C2BC1F-9372-6B9A-8CAD-BA26F653FF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EB932D-7EC0-9CAE-BE21-A48E9D78B07E}"/>
              </a:ext>
            </a:extLst>
          </p:cNvPr>
          <p:cNvSpPr txBox="1"/>
          <p:nvPr/>
        </p:nvSpPr>
        <p:spPr>
          <a:xfrm>
            <a:off x="6012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9" name="yt_shape_10859"/>
          <p:cNvSpPr txBox="1"/>
          <p:nvPr/>
        </p:nvSpPr>
        <p:spPr>
          <a:xfrm>
            <a:off x="540000" y="900000"/>
            <a:ext cx="1015662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在下面的计算过程后面填上运用的运算律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991FB1-F669-3B5A-4D68-8C6B6AF913F8}"/>
              </a:ext>
            </a:extLst>
          </p:cNvPr>
          <p:cNvSpPr txBox="1"/>
          <p:nvPr/>
        </p:nvSpPr>
        <p:spPr>
          <a:xfrm>
            <a:off x="80699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839CA3-275A-D96B-EB2B-0A82CBE460C7}"/>
              </a:ext>
            </a:extLst>
          </p:cNvPr>
          <p:cNvSpPr txBox="1"/>
          <p:nvPr/>
        </p:nvSpPr>
        <p:spPr>
          <a:xfrm>
            <a:off x="8472264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加法结合律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" name="yt_shape_10864"/>
          <p:cNvSpPr txBox="1"/>
          <p:nvPr/>
        </p:nvSpPr>
        <p:spPr>
          <a:xfrm>
            <a:off x="540000" y="900000"/>
            <a:ext cx="5950347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运用加法的运算律计算下列各题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E876CF-3991-B253-E2CB-9192974C6D51}"/>
              </a:ext>
            </a:extLst>
          </p:cNvPr>
          <p:cNvSpPr txBox="1"/>
          <p:nvPr/>
        </p:nvSpPr>
        <p:spPr>
          <a:xfrm>
            <a:off x="449989" y="1804170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4FC669-A84B-5AA3-1D13-44ACE8813B82}"/>
              </a:ext>
            </a:extLst>
          </p:cNvPr>
          <p:cNvSpPr txBox="1"/>
          <p:nvPr/>
        </p:nvSpPr>
        <p:spPr>
          <a:xfrm>
            <a:off x="1617137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67E879-1A7F-8DF1-1D41-14EF25AF78F6}"/>
              </a:ext>
            </a:extLst>
          </p:cNvPr>
          <p:cNvSpPr txBox="1"/>
          <p:nvPr/>
        </p:nvSpPr>
        <p:spPr>
          <a:xfrm>
            <a:off x="1617137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F73FA-9F70-6260-AE8E-153BC4BE293D}"/>
              </a:ext>
            </a:extLst>
          </p:cNvPr>
          <p:cNvSpPr txBox="1"/>
          <p:nvPr/>
        </p:nvSpPr>
        <p:spPr>
          <a:xfrm>
            <a:off x="449988" y="3706122"/>
            <a:ext cx="665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E4A2E7-1E23-AD6C-47AC-B8BC63235A31}"/>
              </a:ext>
            </a:extLst>
          </p:cNvPr>
          <p:cNvSpPr txBox="1"/>
          <p:nvPr/>
        </p:nvSpPr>
        <p:spPr>
          <a:xfrm>
            <a:off x="1631504" y="418117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A42E5-B0BB-D37D-34FE-FE25CB62DC06}"/>
              </a:ext>
            </a:extLst>
          </p:cNvPr>
          <p:cNvSpPr txBox="1"/>
          <p:nvPr/>
        </p:nvSpPr>
        <p:spPr>
          <a:xfrm>
            <a:off x="1631504" y="46566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9" name="yt_shape_10869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加法运算律在实际生活中的应用</a:t>
            </a:r>
          </a:p>
        </p:txBody>
      </p:sp>
      <p:sp>
        <p:nvSpPr>
          <p:cNvPr id="10870" name="yt_shape_1087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一个升降机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3b1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这时升降机在初始位置的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71" name="yt_table_108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553445"/>
              </p:ext>
            </p:extLst>
          </p:nvPr>
        </p:nvGraphicFramePr>
        <p:xfrm>
          <a:off x="540056" y="2359000"/>
          <a:ext cx="6215698" cy="950976"/>
        </p:xfrm>
        <a:graphic>
          <a:graphicData uri="http://schemas.openxmlformats.org/drawingml/2006/table">
            <a:tbl>
              <a:tblPr/>
              <a:tblGrid>
                <a:gridCol w="311658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3099118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sp>
        <p:nvSpPr>
          <p:cNvPr id="10873" name="yt_shape_10873"/>
          <p:cNvSpPr txBox="1"/>
          <p:nvPr/>
        </p:nvSpPr>
        <p:spPr>
          <a:xfrm>
            <a:off x="540119" y="336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李老师的微信钱包中有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给朋友转账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又收到微信红包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0205,isEnd"/>
              </a:rPr>
              <a:t>买东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西又支付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这时微信钱包中还有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239592">
            <a:extLst>
              <a:ext uri="{FF2B5EF4-FFF2-40B4-BE49-F238E27FC236}">
                <a16:creationId xmlns:a16="http://schemas.microsoft.com/office/drawing/2014/main" id="{BC0CECB6-453E-D11D-ED58-D7FE2D811A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E179FD-19A3-73E2-B639-B8709B70B5A6}"/>
              </a:ext>
            </a:extLst>
          </p:cNvPr>
          <p:cNvSpPr txBox="1"/>
          <p:nvPr/>
        </p:nvSpPr>
        <p:spPr>
          <a:xfrm>
            <a:off x="4412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270ECF-C1B3-DDBC-692D-97A843C347E8}"/>
              </a:ext>
            </a:extLst>
          </p:cNvPr>
          <p:cNvSpPr txBox="1"/>
          <p:nvPr/>
        </p:nvSpPr>
        <p:spPr>
          <a:xfrm>
            <a:off x="5784108" y="378923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5" name="yt_shape_10875"/>
          <p:cNvSpPr txBox="1"/>
          <p:nvPr/>
        </p:nvSpPr>
        <p:spPr>
          <a:xfrm>
            <a:off x="540000" y="2424023"/>
            <a:ext cx="78483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盈余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C17AC7-7A2A-0A67-A35E-D05DA66FF9EC}"/>
              </a:ext>
            </a:extLst>
          </p:cNvPr>
          <p:cNvSpPr txBox="1"/>
          <p:nvPr/>
        </p:nvSpPr>
        <p:spPr>
          <a:xfrm>
            <a:off x="449989" y="2132856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17A03D-3B84-E050-EE59-A4F93A41CE2D}"/>
              </a:ext>
            </a:extLst>
          </p:cNvPr>
          <p:cNvSpPr txBox="1"/>
          <p:nvPr/>
        </p:nvSpPr>
        <p:spPr>
          <a:xfrm>
            <a:off x="449989" y="2608344"/>
            <a:ext cx="683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9F9F0-EC1A-2B1E-2616-FEB219EEF2E3}"/>
              </a:ext>
            </a:extLst>
          </p:cNvPr>
          <p:cNvSpPr txBox="1"/>
          <p:nvPr/>
        </p:nvSpPr>
        <p:spPr>
          <a:xfrm>
            <a:off x="449989" y="308383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9ADEBB-4466-7EE2-103B-EE4B7F15AFF0}"/>
              </a:ext>
            </a:extLst>
          </p:cNvPr>
          <p:cNvSpPr txBox="1"/>
          <p:nvPr/>
        </p:nvSpPr>
        <p:spPr>
          <a:xfrm>
            <a:off x="449989" y="355932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B0A559-8B13-D4A9-C2F7-AA70E5455032}"/>
              </a:ext>
            </a:extLst>
          </p:cNvPr>
          <p:cNvSpPr txBox="1"/>
          <p:nvPr/>
        </p:nvSpPr>
        <p:spPr>
          <a:xfrm>
            <a:off x="449989" y="4034808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盈余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74" name="yt_shape_10874"/>
          <p:cNvSpPr txBox="1"/>
          <p:nvPr/>
        </p:nvSpPr>
        <p:spPr>
          <a:xfrm>
            <a:off x="540119" y="10801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年前四个月盈亏的情况如下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盈余为正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896"/>
              </a:rPr>
              <a:t>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年前四个月该公司总的盈亏情况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7" name="yt_shape_10877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运用加法运算律时出现符号错误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8" name="yt_shape_10878"/>
              <p:cNvSpPr txBox="1"/>
              <p:nvPr/>
            </p:nvSpPr>
            <p:spPr>
              <a:xfrm>
                <a:off x="540000" y="1399565"/>
                <a:ext cx="490999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8" name="yt_shape_1087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909998" cy="642740"/>
              </a:xfrm>
              <a:prstGeom prst="rect">
                <a:avLst/>
              </a:prstGeom>
              <a:blipFill>
                <a:blip r:embed="rId2"/>
                <a:stretch>
                  <a:fillRect l="-3851" r="-273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39665">
            <a:extLst>
              <a:ext uri="{FF2B5EF4-FFF2-40B4-BE49-F238E27FC236}">
                <a16:creationId xmlns:a16="http://schemas.microsoft.com/office/drawing/2014/main" id="{2007AFFD-5800-03C8-A077-C93A1E53A9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882A81-3972-675C-3046-6B42CE388349}"/>
                  </a:ext>
                </a:extLst>
              </p:cNvPr>
              <p:cNvSpPr txBox="1"/>
              <p:nvPr/>
            </p:nvSpPr>
            <p:spPr>
              <a:xfrm>
                <a:off x="4021864" y="1352759"/>
                <a:ext cx="13183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6F882A81-3972-675C-3046-6B42CE388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864" y="1352759"/>
                <a:ext cx="1318324" cy="730136"/>
              </a:xfrm>
              <a:prstGeom prst="rect">
                <a:avLst/>
              </a:prstGeom>
              <a:blipFill>
                <a:blip r:embed="rId4"/>
                <a:stretch>
                  <a:fillRect l="-740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C171EB4-16D0-AA6B-01EE-B17B13709715}"/>
              </a:ext>
            </a:extLst>
          </p:cNvPr>
          <p:cNvCxnSpPr/>
          <p:nvPr/>
        </p:nvCxnSpPr>
        <p:spPr>
          <a:xfrm>
            <a:off x="3807075" y="2055139"/>
            <a:ext cx="14431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1" name="yt_shape_1088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80" name="yt_image_10880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3" name="yt_shape_10883"/>
          <p:cNvSpPr txBox="1"/>
          <p:nvPr/>
        </p:nvSpPr>
        <p:spPr>
          <a:xfrm>
            <a:off x="540120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如图为贵阳地铁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号线线路图的一部分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a824a"/>
              </a:rPr>
              <a:t>小王某天从贵阳火车站出发到沿线其他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站点会见朋友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最后到达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如果规定从贵阳火车站往贵阳北站方向为正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92c0"/>
              </a:rPr>
              <a:t>其当天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的乘车站数先后顺序依次记录如下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cb9a"/>
              </a:rPr>
              <a:t>站为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85" name="yt_table_108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648749"/>
              </p:ext>
            </p:extLst>
          </p:nvPr>
        </p:nvGraphicFramePr>
        <p:xfrm>
          <a:off x="540056" y="3511567"/>
          <a:ext cx="57423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河滨公园站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喷水池站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中山西路站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北京路站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pic>
        <p:nvPicPr>
          <p:cNvPr id="10884" name="yt_image_10884_skip" title="H_93.6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0078" y="3511567"/>
            <a:ext cx="498050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C29DD1-08AA-03C4-505B-45AEEC0D2777}"/>
              </a:ext>
            </a:extLst>
          </p:cNvPr>
          <p:cNvSpPr txBox="1"/>
          <p:nvPr/>
        </p:nvSpPr>
        <p:spPr>
          <a:xfrm>
            <a:off x="1059709" y="29715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87" name="yt_shape_10887"/>
          <p:cNvSpPr txBox="1"/>
          <p:nvPr/>
        </p:nvSpPr>
        <p:spPr>
          <a:xfrm>
            <a:off x="540000" y="5190071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FCAA8F-7CC2-C2F9-5626-52A924CA033C}"/>
              </a:ext>
            </a:extLst>
          </p:cNvPr>
          <p:cNvSpPr txBox="1"/>
          <p:nvPr/>
        </p:nvSpPr>
        <p:spPr>
          <a:xfrm>
            <a:off x="5555389" y="51432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1590</Words>
  <Application>Microsoft Office PowerPoint</Application>
  <PresentationFormat>宽屏</PresentationFormat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2024-08-14T00:45:01Z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