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1" r:id="rId6"/>
    <p:sldId id="375" r:id="rId7"/>
    <p:sldId id="378" r:id="rId8"/>
    <p:sldId id="379" r:id="rId9"/>
    <p:sldId id="380" r:id="rId10"/>
    <p:sldId id="381" r:id="rId11"/>
    <p:sldId id="383" r:id="rId12"/>
    <p:sldId id="384" r:id="rId13"/>
    <p:sldId id="385" r:id="rId14"/>
    <p:sldId id="386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3" name="yt_shape_12533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2534" name="yt_image_12534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6" name="yt_shape_12536"/>
          <p:cNvSpPr txBox="1"/>
          <p:nvPr/>
        </p:nvSpPr>
        <p:spPr>
          <a:xfrm>
            <a:off x="540119" y="191156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表示数或字母的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的式子叫作单项式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单独的一个数或一个字母也是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单项式中的数字因数叫作这个单项式的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一个单项式中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9ef00,isEnd"/>
              </a:rPr>
              <a:t>所有字母的指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数的和叫作这个单项式的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411157-DFBA-11CA-088D-0A25273D3126}"/>
              </a:ext>
            </a:extLst>
          </p:cNvPr>
          <p:cNvSpPr txBox="1"/>
          <p:nvPr/>
        </p:nvSpPr>
        <p:spPr>
          <a:xfrm>
            <a:off x="3269508" y="1864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8FC67E-C328-2E23-260A-59296EEDCE6A}"/>
              </a:ext>
            </a:extLst>
          </p:cNvPr>
          <p:cNvSpPr txBox="1"/>
          <p:nvPr/>
        </p:nvSpPr>
        <p:spPr>
          <a:xfrm>
            <a:off x="10560496" y="1864760"/>
            <a:ext cx="104752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73877"/>
              </a:rPr>
              <a:t>单项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2B82E8-D393-10CB-468F-B81B5EBD4A3F}"/>
              </a:ext>
            </a:extLst>
          </p:cNvPr>
          <p:cNvSpPr txBox="1"/>
          <p:nvPr/>
        </p:nvSpPr>
        <p:spPr>
          <a:xfrm>
            <a:off x="6240016" y="230783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3CB0B3-E4A6-E91A-2759-48AD409CD35C}"/>
              </a:ext>
            </a:extLst>
          </p:cNvPr>
          <p:cNvSpPr txBox="1"/>
          <p:nvPr/>
        </p:nvSpPr>
        <p:spPr>
          <a:xfrm>
            <a:off x="4107708" y="278332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次数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94" name="yt_shape_12594"/>
              <p:cNvSpPr txBox="1"/>
              <p:nvPr/>
            </p:nvSpPr>
            <p:spPr>
              <a:xfrm>
                <a:off x="540000" y="900000"/>
                <a:ext cx="7401065" cy="5074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已知单项式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的次数相同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求单项式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spc="375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94" name="yt_shape_12594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01065" cy="5074915"/>
              </a:xfrm>
              <a:prstGeom prst="rect">
                <a:avLst/>
              </a:prstGeom>
              <a:blipFill>
                <a:blip r:embed="rId2"/>
                <a:stretch>
                  <a:fillRect l="-2554" r="-1483" b="-2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07B74A-975E-F5A0-B0CE-5E613B00A6E6}"/>
              </a:ext>
            </a:extLst>
          </p:cNvPr>
          <p:cNvSpPr txBox="1"/>
          <p:nvPr/>
        </p:nvSpPr>
        <p:spPr>
          <a:xfrm>
            <a:off x="449989" y="2003560"/>
            <a:ext cx="5982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BAB708-0E2D-CFD0-91F4-2170616C2DD7}"/>
              </a:ext>
            </a:extLst>
          </p:cNvPr>
          <p:cNvSpPr txBox="1"/>
          <p:nvPr/>
        </p:nvSpPr>
        <p:spPr>
          <a:xfrm>
            <a:off x="449989" y="2479048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5FF2A44-ED74-7145-3422-D565938A39C6}"/>
                  </a:ext>
                </a:extLst>
              </p:cNvPr>
              <p:cNvSpPr txBox="1"/>
              <p:nvPr/>
            </p:nvSpPr>
            <p:spPr>
              <a:xfrm>
                <a:off x="449989" y="3629415"/>
                <a:ext cx="59681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05FF2A44-ED74-7145-3422-D565938A39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9415"/>
                <a:ext cx="5968111" cy="768490"/>
              </a:xfrm>
              <a:prstGeom prst="rect">
                <a:avLst/>
              </a:prstGeom>
              <a:blipFill>
                <a:blip r:embed="rId3"/>
                <a:stretch>
                  <a:fillRect l="-1634" r="-153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CD58FFC-D659-37D7-85D1-D17E565AC5CA}"/>
              </a:ext>
            </a:extLst>
          </p:cNvPr>
          <p:cNvSpPr txBox="1"/>
          <p:nvPr/>
        </p:nvSpPr>
        <p:spPr>
          <a:xfrm>
            <a:off x="449989" y="4304292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ADBFEA-B623-F3E2-AC3A-338727E3D3EC}"/>
                  </a:ext>
                </a:extLst>
              </p:cNvPr>
              <p:cNvSpPr txBox="1"/>
              <p:nvPr/>
            </p:nvSpPr>
            <p:spPr>
              <a:xfrm>
                <a:off x="449989" y="4779780"/>
                <a:ext cx="43663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hasSerialNum': 1}">
                <a:extLst>
                  <a:ext uri="{FF2B5EF4-FFF2-40B4-BE49-F238E27FC236}">
                    <a16:creationId xmlns:a16="http://schemas.microsoft.com/office/drawing/2014/main" id="{E7ADBFEA-B623-F3E2-AC3A-338727E3D3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79780"/>
                <a:ext cx="4366323" cy="768490"/>
              </a:xfrm>
              <a:prstGeom prst="rect">
                <a:avLst/>
              </a:prstGeom>
              <a:blipFill>
                <a:blip r:embed="rId4"/>
                <a:stretch>
                  <a:fillRect l="-2235" r="-22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9934575-13A0-3E05-23ED-37E49E87941D}"/>
              </a:ext>
            </a:extLst>
          </p:cNvPr>
          <p:cNvSpPr txBox="1"/>
          <p:nvPr/>
        </p:nvSpPr>
        <p:spPr>
          <a:xfrm>
            <a:off x="1032689" y="545465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02" name="yt_shape_12602"/>
              <p:cNvSpPr txBox="1"/>
              <p:nvPr/>
            </p:nvSpPr>
            <p:spPr>
              <a:xfrm>
                <a:off x="540119" y="900000"/>
                <a:ext cx="11492915" cy="27612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小明在抄写单项式时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把字母中有的指数漏掉了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抄写成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6d99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他只知道这个单项式是四次单项式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你能帮他写出这个单项式吗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d892a"/>
                  </a:rPr>
                  <a:t>写出所有可能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因为这个单项式是四次单项式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所以这个单项式可能是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xyz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02" name="yt_shape_12602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61205"/>
              </a:xfrm>
              <a:prstGeom prst="rect">
                <a:avLst/>
              </a:prstGeom>
              <a:blipFill>
                <a:blip r:embed="rId2"/>
                <a:stretch>
                  <a:fillRect l="-1645" b="-2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36B591-98F4-54A1-82DF-90F92B758874}"/>
              </a:ext>
            </a:extLst>
          </p:cNvPr>
          <p:cNvSpPr txBox="1"/>
          <p:nvPr/>
        </p:nvSpPr>
        <p:spPr>
          <a:xfrm>
            <a:off x="450108" y="247758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因为这个单项式是四次单项式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5C60B9-F833-F7CC-B49D-A827495D7B67}"/>
                  </a:ext>
                </a:extLst>
              </p:cNvPr>
              <p:cNvSpPr txBox="1"/>
              <p:nvPr/>
            </p:nvSpPr>
            <p:spPr>
              <a:xfrm>
                <a:off x="450108" y="2953076"/>
                <a:ext cx="7206362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所以这个单项式可能是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xyz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7F5C60B9-F833-F7CC-B49D-A827495D7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3076"/>
                <a:ext cx="7206362" cy="728231"/>
              </a:xfrm>
              <a:prstGeom prst="rect">
                <a:avLst/>
              </a:prstGeom>
              <a:blipFill>
                <a:blip r:embed="rId3"/>
                <a:stretch>
                  <a:fillRect l="-1354" r="-126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6" name="yt_shape_12606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某服装店销售一种品牌服装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其原价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现有两种调价方案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先提价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88f3"/>
              </a:rPr>
              <a:t>25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再提价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f5780"/>
              </a:rPr>
              <a:t>用这两种方案调价结果是否一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最后是不是都恢复了原价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先提价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价格变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再降价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价格变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937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先降价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价格变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再提价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价格变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937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故这两种方案调价结果一样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都没有恢复原价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B7C4BC-D8F4-1B8E-74D7-6D5FFC9D7EDB}"/>
              </a:ext>
            </a:extLst>
          </p:cNvPr>
          <p:cNvSpPr txBox="1"/>
          <p:nvPr/>
        </p:nvSpPr>
        <p:spPr>
          <a:xfrm>
            <a:off x="450108" y="2279658"/>
            <a:ext cx="670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先提价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价格变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000128-9D6B-4949-E293-B68B12A04AEA}"/>
              </a:ext>
            </a:extLst>
          </p:cNvPr>
          <p:cNvSpPr txBox="1"/>
          <p:nvPr/>
        </p:nvSpPr>
        <p:spPr>
          <a:xfrm>
            <a:off x="450108" y="2755146"/>
            <a:ext cx="9581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再降价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价格变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937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D9F049-FDF7-F81D-1AFD-6642BA88B807}"/>
              </a:ext>
            </a:extLst>
          </p:cNvPr>
          <p:cNvSpPr txBox="1"/>
          <p:nvPr/>
        </p:nvSpPr>
        <p:spPr>
          <a:xfrm>
            <a:off x="450108" y="3230634"/>
            <a:ext cx="609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先降价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价格变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965040-B218-7E66-3AA1-4B75D7478561}"/>
              </a:ext>
            </a:extLst>
          </p:cNvPr>
          <p:cNvSpPr txBox="1"/>
          <p:nvPr/>
        </p:nvSpPr>
        <p:spPr>
          <a:xfrm>
            <a:off x="450108" y="3706122"/>
            <a:ext cx="9428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再提价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价格变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937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248819-D539-03F2-0299-FA8EEBB97A3F}"/>
              </a:ext>
            </a:extLst>
          </p:cNvPr>
          <p:cNvSpPr txBox="1"/>
          <p:nvPr/>
        </p:nvSpPr>
        <p:spPr>
          <a:xfrm>
            <a:off x="450108" y="4181610"/>
            <a:ext cx="642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故这两种方案调价结果一样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都没有恢复原价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0" name="yt_shape_12610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09" name="yt_image_1260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2" name="yt_shape_12612"/>
          <p:cNvSpPr txBox="1"/>
          <p:nvPr/>
        </p:nvSpPr>
        <p:spPr>
          <a:xfrm>
            <a:off x="540119" y="159758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贵阳一中单元卷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观察下列单项式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9a88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按此规律写出第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单项式为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所以根据规律可得第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9C1274-82EC-E6B4-7153-BE69CF83EBD9}"/>
              </a:ext>
            </a:extLst>
          </p:cNvPr>
          <p:cNvSpPr txBox="1"/>
          <p:nvPr/>
        </p:nvSpPr>
        <p:spPr>
          <a:xfrm>
            <a:off x="450108" y="2977241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83ABBF-9548-AAEC-0258-39E9A94DF203}"/>
              </a:ext>
            </a:extLst>
          </p:cNvPr>
          <p:cNvSpPr txBox="1"/>
          <p:nvPr/>
        </p:nvSpPr>
        <p:spPr>
          <a:xfrm>
            <a:off x="450108" y="3452729"/>
            <a:ext cx="427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91ACB5-ACD6-F604-8208-1036F097357C}"/>
              </a:ext>
            </a:extLst>
          </p:cNvPr>
          <p:cNvSpPr txBox="1"/>
          <p:nvPr/>
        </p:nvSpPr>
        <p:spPr>
          <a:xfrm>
            <a:off x="450108" y="3928217"/>
            <a:ext cx="397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56A593-CE98-0626-EC5E-C04F9EBC453B}"/>
              </a:ext>
            </a:extLst>
          </p:cNvPr>
          <p:cNvSpPr txBox="1"/>
          <p:nvPr/>
        </p:nvSpPr>
        <p:spPr>
          <a:xfrm>
            <a:off x="450108" y="4403705"/>
            <a:ext cx="427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35C5F8-747E-2BF5-FC76-9248BFBD3D32}"/>
              </a:ext>
            </a:extLst>
          </p:cNvPr>
          <p:cNvSpPr txBox="1"/>
          <p:nvPr/>
        </p:nvSpPr>
        <p:spPr>
          <a:xfrm>
            <a:off x="450108" y="4879193"/>
            <a:ext cx="412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9449D9-F603-96DE-B041-F4A9EFDB34E9}"/>
              </a:ext>
            </a:extLst>
          </p:cNvPr>
          <p:cNvSpPr txBox="1"/>
          <p:nvPr/>
        </p:nvSpPr>
        <p:spPr>
          <a:xfrm>
            <a:off x="450108" y="5354681"/>
            <a:ext cx="8273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所以根据规律可得第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5" name="yt_shape_12615"/>
          <p:cNvSpPr txBox="1"/>
          <p:nvPr/>
        </p:nvSpPr>
        <p:spPr>
          <a:xfrm>
            <a:off x="540000" y="900000"/>
            <a:ext cx="702115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并写出它的系数和次数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它的系数是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FE8C99-75F1-5F4D-CC0A-A8C1D4B8E22D}"/>
              </a:ext>
            </a:extLst>
          </p:cNvPr>
          <p:cNvSpPr txBox="1"/>
          <p:nvPr/>
        </p:nvSpPr>
        <p:spPr>
          <a:xfrm>
            <a:off x="449989" y="1328682"/>
            <a:ext cx="575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2903C3-CAE0-47C6-588B-07F9FBE0B00D}"/>
              </a:ext>
            </a:extLst>
          </p:cNvPr>
          <p:cNvSpPr txBox="1"/>
          <p:nvPr/>
        </p:nvSpPr>
        <p:spPr>
          <a:xfrm>
            <a:off x="449989" y="1804170"/>
            <a:ext cx="530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它的系数是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9" name="yt_shape_12539"/>
          <p:cNvSpPr txBox="1"/>
          <p:nvPr/>
        </p:nvSpPr>
        <p:spPr>
          <a:xfrm>
            <a:off x="54000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538" name="yt_image_12538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541" name="yt_shape_12541"/>
              <p:cNvSpPr txBox="1"/>
              <p:nvPr/>
            </p:nvSpPr>
            <p:spPr>
              <a:xfrm>
                <a:off x="540000" y="1353857"/>
                <a:ext cx="8508328" cy="30832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指出下列各单项式的系数与次数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的系数是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次数是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的系数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次数是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41" name="yt_shape_12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3857"/>
                <a:ext cx="8508328" cy="3083255"/>
              </a:xfrm>
              <a:prstGeom prst="rect">
                <a:avLst/>
              </a:prstGeom>
              <a:blipFill>
                <a:blip r:embed="rId3"/>
                <a:stretch>
                  <a:fillRect l="-2222" t="-1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52" name="yt_shape_12552"/>
          <p:cNvSpPr txBox="1"/>
          <p:nvPr/>
        </p:nvSpPr>
        <p:spPr>
          <a:xfrm>
            <a:off x="540119" y="4384882"/>
            <a:ext cx="11492915" cy="157311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的系数是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次数是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单项式的系数是单项式中的数字因数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3_09a09"/>
              </a:rPr>
              <a:t>单项式的次数是单项式中所有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字母的指数的和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6" name="yt_shape_12556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55" name="yt_image_1255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8" name="yt_shape_12558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认识单项式</a:t>
            </a:r>
          </a:p>
        </p:txBody>
      </p:sp>
      <p:sp>
        <p:nvSpPr>
          <p:cNvPr id="12559" name="yt_shape_12559"/>
          <p:cNvSpPr txBox="1"/>
          <p:nvPr/>
        </p:nvSpPr>
        <p:spPr>
          <a:xfrm>
            <a:off x="540000" y="2102862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下列各式不是单项式的为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60" name="yt_table_12560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2208795"/>
                  </p:ext>
                </p:extLst>
              </p:nvPr>
            </p:nvGraphicFramePr>
            <p:xfrm>
              <a:off x="540056" y="2582165"/>
              <a:ext cx="8048626" cy="645351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  <a:gridCol w="2167255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2083753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1679575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60" name="yt_table_12560" descr="{&quot;rangeId&quot;:5,&quot;type&quot;:&quot;Option&quot;}" title="H_50.8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2208795"/>
                  </p:ext>
                </p:extLst>
              </p:nvPr>
            </p:nvGraphicFramePr>
            <p:xfrm>
              <a:off x="540056" y="2582165"/>
              <a:ext cx="8048626" cy="645351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  <a:gridCol w="2167255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2083753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1679575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5556" r="-80702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78623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61" name="yt_shape_12561"/>
              <p:cNvSpPr txBox="1"/>
              <p:nvPr/>
            </p:nvSpPr>
            <p:spPr>
              <a:xfrm>
                <a:off x="540119" y="3278161"/>
                <a:ext cx="11492915" cy="11462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在式子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8π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单项式有</a:t>
                </a:r>
                <a:r>
                  <a:rPr sz="3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2400" b="0" i="0" u="sng" spc="15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7.505039,H:57.25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561" name="yt_shape_12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78161"/>
                <a:ext cx="11492915" cy="1146211"/>
              </a:xfrm>
              <a:prstGeom prst="rect">
                <a:avLst/>
              </a:prstGeom>
              <a:blipFill>
                <a:blip r:embed="rId4"/>
                <a:stretch>
                  <a:fillRect l="-1645" b="-14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425056">
            <a:extLst>
              <a:ext uri="{FF2B5EF4-FFF2-40B4-BE49-F238E27FC236}">
                <a16:creationId xmlns:a16="http://schemas.microsoft.com/office/drawing/2014/main" id="{E9A4910A-5D80-DC23-D251-76FDBC9C9A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A3260B-139E-1E7A-72BF-A308921C6A33}"/>
              </a:ext>
            </a:extLst>
          </p:cNvPr>
          <p:cNvSpPr txBox="1"/>
          <p:nvPr/>
        </p:nvSpPr>
        <p:spPr>
          <a:xfrm>
            <a:off x="7231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DEEC7C-B24E-5871-0567-06EAA9186C14}"/>
              </a:ext>
            </a:extLst>
          </p:cNvPr>
          <p:cNvSpPr txBox="1"/>
          <p:nvPr/>
        </p:nvSpPr>
        <p:spPr>
          <a:xfrm>
            <a:off x="11371727" y="3429000"/>
            <a:ext cx="770636" cy="8206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af09"/>
              </a:rPr>
              <a:t>　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3" name="yt_shape_12563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单项式的系数、次数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64" name="yt_shape_12564"/>
              <p:cNvSpPr txBox="1"/>
              <p:nvPr/>
            </p:nvSpPr>
            <p:spPr>
              <a:xfrm>
                <a:off x="540000" y="1399565"/>
                <a:ext cx="7438768" cy="703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已知单项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64" name="yt_shape_1256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438768" cy="703975"/>
              </a:xfrm>
              <a:prstGeom prst="rect">
                <a:avLst/>
              </a:prstGeom>
              <a:blipFill>
                <a:blip r:embed="rId2"/>
                <a:stretch>
                  <a:fillRect l="-2541" r="-1475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66" name="yt_table_125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070301"/>
              </p:ext>
            </p:extLst>
          </p:nvPr>
        </p:nvGraphicFramePr>
        <p:xfrm>
          <a:off x="540056" y="2154328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</a:tbl>
          </a:graphicData>
        </a:graphic>
      </p:graphicFrame>
      <p:sp>
        <p:nvSpPr>
          <p:cNvPr id="12568" name="yt_shape_12568"/>
          <p:cNvSpPr txBox="1"/>
          <p:nvPr/>
        </p:nvSpPr>
        <p:spPr>
          <a:xfrm>
            <a:off x="540000" y="2680499"/>
            <a:ext cx="55592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569" name="yt_shape_12569"/>
          <p:cNvSpPr txBox="1"/>
          <p:nvPr/>
        </p:nvSpPr>
        <p:spPr>
          <a:xfrm>
            <a:off x="540000" y="3159802"/>
            <a:ext cx="49869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570" name="yt_shape_12570"/>
          <p:cNvSpPr txBox="1"/>
          <p:nvPr/>
        </p:nvSpPr>
        <p:spPr>
          <a:xfrm>
            <a:off x="540119" y="36391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开放性试题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写出一个含有两个字母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系数为负数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425121">
            <a:extLst>
              <a:ext uri="{FF2B5EF4-FFF2-40B4-BE49-F238E27FC236}">
                <a16:creationId xmlns:a16="http://schemas.microsoft.com/office/drawing/2014/main" id="{492BD834-A41A-A8C8-E95F-746D5DB850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EE136F-36D8-D75E-C45B-C935D7CDA922}"/>
              </a:ext>
            </a:extLst>
          </p:cNvPr>
          <p:cNvSpPr txBox="1"/>
          <p:nvPr/>
        </p:nvSpPr>
        <p:spPr>
          <a:xfrm>
            <a:off x="7004014" y="1352759"/>
            <a:ext cx="383285" cy="7907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2F5FB-ABFB-B583-5781-6EBA33B6034E}"/>
              </a:ext>
            </a:extLst>
          </p:cNvPr>
          <p:cNvSpPr txBox="1"/>
          <p:nvPr/>
        </p:nvSpPr>
        <p:spPr>
          <a:xfrm>
            <a:off x="4888639" y="263369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58FA56-2752-92DB-A7A4-A372FE0ACDE4}"/>
              </a:ext>
            </a:extLst>
          </p:cNvPr>
          <p:cNvSpPr txBox="1"/>
          <p:nvPr/>
        </p:nvSpPr>
        <p:spPr>
          <a:xfrm>
            <a:off x="4779102" y="311299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C05EB8-7B19-E33E-0314-0DA56ABECC47}"/>
              </a:ext>
            </a:extLst>
          </p:cNvPr>
          <p:cNvSpPr txBox="1"/>
          <p:nvPr/>
        </p:nvSpPr>
        <p:spPr>
          <a:xfrm>
            <a:off x="450108" y="4067787"/>
            <a:ext cx="322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1_75d52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1" name="yt_shape_12571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单项式的应用</a:t>
            </a:r>
          </a:p>
        </p:txBody>
      </p:sp>
      <p:sp>
        <p:nvSpPr>
          <p:cNvPr id="12572" name="yt_shape_1257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某只股票某日收盘价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之后连续两天上涨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每次涨幅为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afcd"/>
              </a:rPr>
              <a:t>则这只股票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两天后的收盘价为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73" name="yt_table_125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274025"/>
              </p:ext>
            </p:extLst>
          </p:nvPr>
        </p:nvGraphicFramePr>
        <p:xfrm>
          <a:off x="540056" y="2359000"/>
          <a:ext cx="6074220" cy="950976"/>
        </p:xfrm>
        <a:graphic>
          <a:graphicData uri="http://schemas.openxmlformats.org/drawingml/2006/table">
            <a:tbl>
              <a:tblPr/>
              <a:tblGrid>
                <a:gridCol w="2975293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3098927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sp>
        <p:nvSpPr>
          <p:cNvPr id="12575" name="yt_shape_12575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如图是一个长方形活动窗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窗高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当活动窗扇拉开长度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c4a1,isEnd"/>
              </a:rPr>
              <a:t>长方形窗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框的通风面积为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576" name="yt_image_1257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7576" y="4472353"/>
            <a:ext cx="2396847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425189">
            <a:extLst>
              <a:ext uri="{FF2B5EF4-FFF2-40B4-BE49-F238E27FC236}">
                <a16:creationId xmlns:a16="http://schemas.microsoft.com/office/drawing/2014/main" id="{CB6C98B2-A331-7B9C-A68D-6614EAA9F1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BA578E-6E64-06AA-BC7E-F84DCC18E4F5}"/>
              </a:ext>
            </a:extLst>
          </p:cNvPr>
          <p:cNvSpPr txBox="1"/>
          <p:nvPr/>
        </p:nvSpPr>
        <p:spPr>
          <a:xfrm>
            <a:off x="34981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DCB591-2D6E-C50F-784F-B959D0382AE8}"/>
              </a:ext>
            </a:extLst>
          </p:cNvPr>
          <p:cNvSpPr txBox="1"/>
          <p:nvPr/>
        </p:nvSpPr>
        <p:spPr>
          <a:xfrm>
            <a:off x="2888508" y="3789236"/>
            <a:ext cx="118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8" name="yt_shape_12578"/>
          <p:cNvSpPr txBox="1"/>
          <p:nvPr/>
        </p:nvSpPr>
        <p:spPr>
          <a:xfrm>
            <a:off x="540000" y="900000"/>
            <a:ext cx="949458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用单项式表示下列问题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并指出单项式的系数和次数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王明同学买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本练习册花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本练习册要花多少元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80" name="yt_shape_12580"/>
              <p:cNvSpPr txBox="1"/>
              <p:nvPr/>
            </p:nvSpPr>
            <p:spPr>
              <a:xfrm>
                <a:off x="540000" y="1858606"/>
                <a:ext cx="907940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买</a:t>
                </a:r>
                <a:r>
                  <a:rPr lang="en-US" altLang="zh-CN" sz="2400" b="0" i="1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本练习册要</a:t>
                </a:r>
                <a:r>
                  <a:rPr lang="zh-CN" altLang="zh-CN" sz="2400" b="0" i="0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spc="375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的系数</a:t>
                </a:r>
                <a:r>
                  <a:rPr lang="zh-CN" altLang="zh-CN" sz="2400" b="0" i="0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80" name="yt_shape_12580" descr="{&quot;rangeId&quot;:14,&quot;color&quot;:&quot;R&quot;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9079409" cy="638893"/>
              </a:xfrm>
              <a:prstGeom prst="rect">
                <a:avLst/>
              </a:prstGeom>
              <a:blipFill>
                <a:blip r:embed="rId2"/>
                <a:stretch>
                  <a:fillRect r="-107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82" name="yt_shape_12582"/>
          <p:cNvSpPr txBox="1"/>
          <p:nvPr/>
        </p:nvSpPr>
        <p:spPr>
          <a:xfrm>
            <a:off x="540119" y="254828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如果正方体的棱长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那么它的表面积是多少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表面积是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的系数是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体积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的系数是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fe9d8"/>
              </a:rPr>
              <a:t>次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3B2803-1A13-F6AB-960F-5B0E23B4D5B9}"/>
              </a:ext>
            </a:extLst>
          </p:cNvPr>
          <p:cNvSpPr txBox="1"/>
          <p:nvPr/>
        </p:nvSpPr>
        <p:spPr>
          <a:xfrm>
            <a:off x="754908" y="2976969"/>
            <a:ext cx="10911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表面积是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体积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fe9d8"/>
              </a:rPr>
              <a:t>次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F7124C-8F65-D3C8-EC74-F32CBB92E60C}"/>
              </a:ext>
            </a:extLst>
          </p:cNvPr>
          <p:cNvSpPr txBox="1"/>
          <p:nvPr/>
        </p:nvSpPr>
        <p:spPr>
          <a:xfrm>
            <a:off x="450108" y="345245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80" grpId="0" build="allAtOnce"/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4" name="yt_shape_12584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确定单项式的系数和次数时出错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847E5A-C0FD-BEFF-40E9-7203F2492832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确定单项式的系数和次数时出错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85" name="yt_shape_12585"/>
              <p:cNvSpPr txBox="1"/>
              <p:nvPr/>
            </p:nvSpPr>
            <p:spPr>
              <a:xfrm>
                <a:off x="540000" y="900000"/>
                <a:ext cx="7780976" cy="11857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85" name="yt_shape_125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80976" cy="1185709"/>
              </a:xfrm>
              <a:prstGeom prst="rect">
                <a:avLst/>
              </a:prstGeom>
              <a:blipFill>
                <a:blip r:embed="rId2"/>
                <a:stretch>
                  <a:fillRect l="-2429" t="-4639" r="-1411" b="-7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347D85-641B-53D1-7321-1B0F99DBBD1A}"/>
              </a:ext>
            </a:extLst>
          </p:cNvPr>
          <p:cNvSpPr txBox="1"/>
          <p:nvPr/>
        </p:nvSpPr>
        <p:spPr>
          <a:xfrm>
            <a:off x="5107714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F4E1AE-2F5B-3B99-C9F6-80695D53269F}"/>
              </a:ext>
            </a:extLst>
          </p:cNvPr>
          <p:cNvSpPr txBox="1"/>
          <p:nvPr/>
        </p:nvSpPr>
        <p:spPr>
          <a:xfrm>
            <a:off x="7393714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45B189-F1E6-4BBD-8489-BC2E44E44C47}"/>
                  </a:ext>
                </a:extLst>
              </p:cNvPr>
              <p:cNvSpPr txBox="1"/>
              <p:nvPr/>
            </p:nvSpPr>
            <p:spPr>
              <a:xfrm>
                <a:off x="4319171" y="1328682"/>
                <a:ext cx="815086" cy="792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pageBreak': True}">
                <a:extLst>
                  <a:ext uri="{FF2B5EF4-FFF2-40B4-BE49-F238E27FC236}">
                    <a16:creationId xmlns:a16="http://schemas.microsoft.com/office/drawing/2014/main" id="{0D45B189-F1E6-4BBD-8489-BC2E44E44C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9171" y="1328682"/>
                <a:ext cx="815086" cy="792366"/>
              </a:xfrm>
              <a:prstGeom prst="rect">
                <a:avLst/>
              </a:prstGeom>
              <a:blipFill>
                <a:blip r:embed="rId3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2050CF1-B03D-F021-E3E5-E808B008F5D2}"/>
              </a:ext>
            </a:extLst>
          </p:cNvPr>
          <p:cNvCxnSpPr/>
          <p:nvPr/>
        </p:nvCxnSpPr>
        <p:spPr>
          <a:xfrm>
            <a:off x="4056757" y="2093292"/>
            <a:ext cx="9874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7B3A7833-95E5-6B10-27A5-0D5292B44BB8}"/>
              </a:ext>
            </a:extLst>
          </p:cNvPr>
          <p:cNvSpPr txBox="1"/>
          <p:nvPr/>
        </p:nvSpPr>
        <p:spPr>
          <a:xfrm>
            <a:off x="6554370" y="1328682"/>
            <a:ext cx="637286" cy="79236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9" name="yt_shape_1258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88" name="yt_image_12588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1" name="yt_shape_12591"/>
          <p:cNvSpPr txBox="1"/>
          <p:nvPr/>
        </p:nvSpPr>
        <p:spPr>
          <a:xfrm>
            <a:off x="540000" y="1591869"/>
            <a:ext cx="986167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若单项式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【变式】次数含参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系数、次数都含参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的四次单项式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744995-F963-0F08-59BC-EB4B8CAFB9EE}"/>
              </a:ext>
            </a:extLst>
          </p:cNvPr>
          <p:cNvSpPr txBox="1"/>
          <p:nvPr/>
        </p:nvSpPr>
        <p:spPr>
          <a:xfrm>
            <a:off x="7058751" y="154506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B28FFC-0DCD-0AD7-93E4-904E0EE8B9EA}"/>
              </a:ext>
            </a:extLst>
          </p:cNvPr>
          <p:cNvSpPr txBox="1"/>
          <p:nvPr/>
        </p:nvSpPr>
        <p:spPr>
          <a:xfrm>
            <a:off x="9301889" y="249603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1628</Words>
  <Application>Microsoft Office PowerPoint</Application>
  <PresentationFormat>宽屏</PresentationFormat>
  <Paragraphs>125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2024-08-14T02:29:42Z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