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4" r:id="rId8"/>
    <p:sldId id="369" r:id="rId9"/>
    <p:sldId id="370" r:id="rId10"/>
    <p:sldId id="372" r:id="rId11"/>
    <p:sldId id="375" r:id="rId12"/>
    <p:sldId id="37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4" name="yt_shape_14064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利用基本数量关系寻找相等关系</a:t>
            </a:r>
          </a:p>
        </p:txBody>
      </p:sp>
      <p:sp>
        <p:nvSpPr>
          <p:cNvPr id="14065" name="yt_shape_14065"/>
          <p:cNvSpPr txBox="1"/>
          <p:nvPr/>
        </p:nvSpPr>
        <p:spPr>
          <a:xfrm>
            <a:off x="540119" y="1399565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基本数量关系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就是我们平时掌握的如路程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b1f49"/>
              </a:rPr>
              <a:t>工作效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本金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周长公式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68a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面积公式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体积公式等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牢记这些基本数量关系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问题就迎刃而解了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66" name="yt_shape_14066"/>
          <p:cNvSpPr txBox="1"/>
          <p:nvPr/>
        </p:nvSpPr>
        <p:spPr>
          <a:xfrm>
            <a:off x="540119" y="28953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小王离岗创业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销售某品牌电脑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每台电脑售价相同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54b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月份的销售量比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每台售价比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月份降低了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b1ca"/>
              </a:rPr>
              <a:t>月份的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销售总额相同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求每台电脑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67" name="yt_shape_14067"/>
          <p:cNvSpPr txBox="1"/>
          <p:nvPr/>
        </p:nvSpPr>
        <p:spPr>
          <a:xfrm>
            <a:off x="540000" y="4334921"/>
            <a:ext cx="64665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月份的售价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68" name="yt_shape_14068"/>
          <p:cNvSpPr txBox="1"/>
          <p:nvPr/>
        </p:nvSpPr>
        <p:spPr>
          <a:xfrm>
            <a:off x="540000" y="5294356"/>
            <a:ext cx="1925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69" name="yt_shape_14069"/>
          <p:cNvSpPr txBox="1"/>
          <p:nvPr/>
        </p:nvSpPr>
        <p:spPr>
          <a:xfrm>
            <a:off x="540000" y="5773659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每台电脑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09610">
            <a:extLst>
              <a:ext uri="{FF2B5EF4-FFF2-40B4-BE49-F238E27FC236}">
                <a16:creationId xmlns:a16="http://schemas.microsoft.com/office/drawing/2014/main" id="{21F045D0-62A8-40A9-CDBF-AF8960660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407BC9-33CF-11DF-EDB6-950CB1452801}"/>
              </a:ext>
            </a:extLst>
          </p:cNvPr>
          <p:cNvSpPr txBox="1"/>
          <p:nvPr/>
        </p:nvSpPr>
        <p:spPr>
          <a:xfrm>
            <a:off x="449989" y="4288115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设每台电脑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04315-124B-B81C-E6A4-AB15CFACE92E}"/>
              </a:ext>
            </a:extLst>
          </p:cNvPr>
          <p:cNvSpPr txBox="1"/>
          <p:nvPr/>
        </p:nvSpPr>
        <p:spPr>
          <a:xfrm>
            <a:off x="449989" y="4763603"/>
            <a:ext cx="658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E29FB1-73A6-C232-1480-5174AC7AF073}"/>
              </a:ext>
            </a:extLst>
          </p:cNvPr>
          <p:cNvSpPr txBox="1"/>
          <p:nvPr/>
        </p:nvSpPr>
        <p:spPr>
          <a:xfrm>
            <a:off x="449989" y="5247550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8F6609-F9F7-3281-BEBE-81CB68CCFDF8}"/>
              </a:ext>
            </a:extLst>
          </p:cNvPr>
          <p:cNvSpPr txBox="1"/>
          <p:nvPr/>
        </p:nvSpPr>
        <p:spPr>
          <a:xfrm>
            <a:off x="449989" y="5726853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每台电脑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000" y="900000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根据所列等量关系设未知数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并列方程解决问题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设每个篮球的成本价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3F9FB2-F033-4E1B-C925-9D6DAFA1AF53}"/>
              </a:ext>
            </a:extLst>
          </p:cNvPr>
          <p:cNvSpPr txBox="1"/>
          <p:nvPr/>
        </p:nvSpPr>
        <p:spPr>
          <a:xfrm>
            <a:off x="449989" y="1328682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设每个篮球的成本价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7B31D5-6CF4-EBA5-272F-5C2198667730}"/>
              </a:ext>
            </a:extLst>
          </p:cNvPr>
          <p:cNvSpPr txBox="1"/>
          <p:nvPr/>
        </p:nvSpPr>
        <p:spPr>
          <a:xfrm>
            <a:off x="449989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CB03B6-59DA-866A-001F-9BE25644D545}"/>
              </a:ext>
            </a:extLst>
          </p:cNvPr>
          <p:cNvSpPr txBox="1"/>
          <p:nvPr/>
        </p:nvSpPr>
        <p:spPr>
          <a:xfrm>
            <a:off x="449989" y="227965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ABB478-DD93-0348-A8EC-51E63DC448F7}"/>
              </a:ext>
            </a:extLst>
          </p:cNvPr>
          <p:cNvSpPr txBox="1"/>
          <p:nvPr/>
        </p:nvSpPr>
        <p:spPr>
          <a:xfrm>
            <a:off x="449989" y="275514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93134E-10E0-1A4A-DC57-6706F3DB177A}"/>
              </a:ext>
            </a:extLst>
          </p:cNvPr>
          <p:cNvSpPr txBox="1"/>
          <p:nvPr/>
        </p:nvSpPr>
        <p:spPr>
          <a:xfrm>
            <a:off x="449989" y="3230634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5" name="yt_shape_14105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afb5"/>
              </a:rPr>
              <a:t>人出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f94a"/>
              </a:rPr>
              <a:t>几个人一起去购买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钱则多了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810"/>
              </a:rPr>
              <a:t>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品的价格是多少钱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为中国古代的货币单位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物品的价格是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C75045-C5FE-D772-4A56-9E916B61A65D}"/>
              </a:ext>
            </a:extLst>
          </p:cNvPr>
          <p:cNvSpPr txBox="1"/>
          <p:nvPr/>
        </p:nvSpPr>
        <p:spPr>
          <a:xfrm>
            <a:off x="450108" y="275514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76F3A5-1BB9-B065-3877-D6BE3EF6A261}"/>
              </a:ext>
            </a:extLst>
          </p:cNvPr>
          <p:cNvSpPr txBox="1"/>
          <p:nvPr/>
        </p:nvSpPr>
        <p:spPr>
          <a:xfrm>
            <a:off x="450108" y="323063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09F363-965A-CE22-E3FB-935E46FC982E}"/>
              </a:ext>
            </a:extLst>
          </p:cNvPr>
          <p:cNvSpPr txBox="1"/>
          <p:nvPr/>
        </p:nvSpPr>
        <p:spPr>
          <a:xfrm>
            <a:off x="450108" y="370612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966103-7847-C973-C034-FA92F22612E2}"/>
              </a:ext>
            </a:extLst>
          </p:cNvPr>
          <p:cNvSpPr txBox="1"/>
          <p:nvPr/>
        </p:nvSpPr>
        <p:spPr>
          <a:xfrm>
            <a:off x="450108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1EF50E-84FB-8434-820D-63043B207406}"/>
              </a:ext>
            </a:extLst>
          </p:cNvPr>
          <p:cNvSpPr txBox="1"/>
          <p:nvPr/>
        </p:nvSpPr>
        <p:spPr>
          <a:xfrm>
            <a:off x="450108" y="465709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物品的价格是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0" name="yt_shape_14070"/>
              <p:cNvSpPr txBox="1"/>
              <p:nvPr/>
            </p:nvSpPr>
            <p:spPr>
              <a:xfrm>
                <a:off x="540119" y="900000"/>
                <a:ext cx="11492915" cy="3511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为打造运河风光带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现有一段河道治理任务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两个工程队完成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200c"/>
                  </a:rPr>
                  <a:t>工程队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单独治理该河道需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工程队单独治理该河道需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3d8d"/>
                  </a:rPr>
                  <a:t>工程队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工程队加入合作完成剩下的工程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工程队工作了多少天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工程队工作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工程队工作了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0" name="yt_shape_14070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218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AA2280-0232-1082-06A8-D0D102E283C3}"/>
              </a:ext>
            </a:extLst>
          </p:cNvPr>
          <p:cNvSpPr txBox="1"/>
          <p:nvPr/>
        </p:nvSpPr>
        <p:spPr>
          <a:xfrm>
            <a:off x="450108" y="2279658"/>
            <a:ext cx="389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工程队工作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368E50-842B-114A-5AB2-E664C7CD86A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49440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}">
                <a:extLst>
                  <a:ext uri="{FF2B5EF4-FFF2-40B4-BE49-F238E27FC236}">
                    <a16:creationId xmlns:a16="http://schemas.microsoft.com/office/drawing/2014/main" id="{94368E50-842B-114A-5AB2-E664C7CD8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494405" cy="769062"/>
              </a:xfrm>
              <a:prstGeom prst="rect">
                <a:avLst/>
              </a:prstGeom>
              <a:blipFill>
                <a:blip r:embed="rId3"/>
                <a:stretch>
                  <a:fillRect l="-2792" r="-26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497CCC0-3058-4E22-F02E-A6467389FF37}"/>
              </a:ext>
            </a:extLst>
          </p:cNvPr>
          <p:cNvSpPr txBox="1"/>
          <p:nvPr/>
        </p:nvSpPr>
        <p:spPr>
          <a:xfrm>
            <a:off x="450108" y="343059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F44F2F-D266-F4FC-74CC-A06030DC53A8}"/>
              </a:ext>
            </a:extLst>
          </p:cNvPr>
          <p:cNvSpPr txBox="1"/>
          <p:nvPr/>
        </p:nvSpPr>
        <p:spPr>
          <a:xfrm>
            <a:off x="450108" y="3906084"/>
            <a:ext cx="3509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工程队工作了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5" name="yt_shape_1407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年期国债的年利率为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年后获得本息和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eaa"/>
              </a:rPr>
              <a:t>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么现在应购买这种国债多少元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设现在应购买这种国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现在应购买这种国债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6CB307-34C2-390D-C625-B276AEDB618C}"/>
              </a:ext>
            </a:extLst>
          </p:cNvPr>
          <p:cNvSpPr txBox="1"/>
          <p:nvPr/>
        </p:nvSpPr>
        <p:spPr>
          <a:xfrm>
            <a:off x="450108" y="180417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设现在应购买这种国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BD1C87-BA23-2524-E254-4F6D1AA87950}"/>
              </a:ext>
            </a:extLst>
          </p:cNvPr>
          <p:cNvSpPr txBox="1"/>
          <p:nvPr/>
        </p:nvSpPr>
        <p:spPr>
          <a:xfrm>
            <a:off x="450108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5BE244-E319-3718-D25A-F505B292FEDA}"/>
              </a:ext>
            </a:extLst>
          </p:cNvPr>
          <p:cNvSpPr txBox="1"/>
          <p:nvPr/>
        </p:nvSpPr>
        <p:spPr>
          <a:xfrm>
            <a:off x="450108" y="2755146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C5F49-C970-EE43-AD5E-69818EB4AE72}"/>
              </a:ext>
            </a:extLst>
          </p:cNvPr>
          <p:cNvSpPr txBox="1"/>
          <p:nvPr/>
        </p:nvSpPr>
        <p:spPr>
          <a:xfrm>
            <a:off x="450108" y="323063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现在应购买这种国债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9" name="yt_shape_14079"/>
          <p:cNvSpPr txBox="1"/>
          <p:nvPr/>
        </p:nvSpPr>
        <p:spPr>
          <a:xfrm>
            <a:off x="540000" y="900000"/>
            <a:ext cx="66460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抓住问题中的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关键词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寻找相等关系</a:t>
            </a:r>
          </a:p>
        </p:txBody>
      </p:sp>
      <p:sp>
        <p:nvSpPr>
          <p:cNvPr id="14080" name="yt_shape_14080"/>
          <p:cNvSpPr txBox="1"/>
          <p:nvPr/>
        </p:nvSpPr>
        <p:spPr>
          <a:xfrm>
            <a:off x="540119" y="1399565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这种方法一般适用于和差关系、倍数关系的实际问题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14847"/>
              </a:rPr>
              <a:t>在问题中常有这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样的提示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一共有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的几倍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a2e70"/>
              </a:rPr>
              <a:t>的几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倍多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在解题时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可根据这些关键字词来找相等关系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2f484"/>
              </a:rPr>
              <a:t>按叙述的顺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序列出方程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09702">
            <a:extLst>
              <a:ext uri="{FF2B5EF4-FFF2-40B4-BE49-F238E27FC236}">
                <a16:creationId xmlns:a16="http://schemas.microsoft.com/office/drawing/2014/main" id="{53D7D27B-ABC8-63F7-2E4B-55F9BF818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某中学到商店购买足球和排球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购买足球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个共花费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6480"/>
              </a:rPr>
              <a:t>已知购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买一个足球比购买一个排球多花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购买一个足球和一个排球各需多少元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设购买一个排球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则购买一个足球需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购买一个足球需要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购买一个排球需要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10DA54-1ABE-5977-30FE-CAD6A5BEB8C5}"/>
              </a:ext>
            </a:extLst>
          </p:cNvPr>
          <p:cNvSpPr txBox="1"/>
          <p:nvPr/>
        </p:nvSpPr>
        <p:spPr>
          <a:xfrm>
            <a:off x="450108" y="2279658"/>
            <a:ext cx="9174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设购买一个排球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则购买一个足球需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1CE6B8-9936-1C78-14A0-4186D8683F91}"/>
              </a:ext>
            </a:extLst>
          </p:cNvPr>
          <p:cNvSpPr txBox="1"/>
          <p:nvPr/>
        </p:nvSpPr>
        <p:spPr>
          <a:xfrm>
            <a:off x="450108" y="27551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6BD0DD-86F5-0A11-9187-68BFBA7D4400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A9F46A-2E6C-A656-8FB1-14EB6D84A7B9}"/>
              </a:ext>
            </a:extLst>
          </p:cNvPr>
          <p:cNvSpPr txBox="1"/>
          <p:nvPr/>
        </p:nvSpPr>
        <p:spPr>
          <a:xfrm>
            <a:off x="450108" y="3706122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ED5957-DC79-3390-CE5B-B8B492D03E00}"/>
              </a:ext>
            </a:extLst>
          </p:cNvPr>
          <p:cNvSpPr txBox="1"/>
          <p:nvPr/>
        </p:nvSpPr>
        <p:spPr>
          <a:xfrm>
            <a:off x="450108" y="4181610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购买一个足球需要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购买一个排球需要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4" name="yt_shape_1408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学校决定第二次购买足球和排球共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d957"/>
              </a:rPr>
              <a:t>正好赶上商场对商品价格进行调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一个足球售价比第一次购买时提高了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b9470"/>
              </a:rPr>
              <a:t>一个排球按第一次购买时售价的九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如果学校第二次购买足球和排球的总费用是第一次购买总费用的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0f9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学校第二次购买排球多少个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设学校第二次购买排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球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则购买足球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学校第二次购买排球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C2D18F-0CAE-A657-C481-CC76B2BB65E0}"/>
              </a:ext>
            </a:extLst>
          </p:cNvPr>
          <p:cNvSpPr txBox="1"/>
          <p:nvPr/>
        </p:nvSpPr>
        <p:spPr>
          <a:xfrm>
            <a:off x="450108" y="2755146"/>
            <a:ext cx="9041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设学校第二次购买排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则购买足球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E9F775-C061-7DCE-DFEB-A5C4BC3F74A2}"/>
              </a:ext>
            </a:extLst>
          </p:cNvPr>
          <p:cNvSpPr txBox="1"/>
          <p:nvPr/>
        </p:nvSpPr>
        <p:spPr>
          <a:xfrm>
            <a:off x="450108" y="3230634"/>
            <a:ext cx="9041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2204BF-9701-71B1-C2A7-311B6610B7E8}"/>
              </a:ext>
            </a:extLst>
          </p:cNvPr>
          <p:cNvSpPr txBox="1"/>
          <p:nvPr/>
        </p:nvSpPr>
        <p:spPr>
          <a:xfrm>
            <a:off x="450108" y="3706122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56A033-C244-4B0E-12F5-AAB8E137F682}"/>
              </a:ext>
            </a:extLst>
          </p:cNvPr>
          <p:cNvSpPr txBox="1"/>
          <p:nvPr/>
        </p:nvSpPr>
        <p:spPr>
          <a:xfrm>
            <a:off x="450108" y="418161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学校第二次购买排球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7" name="yt_shape_14087"/>
              <p:cNvSpPr txBox="1"/>
              <p:nvPr/>
            </p:nvSpPr>
            <p:spPr>
              <a:xfrm>
                <a:off x="540119" y="900000"/>
                <a:ext cx="11492915" cy="4592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有梨和苹果若干个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梨的个数是两种水果总个数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3a57"/>
                  </a:rPr>
                  <a:t>苹果的个数是两种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水果总个数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那么梨和苹果各有多少个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设梨和苹果共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梨有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苹果有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7" name="yt_shape_14087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92796"/>
              </a:xfrm>
              <a:prstGeom prst="rect">
                <a:avLst/>
              </a:prstGeom>
              <a:blipFill>
                <a:blip r:embed="rId2"/>
                <a:stretch>
                  <a:fillRect l="-1645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E446D6-20E3-61B8-2EC8-A5931B5C4BAC}"/>
              </a:ext>
            </a:extLst>
          </p:cNvPr>
          <p:cNvSpPr txBox="1"/>
          <p:nvPr/>
        </p:nvSpPr>
        <p:spPr>
          <a:xfrm>
            <a:off x="450108" y="2199839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设梨和苹果共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DEEA98-AB1E-91B6-08AE-D9AF940A042D}"/>
                  </a:ext>
                </a:extLst>
              </p:cNvPr>
              <p:cNvSpPr txBox="1"/>
              <p:nvPr/>
            </p:nvSpPr>
            <p:spPr>
              <a:xfrm>
                <a:off x="450108" y="2675327"/>
                <a:ext cx="39186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DFDEEA98-AB1E-91B6-08AE-D9AF940A0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5327"/>
                <a:ext cx="3918648" cy="769061"/>
              </a:xfrm>
              <a:prstGeom prst="rect">
                <a:avLst/>
              </a:prstGeom>
              <a:blipFill>
                <a:blip r:embed="rId3"/>
                <a:stretch>
                  <a:fillRect l="-2488" r="-23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FFCE91-8D04-AEC8-D1DA-33353513556A}"/>
              </a:ext>
            </a:extLst>
          </p:cNvPr>
          <p:cNvSpPr txBox="1"/>
          <p:nvPr/>
        </p:nvSpPr>
        <p:spPr>
          <a:xfrm>
            <a:off x="450108" y="335077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D38779-2D45-AA8F-79F3-5D163FE090A0}"/>
                  </a:ext>
                </a:extLst>
              </p:cNvPr>
              <p:cNvSpPr txBox="1"/>
              <p:nvPr/>
            </p:nvSpPr>
            <p:spPr>
              <a:xfrm>
                <a:off x="450108" y="3826265"/>
                <a:ext cx="51283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, 'pageBreak': True}">
                <a:extLst>
                  <a:ext uri="{FF2B5EF4-FFF2-40B4-BE49-F238E27FC236}">
                    <a16:creationId xmlns:a16="http://schemas.microsoft.com/office/drawing/2014/main" id="{BED38779-2D45-AA8F-79F3-5D163FE090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6265"/>
                <a:ext cx="5128323" cy="769062"/>
              </a:xfrm>
              <a:prstGeom prst="rect">
                <a:avLst/>
              </a:prstGeom>
              <a:blipFill>
                <a:blip r:embed="rId4"/>
                <a:stretch>
                  <a:fillRect l="-1902" r="-19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00C1BD-32F0-43B2-3F54-A5ED37C2467D}"/>
              </a:ext>
            </a:extLst>
          </p:cNvPr>
          <p:cNvSpPr txBox="1"/>
          <p:nvPr/>
        </p:nvSpPr>
        <p:spPr>
          <a:xfrm>
            <a:off x="450108" y="450171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55D9D0-77D6-5349-D74C-FC5054E9304E}"/>
              </a:ext>
            </a:extLst>
          </p:cNvPr>
          <p:cNvSpPr txBox="1"/>
          <p:nvPr/>
        </p:nvSpPr>
        <p:spPr>
          <a:xfrm>
            <a:off x="450108" y="4977202"/>
            <a:ext cx="429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梨有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4" name="yt_shape_14094"/>
          <p:cNvSpPr txBox="1"/>
          <p:nvPr/>
        </p:nvSpPr>
        <p:spPr>
          <a:xfrm>
            <a:off x="540000" y="900000"/>
            <a:ext cx="94160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抓住问题中的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用不同的方式表示同一个量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寻找相等关系</a:t>
            </a:r>
          </a:p>
        </p:txBody>
      </p:sp>
      <p:sp>
        <p:nvSpPr>
          <p:cNvPr id="14095" name="yt_shape_14095"/>
          <p:cNvSpPr txBox="1"/>
          <p:nvPr/>
        </p:nvSpPr>
        <p:spPr>
          <a:xfrm>
            <a:off x="540119" y="1399565"/>
            <a:ext cx="11111999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在某些实际问题中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同一个量用了不同的语句来描述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3f3d9"/>
              </a:rPr>
              <a:t>解决这类题的关键是用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不同的方式同时表示这个量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再用等号连接起来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这样就找到了相等关系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96" name="yt_shape_14096"/>
          <p:cNvSpPr txBox="1"/>
          <p:nvPr/>
        </p:nvSpPr>
        <p:spPr>
          <a:xfrm>
            <a:off x="540119" y="24152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青少年心理健康讲座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中每排坐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人无座位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每排坐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f6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设座位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7" name="yt_table_140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229987"/>
              </p:ext>
            </p:extLst>
          </p:nvPr>
        </p:nvGraphicFramePr>
        <p:xfrm>
          <a:off x="540056" y="3374658"/>
          <a:ext cx="3475038" cy="1901952"/>
        </p:xfrm>
        <a:graphic>
          <a:graphicData uri="http://schemas.openxmlformats.org/drawingml/2006/table">
            <a:tbl>
              <a:tblPr/>
              <a:tblGrid>
                <a:gridCol w="3475038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pic>
        <p:nvPicPr>
          <p:cNvPr id="3" name="yt_shape_1723549609814">
            <a:extLst>
              <a:ext uri="{FF2B5EF4-FFF2-40B4-BE49-F238E27FC236}">
                <a16:creationId xmlns:a16="http://schemas.microsoft.com/office/drawing/2014/main" id="{C2656615-5E57-99D6-A0CF-D3DD01A50B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64AB5F-93AC-44B1-735C-8B5C494F2708}"/>
              </a:ext>
            </a:extLst>
          </p:cNvPr>
          <p:cNvSpPr txBox="1"/>
          <p:nvPr/>
        </p:nvSpPr>
        <p:spPr>
          <a:xfrm>
            <a:off x="7843096" y="2843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学校为促进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阳光体育运动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准备添置一批篮球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原计划订购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47b0"/>
              </a:rPr>
              <a:t>每个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如果多购可以优惠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结果校方买了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每个只售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d96"/>
              </a:rPr>
              <a:t>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商店所获利润不变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求每个篮球的成本价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找出题中能体现等量关系的关键句子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并列出等量关系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体现等量关系的关键句子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原计划订购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每个售价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8020b"/>
              </a:rPr>
              <a:t>结果校方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每个只售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但商店所获利润不变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每个篮球的成本价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60B0B3-4265-C49F-F966-75B218E2125F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体现等量关系的关键句子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原计划订购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每个售价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8020b"/>
              </a:rPr>
              <a:t>结果校方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1E98A4-3734-82D6-1140-B71E2BF70596}"/>
              </a:ext>
            </a:extLst>
          </p:cNvPr>
          <p:cNvSpPr txBox="1"/>
          <p:nvPr/>
        </p:nvSpPr>
        <p:spPr>
          <a:xfrm>
            <a:off x="450108" y="3230634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每个只售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但商店所获利润不变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D7C8F9-EFA3-3658-DAB5-9833D0C5AA54}"/>
              </a:ext>
            </a:extLst>
          </p:cNvPr>
          <p:cNvSpPr txBox="1"/>
          <p:nvPr/>
        </p:nvSpPr>
        <p:spPr>
          <a:xfrm>
            <a:off x="450108" y="3706122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每个篮球的成本价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1956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7</cp:revision>
  <dcterms:created xsi:type="dcterms:W3CDTF">2024-08-13T11:38:23Z</dcterms:created>
  <dcterms:modified xsi:type="dcterms:W3CDTF">2024-08-14T05:51:50Z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