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5" r:id="rId5"/>
    <p:sldId id="367" r:id="rId6"/>
    <p:sldId id="368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344" y="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6" name="yt_shape_15386"/>
          <p:cNvSpPr txBox="1"/>
          <p:nvPr/>
        </p:nvSpPr>
        <p:spPr>
          <a:xfrm>
            <a:off x="540000" y="900000"/>
            <a:ext cx="65" cy="28110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endParaRPr/>
          </a:p>
        </p:txBody>
      </p:sp>
      <p:sp>
        <p:nvSpPr>
          <p:cNvPr id="15387" name="yt_shape_15387"/>
          <p:cNvSpPr txBox="1"/>
          <p:nvPr/>
        </p:nvSpPr>
        <p:spPr>
          <a:xfrm>
            <a:off x="540120" y="1273440"/>
            <a:ext cx="10740392" cy="87341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解题技巧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解决线段动点问题的要点是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5_19ab1"/>
              </a:rPr>
              <a:t>要找清楚点在线段上可能存在的位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通常可用设元法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表示出移动变化后的线段长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再根据题意列方程即可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388" name="yt_shape_15388"/>
          <p:cNvSpPr txBox="1"/>
          <p:nvPr/>
        </p:nvSpPr>
        <p:spPr>
          <a:xfrm>
            <a:off x="540119" y="2204864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7e6f,isEnd"/>
              </a:rPr>
              <a:t>向</a:t>
            </a:r>
            <a:b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0243,isEnd"/>
              </a:rPr>
              <a:t>在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10000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zh-CN" altLang="zh-CN" sz="15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b0dc,isEnd"/>
              </a:rPr>
              <a:t>；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5391" name="yt_image_15391" title="H_19.4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5334" y="3356992"/>
            <a:ext cx="3905085" cy="2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93" name="yt_shape_15393"/>
          <p:cNvSpPr txBox="1"/>
          <p:nvPr/>
        </p:nvSpPr>
        <p:spPr>
          <a:xfrm>
            <a:off x="540000" y="4581128"/>
            <a:ext cx="929100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运动的时间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动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运动的时间为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3B2479-1EC2-6CB9-8868-E9239BF34186}"/>
              </a:ext>
            </a:extLst>
          </p:cNvPr>
          <p:cNvSpPr txBox="1"/>
          <p:nvPr/>
        </p:nvSpPr>
        <p:spPr>
          <a:xfrm>
            <a:off x="7839921" y="379600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808CA5-8480-8971-FEB8-8E16BCD94DC8}"/>
              </a:ext>
            </a:extLst>
          </p:cNvPr>
          <p:cNvSpPr txBox="1"/>
          <p:nvPr/>
        </p:nvSpPr>
        <p:spPr>
          <a:xfrm>
            <a:off x="10084646" y="379600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DD9E5C-4969-35DD-8220-74DD647993F2}"/>
              </a:ext>
            </a:extLst>
          </p:cNvPr>
          <p:cNvSpPr txBox="1"/>
          <p:nvPr/>
        </p:nvSpPr>
        <p:spPr>
          <a:xfrm>
            <a:off x="449989" y="4941168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1C731F-7FA9-F10B-BCE0-DA5C5CCBFF8D}"/>
              </a:ext>
            </a:extLst>
          </p:cNvPr>
          <p:cNvSpPr txBox="1"/>
          <p:nvPr/>
        </p:nvSpPr>
        <p:spPr>
          <a:xfrm>
            <a:off x="449989" y="5301208"/>
            <a:ext cx="6185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4A8470-0B4B-DDC8-8088-3B8D5A31EAAA}"/>
              </a:ext>
            </a:extLst>
          </p:cNvPr>
          <p:cNvSpPr txBox="1"/>
          <p:nvPr/>
        </p:nvSpPr>
        <p:spPr>
          <a:xfrm>
            <a:off x="449989" y="5661248"/>
            <a:ext cx="127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3F18B8A-CE79-BDB0-8623-944675CFC66C}"/>
              </a:ext>
            </a:extLst>
          </p:cNvPr>
          <p:cNvSpPr txBox="1"/>
          <p:nvPr/>
        </p:nvSpPr>
        <p:spPr>
          <a:xfrm>
            <a:off x="449989" y="6093296"/>
            <a:ext cx="4342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动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运动的时间为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5398"/>
              <p:cNvSpPr txBox="1"/>
              <p:nvPr/>
            </p:nvSpPr>
            <p:spPr>
              <a:xfrm>
                <a:off x="540000" y="900000"/>
                <a:ext cx="10926068" cy="2559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运动时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有什么数量关系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5398" descr="{&quot;rangeId&quot;: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926068" cy="2559419"/>
              </a:xfrm>
              <a:prstGeom prst="rect">
                <a:avLst/>
              </a:prstGeom>
              <a:blipFill>
                <a:blip r:embed="rId2"/>
                <a:stretch>
                  <a:fillRect l="-1730" t="-2148" r="-781" b="-3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400" name="yt_image_15400" title="H_19.4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2104" y="2069279"/>
            <a:ext cx="3905085" cy="2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5BE1EA-027D-F0C5-6D48-DE89FA15C751}"/>
              </a:ext>
            </a:extLst>
          </p:cNvPr>
          <p:cNvSpPr txBox="1"/>
          <p:nvPr/>
        </p:nvSpPr>
        <p:spPr>
          <a:xfrm>
            <a:off x="449989" y="1328682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E9E15E-567D-9D3D-17D1-6D409144D18F}"/>
              </a:ext>
            </a:extLst>
          </p:cNvPr>
          <p:cNvSpPr txBox="1"/>
          <p:nvPr/>
        </p:nvSpPr>
        <p:spPr>
          <a:xfrm>
            <a:off x="449989" y="1804170"/>
            <a:ext cx="4404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49AA3E-05FA-0221-0B62-5AEA2FC460DD}"/>
              </a:ext>
            </a:extLst>
          </p:cNvPr>
          <p:cNvSpPr txBox="1"/>
          <p:nvPr/>
        </p:nvSpPr>
        <p:spPr>
          <a:xfrm>
            <a:off x="449989" y="2279658"/>
            <a:ext cx="4744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848D2D2-03C8-F6ED-269D-31443779CDF9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21803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}">
                <a:extLst>
                  <a:ext uri="{FF2B5EF4-FFF2-40B4-BE49-F238E27FC236}">
                    <a16:creationId xmlns:a16="http://schemas.microsoft.com/office/drawing/2014/main" id="{3848D2D2-03C8-F6ED-269D-31443779CD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2180336" cy="726326"/>
              </a:xfrm>
              <a:prstGeom prst="rect">
                <a:avLst/>
              </a:prstGeom>
              <a:blipFill>
                <a:blip r:embed="rId4"/>
                <a:stretch>
                  <a:fillRect l="-4482" r="-112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2" name="yt_shape_15402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b7af"/>
              </a:rPr>
              <a:t>＝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3cm/s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df3a"/>
              </a:rPr>
              <a:t>Q</a:t>
            </a:r>
            <a:b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1cm/s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设运动时间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15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两点停止运动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18cm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秒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pic>
        <p:nvPicPr>
          <p:cNvPr id="15405" name="yt_image_15405" title="H_20.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8208" y="3102046"/>
            <a:ext cx="333002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08" name="yt_shape_15408"/>
          <p:cNvSpPr txBox="1"/>
          <p:nvPr/>
        </p:nvSpPr>
        <p:spPr>
          <a:xfrm>
            <a:off x="540000" y="5522908"/>
            <a:ext cx="3388941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601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5407" name="yt_image_15407" title="H_21.1640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5032425"/>
            <a:ext cx="3353891" cy="268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28C031-FA5A-72D6-A543-F474F368FD2C}"/>
              </a:ext>
            </a:extLst>
          </p:cNvPr>
          <p:cNvSpPr txBox="1"/>
          <p:nvPr/>
        </p:nvSpPr>
        <p:spPr>
          <a:xfrm>
            <a:off x="450108" y="2755146"/>
            <a:ext cx="5374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18cm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C8E4A1-DE2B-DC39-BCAE-EFFBE4EE13C5}"/>
              </a:ext>
            </a:extLst>
          </p:cNvPr>
          <p:cNvSpPr txBox="1"/>
          <p:nvPr/>
        </p:nvSpPr>
        <p:spPr>
          <a:xfrm>
            <a:off x="450108" y="3140968"/>
            <a:ext cx="443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D23B3A-B4DA-CE2C-6DBB-058C5538720D}"/>
              </a:ext>
            </a:extLst>
          </p:cNvPr>
          <p:cNvSpPr txBox="1"/>
          <p:nvPr/>
        </p:nvSpPr>
        <p:spPr>
          <a:xfrm>
            <a:off x="450108" y="3573016"/>
            <a:ext cx="235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9CAA12-2246-DD39-B7E2-2CDFB02419E7}"/>
              </a:ext>
            </a:extLst>
          </p:cNvPr>
          <p:cNvSpPr txBox="1"/>
          <p:nvPr/>
        </p:nvSpPr>
        <p:spPr>
          <a:xfrm>
            <a:off x="450108" y="4005064"/>
            <a:ext cx="478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秒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77E050-6BCC-9EAC-CCA3-D0F532CF1425}"/>
              </a:ext>
            </a:extLst>
          </p:cNvPr>
          <p:cNvSpPr txBox="1"/>
          <p:nvPr/>
        </p:nvSpPr>
        <p:spPr>
          <a:xfrm>
            <a:off x="450108" y="4437112"/>
            <a:ext cx="3102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3ECC73-1CB0-FA2B-7743-14BEA7687BE1}"/>
              </a:ext>
            </a:extLst>
          </p:cNvPr>
          <p:cNvSpPr txBox="1"/>
          <p:nvPr/>
        </p:nvSpPr>
        <p:spPr>
          <a:xfrm>
            <a:off x="449989" y="5373216"/>
            <a:ext cx="660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8DAE8EA-003B-CC68-9D40-B0A3CF373B3F}"/>
              </a:ext>
            </a:extLst>
          </p:cNvPr>
          <p:cNvSpPr txBox="1"/>
          <p:nvPr/>
        </p:nvSpPr>
        <p:spPr>
          <a:xfrm>
            <a:off x="449989" y="5884236"/>
            <a:ext cx="2896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11" name="yt_image_15411" title="H_32.4637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8048" y="4581128"/>
            <a:ext cx="3525143" cy="412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7967B97-DFB4-DBE6-863E-1EF7D2876F1A}"/>
              </a:ext>
            </a:extLst>
          </p:cNvPr>
          <p:cNvSpPr txBox="1"/>
          <p:nvPr/>
        </p:nvSpPr>
        <p:spPr>
          <a:xfrm>
            <a:off x="449989" y="2571868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7EE6B0-12A7-EEF0-C167-2643317E8E3A}"/>
              </a:ext>
            </a:extLst>
          </p:cNvPr>
          <p:cNvSpPr txBox="1"/>
          <p:nvPr/>
        </p:nvSpPr>
        <p:spPr>
          <a:xfrm>
            <a:off x="449989" y="3075924"/>
            <a:ext cx="450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991DE3-A6B7-D780-DC7F-46710F75B4DA}"/>
              </a:ext>
            </a:extLst>
          </p:cNvPr>
          <p:cNvSpPr txBox="1"/>
          <p:nvPr/>
        </p:nvSpPr>
        <p:spPr>
          <a:xfrm>
            <a:off x="449989" y="3507972"/>
            <a:ext cx="173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A199DB7-082B-F790-06C2-F472BF28F173}"/>
              </a:ext>
            </a:extLst>
          </p:cNvPr>
          <p:cNvSpPr txBox="1"/>
          <p:nvPr/>
        </p:nvSpPr>
        <p:spPr>
          <a:xfrm>
            <a:off x="449989" y="4012028"/>
            <a:ext cx="5887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重合时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27667A3-5E2D-BE4E-D2A7-12E46004B088}"/>
              </a:ext>
            </a:extLst>
          </p:cNvPr>
          <p:cNvSpPr txBox="1"/>
          <p:nvPr/>
        </p:nvSpPr>
        <p:spPr>
          <a:xfrm>
            <a:off x="449989" y="4444076"/>
            <a:ext cx="3102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4E3F346-15A0-E91D-DFE7-CFA09AE09C44}"/>
              </a:ext>
            </a:extLst>
          </p:cNvPr>
          <p:cNvSpPr txBox="1"/>
          <p:nvPr/>
        </p:nvSpPr>
        <p:spPr>
          <a:xfrm>
            <a:off x="450108" y="4948132"/>
            <a:ext cx="5930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0AF7CED-96DD-36D9-8CBD-08EBEC00263A}"/>
              </a:ext>
            </a:extLst>
          </p:cNvPr>
          <p:cNvSpPr txBox="1"/>
          <p:nvPr/>
        </p:nvSpPr>
        <p:spPr>
          <a:xfrm>
            <a:off x="450108" y="5380180"/>
            <a:ext cx="434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5303CFE-BBD0-DF17-8071-98B499934479}"/>
              </a:ext>
            </a:extLst>
          </p:cNvPr>
          <p:cNvSpPr txBox="1"/>
          <p:nvPr/>
        </p:nvSpPr>
        <p:spPr>
          <a:xfrm>
            <a:off x="450108" y="5812228"/>
            <a:ext cx="188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07C916C-50D5-1FFA-915C-E642BE3512FD}"/>
              </a:ext>
            </a:extLst>
          </p:cNvPr>
          <p:cNvSpPr txBox="1"/>
          <p:nvPr/>
        </p:nvSpPr>
        <p:spPr>
          <a:xfrm>
            <a:off x="450108" y="6244276"/>
            <a:ext cx="566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5402">
            <a:extLst>
              <a:ext uri="{FF2B5EF4-FFF2-40B4-BE49-F238E27FC236}">
                <a16:creationId xmlns:a16="http://schemas.microsoft.com/office/drawing/2014/main" id="{6071619B-D0AF-83B8-8105-D77E1D9F24E4}"/>
              </a:ext>
            </a:extLst>
          </p:cNvPr>
          <p:cNvSpPr txBox="1"/>
          <p:nvPr/>
        </p:nvSpPr>
        <p:spPr>
          <a:xfrm>
            <a:off x="540119" y="959633"/>
            <a:ext cx="11492915" cy="16669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b7af"/>
              </a:rPr>
              <a:t>＝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3cm/s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df3a"/>
              </a:rPr>
              <a:t>Q</a:t>
            </a:r>
            <a:b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1cm/s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设运动时间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15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两点停止运动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18cm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秒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pic>
        <p:nvPicPr>
          <p:cNvPr id="14" name="yt_image_15405" title="H_20.25">
            <a:extLst>
              <a:ext uri="{FF2B5EF4-FFF2-40B4-BE49-F238E27FC236}">
                <a16:creationId xmlns:a16="http://schemas.microsoft.com/office/drawing/2014/main" id="{0578353C-E2BD-72C1-2C0C-3616F345C4FF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6080" y="3062117"/>
            <a:ext cx="333002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4" name="yt_shape_15414"/>
          <p:cNvSpPr txBox="1"/>
          <p:nvPr/>
        </p:nvSpPr>
        <p:spPr>
          <a:xfrm>
            <a:off x="540119" y="-865073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的速度也向右运动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5710"/>
              </a:rPr>
              <a:t>M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追上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后立即返回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遇到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后再立即返回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4dcf"/>
              </a:rPr>
              <a:t>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如此往返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两点停止运动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e36f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也停止运动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在此过程中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行驶的总路程是多少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417" name="yt_image_15417" title="H_20.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1974" y="3126687"/>
            <a:ext cx="333002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19" name="yt_shape_15419"/>
          <p:cNvSpPr txBox="1"/>
          <p:nvPr/>
        </p:nvSpPr>
        <p:spPr>
          <a:xfrm>
            <a:off x="540000" y="3605895"/>
            <a:ext cx="61138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在此过程中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行驶的总路程是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B04040-C231-4755-AD13-50AB0B5B0F9A}"/>
              </a:ext>
            </a:extLst>
          </p:cNvPr>
          <p:cNvSpPr txBox="1"/>
          <p:nvPr/>
        </p:nvSpPr>
        <p:spPr>
          <a:xfrm>
            <a:off x="450108" y="2892025"/>
            <a:ext cx="4971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A6836C-9298-F343-51DC-AE2A2DDFE9D5}"/>
              </a:ext>
            </a:extLst>
          </p:cNvPr>
          <p:cNvSpPr txBox="1"/>
          <p:nvPr/>
        </p:nvSpPr>
        <p:spPr>
          <a:xfrm>
            <a:off x="449989" y="3559089"/>
            <a:ext cx="6234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在此过程中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行驶的总路程是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1236</Words>
  <Application>Microsoft Office PowerPoint</Application>
  <PresentationFormat>宽屏</PresentationFormat>
  <Paragraphs>69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8</cp:revision>
  <dcterms:created xsi:type="dcterms:W3CDTF">2024-08-13T11:38:23Z</dcterms:created>
  <dcterms:modified xsi:type="dcterms:W3CDTF">2024-08-14T07:56:58Z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