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68" r:id="rId6"/>
    <p:sldId id="372" r:id="rId7"/>
    <p:sldId id="375" r:id="rId8"/>
    <p:sldId id="376" r:id="rId9"/>
    <p:sldId id="377" r:id="rId10"/>
    <p:sldId id="381" r:id="rId11"/>
    <p:sldId id="384" r:id="rId12"/>
    <p:sldId id="387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6" name="yt_shape_13876"/>
          <p:cNvSpPr txBox="1"/>
          <p:nvPr/>
        </p:nvSpPr>
        <p:spPr>
          <a:xfrm>
            <a:off x="5512966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自主预习</a:t>
            </a:r>
          </a:p>
        </p:txBody>
      </p:sp>
      <p:pic>
        <p:nvPicPr>
          <p:cNvPr id="13877" name="yt_image_13877" title="H_25.9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576" y="1531667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879" name="yt_shape_13879"/>
              <p:cNvSpPr txBox="1"/>
              <p:nvPr/>
            </p:nvSpPr>
            <p:spPr>
              <a:xfrm>
                <a:off x="540119" y="1911566"/>
                <a:ext cx="11492915" cy="180870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商品销售和利润问题中的关系式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商品利润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商品售价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商品成本价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1_6e610,isEnd"/>
                  </a:rPr>
                  <a:t>商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品进价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商品利润率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商品利润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商品成本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商品销售额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商品销售价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4_55b17,isEnd"/>
                  </a:rPr>
                  <a:t>商品销售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商品的销售利润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销售价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成本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销售量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79" name="yt_shape_138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11566"/>
                <a:ext cx="11492915" cy="1808700"/>
              </a:xfrm>
              <a:prstGeom prst="rect">
                <a:avLst/>
              </a:prstGeom>
              <a:blipFill>
                <a:blip r:embed="rId3"/>
                <a:stretch>
                  <a:fillRect l="-1645" t="-3041" b="-91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3CAC176-AA6E-01AF-DD44-F762DCF48544}"/>
              </a:ext>
            </a:extLst>
          </p:cNvPr>
          <p:cNvSpPr txBox="1"/>
          <p:nvPr/>
        </p:nvSpPr>
        <p:spPr>
          <a:xfrm>
            <a:off x="8679707" y="186476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3" name="yt_shape_13933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932" name="yt_image_13932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35" name="yt_shape_13935"/>
          <p:cNvSpPr txBox="1"/>
          <p:nvPr/>
        </p:nvSpPr>
        <p:spPr>
          <a:xfrm>
            <a:off x="540119" y="1546795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遵义市期末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6_972a2"/>
              </a:rPr>
              <a:t>第六届遵义羊肉粉美食文化旅游节在遵义凤凰山文化广场举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某袋装羊肉销售铺从厂家购进了甲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乙两种袋装羊肉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d4ac3"/>
              </a:rPr>
              <a:t>甲种袋装羊肉的每袋进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价比乙种袋装羊肉的每件进价少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若购进甲种袋装羊肉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乙种袋装羊肉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94de"/>
              </a:rPr>
              <a:t>5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需要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795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乙两种袋装羊肉的每袋进价分别是多少元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设甲种袋装羊肉的每袋进价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则乙种袋装羊肉的每袋进价是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74fb6"/>
              </a:rPr>
              <a:t>＋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795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甲种袋装羊肉的每袋进价是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乙种袋装羊肉的每袋进价是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80A3CE9-B124-334E-A2FB-07BE47704AD1}"/>
              </a:ext>
            </a:extLst>
          </p:cNvPr>
          <p:cNvSpPr txBox="1"/>
          <p:nvPr/>
        </p:nvSpPr>
        <p:spPr>
          <a:xfrm>
            <a:off x="450108" y="3877429"/>
            <a:ext cx="113083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设甲种袋装羊肉的每袋进价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则乙种袋装羊肉的每袋进价是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74fb6"/>
              </a:rPr>
              <a:t>＋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EAD7FB-3D34-4727-2B88-771F1E424AD5}"/>
              </a:ext>
            </a:extLst>
          </p:cNvPr>
          <p:cNvSpPr txBox="1"/>
          <p:nvPr/>
        </p:nvSpPr>
        <p:spPr>
          <a:xfrm>
            <a:off x="450108" y="435291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99FF048-B82F-9B1A-2659-DC6346FB96CA}"/>
              </a:ext>
            </a:extLst>
          </p:cNvPr>
          <p:cNvSpPr txBox="1"/>
          <p:nvPr/>
        </p:nvSpPr>
        <p:spPr>
          <a:xfrm>
            <a:off x="450108" y="4828405"/>
            <a:ext cx="5060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795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43876FB-7F53-0B91-B80C-36FBD6F16F97}"/>
              </a:ext>
            </a:extLst>
          </p:cNvPr>
          <p:cNvSpPr txBox="1"/>
          <p:nvPr/>
        </p:nvSpPr>
        <p:spPr>
          <a:xfrm>
            <a:off x="450108" y="5303893"/>
            <a:ext cx="2239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3D7E25A-B265-67D8-7A8B-0F58FF933A36}"/>
              </a:ext>
            </a:extLst>
          </p:cNvPr>
          <p:cNvSpPr txBox="1"/>
          <p:nvPr/>
        </p:nvSpPr>
        <p:spPr>
          <a:xfrm>
            <a:off x="450108" y="5779381"/>
            <a:ext cx="330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FFBD1B5-D3AC-6063-F579-EEE5EFCC2F12}"/>
              </a:ext>
            </a:extLst>
          </p:cNvPr>
          <p:cNvSpPr txBox="1"/>
          <p:nvPr/>
        </p:nvSpPr>
        <p:spPr>
          <a:xfrm>
            <a:off x="450108" y="6254869"/>
            <a:ext cx="9781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甲种袋装羊肉的每袋进价是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乙种袋装羊肉的每袋进价是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8" name="yt_shape_13938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该袋装羊肉销售铺从厂家购进了甲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乙两种袋装羊肉各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在销售时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fd37"/>
              </a:rPr>
              <a:t>甲种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袋装羊肉的每袋售价为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乙种袋装羊肉的每袋售价为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35c0e"/>
              </a:rPr>
              <a:t>在实际销售过程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商店按售价将购进的全部甲种袋装羊肉和部分乙种袋装羊肉售出后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b08b"/>
              </a:rPr>
              <a:t>决定将剩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下的乙种袋装羊肉打九折销售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两种袋装羊肉全部销售完后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共获利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0047"/>
              </a:rPr>
              <a:t>乙种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袋装羊肉打折之前销售了多少袋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设乙种袋装羊肉打折之前销售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了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打折之后销售了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65e62"/>
              </a:rPr>
              <a:t>，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乙种袋装羊肉打折之前销售了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AFB09C4-E311-171C-5582-D81790BD5245}"/>
              </a:ext>
            </a:extLst>
          </p:cNvPr>
          <p:cNvSpPr txBox="1"/>
          <p:nvPr/>
        </p:nvSpPr>
        <p:spPr>
          <a:xfrm>
            <a:off x="450108" y="3230634"/>
            <a:ext cx="111750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设乙种袋装羊肉打折之前销售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打折之后销售了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65e62"/>
              </a:rPr>
              <a:t>，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9926806-2FBD-E06A-2EEB-0B99EF56C9F8}"/>
              </a:ext>
            </a:extLst>
          </p:cNvPr>
          <p:cNvSpPr txBox="1"/>
          <p:nvPr/>
        </p:nvSpPr>
        <p:spPr>
          <a:xfrm>
            <a:off x="450108" y="3706122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E32928-43EB-BA74-40AA-5967E58BBBAF}"/>
              </a:ext>
            </a:extLst>
          </p:cNvPr>
          <p:cNvSpPr txBox="1"/>
          <p:nvPr/>
        </p:nvSpPr>
        <p:spPr>
          <a:xfrm>
            <a:off x="450108" y="4181610"/>
            <a:ext cx="101083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9DA8731-7142-01E2-C55C-894C220EA13C}"/>
              </a:ext>
            </a:extLst>
          </p:cNvPr>
          <p:cNvSpPr txBox="1"/>
          <p:nvPr/>
        </p:nvSpPr>
        <p:spPr>
          <a:xfrm>
            <a:off x="450108" y="4657098"/>
            <a:ext cx="2172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7A40AD9-B297-C6E4-EB97-7D96C97734E0}"/>
              </a:ext>
            </a:extLst>
          </p:cNvPr>
          <p:cNvSpPr txBox="1"/>
          <p:nvPr/>
        </p:nvSpPr>
        <p:spPr>
          <a:xfrm>
            <a:off x="450108" y="5132586"/>
            <a:ext cx="551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乙种袋装羊肉打折之前销售了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2" name="yt_shape_13882"/>
          <p:cNvSpPr txBox="1"/>
          <p:nvPr/>
        </p:nvSpPr>
        <p:spPr>
          <a:xfrm>
            <a:off x="4655840" y="900000"/>
            <a:ext cx="2814040" cy="2971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50" b="0" i="0" u="none" spc="21531" dirty="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3881" name="yt_image_13881" title="H_25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5840" y="973974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84" name="yt_shape_13884"/>
          <p:cNvSpPr txBox="1"/>
          <p:nvPr/>
        </p:nvSpPr>
        <p:spPr>
          <a:xfrm>
            <a:off x="540119" y="1353857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两件商品都卖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其中一件亏本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另一件盈利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904b8"/>
              </a:rPr>
              <a:t>则两件商品卖出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后是盈利还是亏本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【名师点拨】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分别求出两件商品的进价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比较总进价与总售价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得出结论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【学生解答】解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设亏本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的那件商品的进价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为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元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根据题意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得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1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得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设盈利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的那件商品的进价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为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元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根据题意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得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1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3891" name="yt_shape_13891"/>
          <p:cNvSpPr txBox="1"/>
          <p:nvPr/>
        </p:nvSpPr>
        <p:spPr>
          <a:xfrm>
            <a:off x="540119" y="5157192"/>
            <a:ext cx="11492915" cy="14488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得</a:t>
            </a:r>
            <a:r>
              <a:rPr lang="en-US" altLang="zh-CN" sz="2400" b="1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所以两件商品的进价为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105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两件商品的售价为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84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84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147b"/>
              </a:rPr>
              <a:t>168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因为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165</a:t>
            </a:r>
            <a:r>
              <a:rPr lang="zh-CN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即进价小于售价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所以这两件商品卖出后是盈利</a:t>
            </a:r>
            <a:r>
              <a:rPr lang="en-US" altLang="zh-CN" sz="2400" b="1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5" name="yt_shape_13895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894" name="yt_image_13894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97" name="yt_shape_13897"/>
          <p:cNvSpPr txBox="1"/>
          <p:nvPr/>
        </p:nvSpPr>
        <p:spPr>
          <a:xfrm>
            <a:off x="540000" y="1603297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商品销售问题</a:t>
            </a:r>
          </a:p>
        </p:txBody>
      </p:sp>
      <p:sp>
        <p:nvSpPr>
          <p:cNvPr id="13898" name="yt_shape_13898"/>
          <p:cNvSpPr txBox="1"/>
          <p:nvPr/>
        </p:nvSpPr>
        <p:spPr>
          <a:xfrm>
            <a:off x="540119" y="210286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超市店庆促销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某种书包原价每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第一次降价打八折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28b6b"/>
              </a:rPr>
              <a:t>第二次降价每个又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经过两次降价后售价为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则可列方程为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99" name="yt_table_1389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1116312"/>
              </p:ext>
            </p:extLst>
          </p:nvPr>
        </p:nvGraphicFramePr>
        <p:xfrm>
          <a:off x="540056" y="3062297"/>
          <a:ext cx="8836661" cy="950976"/>
        </p:xfrm>
        <a:graphic>
          <a:graphicData uri="http://schemas.openxmlformats.org/drawingml/2006/table">
            <a:tbl>
              <a:tblPr/>
              <a:tblGrid>
                <a:gridCol w="5437823">
                  <a:extLst>
                    <a:ext uri="{9D8B030D-6E8A-4147-A177-3AD203B41FA5}">
                      <a16:colId xmlns:a16="http://schemas.microsoft.com/office/drawing/2014/main" val="10628"/>
                    </a:ext>
                  </a:extLst>
                </a:gridCol>
                <a:gridCol w="3398838">
                  <a:extLst>
                    <a:ext uri="{9D8B030D-6E8A-4147-A177-3AD203B41FA5}">
                      <a16:colId xmlns:a16="http://schemas.microsoft.com/office/drawing/2014/main" val="106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8"/>
                  </a:ext>
                </a:extLst>
              </a:tr>
            </a:tbl>
          </a:graphicData>
        </a:graphic>
      </p:graphicFrame>
      <p:sp>
        <p:nvSpPr>
          <p:cNvPr id="13901" name="yt_shape_13901"/>
          <p:cNvSpPr txBox="1"/>
          <p:nvPr/>
        </p:nvSpPr>
        <p:spPr>
          <a:xfrm>
            <a:off x="540119" y="4063851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某玩具商店周年店庆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全场八折促销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af0c0"/>
              </a:rPr>
              <a:t>持会员卡可在促销活动的基础上再打六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小明持会员卡购买一个电动汽车花了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6cc05"/>
              </a:rPr>
              <a:t>则这个电动汽车的原价是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02" name="yt_table_1390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8518551"/>
              </p:ext>
            </p:extLst>
          </p:nvPr>
        </p:nvGraphicFramePr>
        <p:xfrm>
          <a:off x="540056" y="5041744"/>
          <a:ext cx="9943466" cy="475488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630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631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632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6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9"/>
                  </a:ext>
                </a:extLst>
              </a:tr>
            </a:tbl>
          </a:graphicData>
        </a:graphic>
      </p:graphicFrame>
      <p:pic>
        <p:nvPicPr>
          <p:cNvPr id="3" name="yt_shape_1723549588865">
            <a:extLst>
              <a:ext uri="{FF2B5EF4-FFF2-40B4-BE49-F238E27FC236}">
                <a16:creationId xmlns:a16="http://schemas.microsoft.com/office/drawing/2014/main" id="{47C59060-9C89-9B9B-B071-0A81591DB3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7C229CB-A900-7E1E-6F04-535C44E7B313}"/>
              </a:ext>
            </a:extLst>
          </p:cNvPr>
          <p:cNvSpPr txBox="1"/>
          <p:nvPr/>
        </p:nvSpPr>
        <p:spPr>
          <a:xfrm>
            <a:off x="8070107" y="253154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B126FB-0D58-264A-99A6-C66B955BF443}"/>
              </a:ext>
            </a:extLst>
          </p:cNvPr>
          <p:cNvSpPr txBox="1"/>
          <p:nvPr/>
        </p:nvSpPr>
        <p:spPr>
          <a:xfrm>
            <a:off x="10848528" y="449924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4" name="yt_shape_13904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仁怀市期末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由于受到库存货的积压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老板将原价为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4346b,isEnd"/>
              </a:rPr>
              <a:t>瓶的老酒打八折出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还能获得一半的利润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这种老酒的成本价是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某品牌电饭煲按进价提高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后标价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若按标价的八折销售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4d64a,isEnd"/>
              </a:rPr>
              <a:t>某顾客购买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该电饭煲时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使用了一张满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元减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元的家用消费劵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仍需付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620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56b6,isEnd"/>
              </a:rPr>
              <a:t>求该电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饭煲的进价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设电饭煲的进价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,isEnd"/>
              </a:rPr>
              <a:t>得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该电饭煲的进价为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7DB4F11-F1D4-1B90-D37A-0F97EC0F4B71}"/>
              </a:ext>
            </a:extLst>
          </p:cNvPr>
          <p:cNvSpPr txBox="1"/>
          <p:nvPr/>
        </p:nvSpPr>
        <p:spPr>
          <a:xfrm>
            <a:off x="7155707" y="132868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147E503-C3FF-C700-096E-C304FEC75281}"/>
              </a:ext>
            </a:extLst>
          </p:cNvPr>
          <p:cNvSpPr txBox="1"/>
          <p:nvPr/>
        </p:nvSpPr>
        <p:spPr>
          <a:xfrm>
            <a:off x="450108" y="3230634"/>
            <a:ext cx="6285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设电饭煲的进价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3E4E521-40E8-C4EA-7361-687962DC8F73}"/>
              </a:ext>
            </a:extLst>
          </p:cNvPr>
          <p:cNvSpPr txBox="1"/>
          <p:nvPr/>
        </p:nvSpPr>
        <p:spPr>
          <a:xfrm>
            <a:off x="450108" y="3706122"/>
            <a:ext cx="4829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2B31EA7-51D1-7A8C-2B5F-23460FABFDBE}"/>
              </a:ext>
            </a:extLst>
          </p:cNvPr>
          <p:cNvSpPr txBox="1"/>
          <p:nvPr/>
        </p:nvSpPr>
        <p:spPr>
          <a:xfrm>
            <a:off x="450108" y="4181610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0E528D2-E72F-6EB4-3487-F40BB23F8D14}"/>
              </a:ext>
            </a:extLst>
          </p:cNvPr>
          <p:cNvSpPr txBox="1"/>
          <p:nvPr/>
        </p:nvSpPr>
        <p:spPr>
          <a:xfrm>
            <a:off x="450108" y="4657098"/>
            <a:ext cx="4531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该电饭煲的进价为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9" name="yt_shape_13909"/>
          <p:cNvSpPr txBox="1"/>
          <p:nvPr/>
        </p:nvSpPr>
        <p:spPr>
          <a:xfrm>
            <a:off x="540000" y="900000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本息问题</a:t>
            </a:r>
          </a:p>
        </p:txBody>
      </p:sp>
      <p:sp>
        <p:nvSpPr>
          <p:cNvPr id="13910" name="yt_shape_13910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佳佳的压岁钱由爸爸存入某银行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当年年利率为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fa949"/>
              </a:rPr>
              <a:t>一年后取出时得到本息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则佳佳的压岁钱是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11" name="yt_table_1391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7482760"/>
              </p:ext>
            </p:extLst>
          </p:nvPr>
        </p:nvGraphicFramePr>
        <p:xfrm>
          <a:off x="540056" y="2359000"/>
          <a:ext cx="10553066" cy="475488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634"/>
                    </a:ext>
                  </a:extLst>
                </a:gridCol>
                <a:gridCol w="2862580">
                  <a:extLst>
                    <a:ext uri="{9D8B030D-6E8A-4147-A177-3AD203B41FA5}">
                      <a16:colId xmlns:a16="http://schemas.microsoft.com/office/drawing/2014/main" val="10635"/>
                    </a:ext>
                  </a:extLst>
                </a:gridCol>
                <a:gridCol w="2862580">
                  <a:extLst>
                    <a:ext uri="{9D8B030D-6E8A-4147-A177-3AD203B41FA5}">
                      <a16:colId xmlns:a16="http://schemas.microsoft.com/office/drawing/2014/main" val="10636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6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3500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0"/>
                  </a:ext>
                </a:extLst>
              </a:tr>
            </a:tbl>
          </a:graphicData>
        </a:graphic>
      </p:graphicFrame>
      <p:sp>
        <p:nvSpPr>
          <p:cNvPr id="13913" name="yt_shape_13913"/>
          <p:cNvSpPr txBox="1"/>
          <p:nvPr/>
        </p:nvSpPr>
        <p:spPr>
          <a:xfrm>
            <a:off x="540119" y="288517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广西自治区中考改编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妈妈用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万元为小明存了一个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年期的定期教育储蓄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8fdd,isEnd"/>
              </a:rPr>
              <a:t>6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年后总共能得到本息和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23456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则这种教育储蓄的年利率为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49588938">
            <a:extLst>
              <a:ext uri="{FF2B5EF4-FFF2-40B4-BE49-F238E27FC236}">
                <a16:creationId xmlns:a16="http://schemas.microsoft.com/office/drawing/2014/main" id="{A30D4C17-0B09-B685-491E-B23B734C3F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C479653-4F0B-AC9A-E737-EFD0BD72C5EC}"/>
              </a:ext>
            </a:extLst>
          </p:cNvPr>
          <p:cNvSpPr txBox="1"/>
          <p:nvPr/>
        </p:nvSpPr>
        <p:spPr>
          <a:xfrm>
            <a:off x="53269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E0A3F54-59B0-5E62-F346-5AE95C30CE65}"/>
              </a:ext>
            </a:extLst>
          </p:cNvPr>
          <p:cNvSpPr txBox="1"/>
          <p:nvPr/>
        </p:nvSpPr>
        <p:spPr>
          <a:xfrm>
            <a:off x="8832107" y="3313853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4" name="yt_shape_13914"/>
          <p:cNvSpPr txBox="1"/>
          <p:nvPr/>
        </p:nvSpPr>
        <p:spPr>
          <a:xfrm>
            <a:off x="540000" y="900000"/>
            <a:ext cx="492442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易错点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对打折销售理解有误而出错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A185D1B-B915-6A13-EE08-34D1BB1ACAD1}"/>
              </a:ext>
            </a:extLst>
          </p:cNvPr>
          <p:cNvSpPr txBox="1"/>
          <p:nvPr/>
        </p:nvSpPr>
        <p:spPr>
          <a:xfrm>
            <a:off x="449989" y="853194"/>
            <a:ext cx="5056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易错点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对打折销售理解有误而出错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5" name="yt_shape_13915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某种商品每件的进价为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为了增加销售量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7e392,isEnd"/>
              </a:rPr>
              <a:t>商店准备打折销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若使利润率为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则商店应打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【变式题】求折扣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求进价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某商品标价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现在打六折出售仍可获利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则这件商品的进价是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084296E-5148-C661-D63C-C4BF22689C29}"/>
              </a:ext>
            </a:extLst>
          </p:cNvPr>
          <p:cNvSpPr txBox="1"/>
          <p:nvPr/>
        </p:nvSpPr>
        <p:spPr>
          <a:xfrm>
            <a:off x="5479308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八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9F8A36C-52BA-7415-1C15-FAB25F065E2F}"/>
              </a:ext>
            </a:extLst>
          </p:cNvPr>
          <p:cNvSpPr txBox="1"/>
          <p:nvPr/>
        </p:nvSpPr>
        <p:spPr>
          <a:xfrm>
            <a:off x="10356107" y="227965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9" name="yt_shape_13919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918" name="yt_image_13918" title="H_50.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21" name="yt_shape_13921"/>
          <p:cNvSpPr txBox="1"/>
          <p:nvPr/>
        </p:nvSpPr>
        <p:spPr>
          <a:xfrm>
            <a:off x="540119" y="159186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同样一款衣服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商店的进价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商店的进价高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商店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a8949"/>
              </a:rPr>
              <a:t>商店的利润率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商店的售价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商店的售价高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c46d5"/>
              </a:rPr>
              <a:t>商店的进价是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22" name="yt_table_1392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1692590"/>
              </p:ext>
            </p:extLst>
          </p:nvPr>
        </p:nvGraphicFramePr>
        <p:xfrm>
          <a:off x="540056" y="3031435"/>
          <a:ext cx="95624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638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639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640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6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1"/>
                  </a:ext>
                </a:extLst>
              </a:tr>
            </a:tbl>
          </a:graphicData>
        </a:graphic>
      </p:graphicFrame>
      <p:sp>
        <p:nvSpPr>
          <p:cNvPr id="13924" name="yt_shape_13924"/>
          <p:cNvSpPr txBox="1"/>
          <p:nvPr/>
        </p:nvSpPr>
        <p:spPr>
          <a:xfrm>
            <a:off x="540120" y="355760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大庆市中考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端午节是我国传统节日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端午节前夕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c2128"/>
              </a:rPr>
              <a:t>某商家出售粽子的标价比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成本高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当粽子降价出售时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为了不亏本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降价幅度最多为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25" name="yt_table_1392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9952968"/>
              </p:ext>
            </p:extLst>
          </p:nvPr>
        </p:nvGraphicFramePr>
        <p:xfrm>
          <a:off x="540056" y="4517041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642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643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644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6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2"/>
                  </a:ext>
                </a:extLst>
              </a:tr>
            </a:tbl>
          </a:graphicData>
        </a:graphic>
      </p:graphicFrame>
      <p:sp>
        <p:nvSpPr>
          <p:cNvPr id="13927" name="yt_shape_13927"/>
          <p:cNvSpPr txBox="1"/>
          <p:nvPr/>
        </p:nvSpPr>
        <p:spPr>
          <a:xfrm>
            <a:off x="540120" y="504321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某人三年前存了一份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元的教育储蓄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9b00,isEnd"/>
              </a:rPr>
              <a:t>今年到期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时的本息和为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3243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请你算一算这种储蓄的年利率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若设年利率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667e,isEnd"/>
              </a:rPr>
              <a:t>则可列方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58B2AF7-7F3D-D9D9-F0A0-FF0F68DAED42}"/>
              </a:ext>
            </a:extLst>
          </p:cNvPr>
          <p:cNvSpPr txBox="1"/>
          <p:nvPr/>
        </p:nvSpPr>
        <p:spPr>
          <a:xfrm>
            <a:off x="1059708" y="249603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1320BFB-AA36-6F60-E160-704D3B2D1573}"/>
              </a:ext>
            </a:extLst>
          </p:cNvPr>
          <p:cNvSpPr txBox="1"/>
          <p:nvPr/>
        </p:nvSpPr>
        <p:spPr>
          <a:xfrm>
            <a:off x="9594108" y="398628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2C60F29-7E71-3B6B-1B20-BD54E54E3E46}"/>
              </a:ext>
            </a:extLst>
          </p:cNvPr>
          <p:cNvSpPr txBox="1"/>
          <p:nvPr/>
        </p:nvSpPr>
        <p:spPr>
          <a:xfrm>
            <a:off x="1364509" y="5947382"/>
            <a:ext cx="4220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3243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8" name="yt_shape_13928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某工程向银行申请了甲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乙两种贷款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每年需付利息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6c5b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甲种贷款每年的利率是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乙种贷款每年的利率是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47c59"/>
              </a:rPr>
              <a:t>该工厂这两种贷款各申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请了多少万元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设该工厂申请了乙种贷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款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则甲种贷款申请了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该工厂甲种贷款申请了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乙种贷款申请了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15FBC49-F26F-77AB-20F5-1B6D422A5562}"/>
              </a:ext>
            </a:extLst>
          </p:cNvPr>
          <p:cNvSpPr txBox="1"/>
          <p:nvPr/>
        </p:nvSpPr>
        <p:spPr>
          <a:xfrm>
            <a:off x="450108" y="2279658"/>
            <a:ext cx="10089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设该工厂申请了乙种贷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款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则甲种贷款申请了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708AA55-D261-89CB-5A6D-5B84CEEBB8DE}"/>
              </a:ext>
            </a:extLst>
          </p:cNvPr>
          <p:cNvSpPr txBox="1"/>
          <p:nvPr/>
        </p:nvSpPr>
        <p:spPr>
          <a:xfrm>
            <a:off x="450108" y="2755146"/>
            <a:ext cx="643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BD811D0-53D3-4A0C-F838-795B31507556}"/>
              </a:ext>
            </a:extLst>
          </p:cNvPr>
          <p:cNvSpPr txBox="1"/>
          <p:nvPr/>
        </p:nvSpPr>
        <p:spPr>
          <a:xfrm>
            <a:off x="450108" y="3230634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50C2E43-3AAE-C718-7EB0-A153F6C977DC}"/>
              </a:ext>
            </a:extLst>
          </p:cNvPr>
          <p:cNvSpPr txBox="1"/>
          <p:nvPr/>
        </p:nvSpPr>
        <p:spPr>
          <a:xfrm>
            <a:off x="450108" y="3706122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97652E2-7B17-BA37-458E-99C4CD3A3291}"/>
              </a:ext>
            </a:extLst>
          </p:cNvPr>
          <p:cNvSpPr txBox="1"/>
          <p:nvPr/>
        </p:nvSpPr>
        <p:spPr>
          <a:xfrm>
            <a:off x="450108" y="4181610"/>
            <a:ext cx="8409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该工厂甲种贷款申请了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乙种贷款申请了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1892</Words>
  <Application>Microsoft Office PowerPoint</Application>
  <PresentationFormat>宽屏</PresentationFormat>
  <Paragraphs>110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2024-08-13T11:38:23Z</dcterms:created>
  <dcterms:modified xsi:type="dcterms:W3CDTF">2024-08-14T05:38:32Z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