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0" r:id="rId6"/>
    <p:sldId id="371" r:id="rId7"/>
    <p:sldId id="374" r:id="rId8"/>
    <p:sldId id="375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2" name="yt_shape_14682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81" name="yt_image_1468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4" name="yt_shape_14684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尺规作图</a:t>
            </a:r>
          </a:p>
        </p:txBody>
      </p:sp>
      <p:sp>
        <p:nvSpPr>
          <p:cNvPr id="14685" name="yt_shape_14685"/>
          <p:cNvSpPr txBox="1"/>
          <p:nvPr/>
        </p:nvSpPr>
        <p:spPr>
          <a:xfrm>
            <a:off x="540000" y="2102862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尺规作图的工具是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6" name="yt_table_146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187718"/>
              </p:ext>
            </p:extLst>
          </p:nvPr>
        </p:nvGraphicFramePr>
        <p:xfrm>
          <a:off x="540056" y="2582165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刻度尺和圆规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没有刻度的直尺和圆规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pic>
        <p:nvPicPr>
          <p:cNvPr id="3" name="yt_shape_1723549668040">
            <a:extLst>
              <a:ext uri="{FF2B5EF4-FFF2-40B4-BE49-F238E27FC236}">
                <a16:creationId xmlns:a16="http://schemas.microsoft.com/office/drawing/2014/main" id="{0591FA26-8F76-44B2-2856-4D3F32E063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434D03-68A0-4265-B5E7-5449F4D11B2C}"/>
              </a:ext>
            </a:extLst>
          </p:cNvPr>
          <p:cNvSpPr txBox="1"/>
          <p:nvPr/>
        </p:nvSpPr>
        <p:spPr>
          <a:xfrm>
            <a:off x="3878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8" name="yt_shape_14688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4689" name="yt_shape_14689"/>
          <p:cNvSpPr txBox="1"/>
          <p:nvPr/>
        </p:nvSpPr>
        <p:spPr>
          <a:xfrm>
            <a:off x="540000" y="1399565"/>
            <a:ext cx="9895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用圆规比较两条线段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A'B'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1" name="yt_table_1469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913084"/>
              </p:ext>
            </p:extLst>
          </p:nvPr>
        </p:nvGraphicFramePr>
        <p:xfrm>
          <a:off x="540056" y="1878868"/>
          <a:ext cx="2468563" cy="1901952"/>
        </p:xfrm>
        <a:graphic>
          <a:graphicData uri="http://schemas.openxmlformats.org/drawingml/2006/table">
            <a:tbl>
              <a:tblPr/>
              <a:tblGrid>
                <a:gridCol w="2468563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A'B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A'B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A'B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A'B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</a:tbl>
          </a:graphicData>
        </a:graphic>
      </p:graphicFrame>
      <p:pic>
        <p:nvPicPr>
          <p:cNvPr id="14690" name="yt_image_14690_skip" title="H_130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7091" y="1988817"/>
            <a:ext cx="2452932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93" name="yt_shape_14693"/>
          <p:cNvSpPr txBox="1"/>
          <p:nvPr/>
        </p:nvSpPr>
        <p:spPr>
          <a:xfrm>
            <a:off x="540119" y="38311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为了比较两条线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aaa9"/>
              </a:rPr>
              <a:t>重合并使两条线段在一条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4" name="yt_table_146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782529"/>
              </p:ext>
            </p:extLst>
          </p:nvPr>
        </p:nvGraphicFramePr>
        <p:xfrm>
          <a:off x="540056" y="4790623"/>
          <a:ext cx="57851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</a:tbl>
          </a:graphicData>
        </a:graphic>
      </p:graphicFrame>
      <p:pic>
        <p:nvPicPr>
          <p:cNvPr id="3" name="yt_shape_1723549668114">
            <a:extLst>
              <a:ext uri="{FF2B5EF4-FFF2-40B4-BE49-F238E27FC236}">
                <a16:creationId xmlns:a16="http://schemas.microsoft.com/office/drawing/2014/main" id="{525F8136-2611-4168-7975-561A8C61F9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1450D8-385B-22A0-9B4D-1B14D0C35467}"/>
              </a:ext>
            </a:extLst>
          </p:cNvPr>
          <p:cNvSpPr txBox="1"/>
          <p:nvPr/>
        </p:nvSpPr>
        <p:spPr>
          <a:xfrm>
            <a:off x="94193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B07D42-3CAE-4C6C-C76D-5F425288FAEE}"/>
              </a:ext>
            </a:extLst>
          </p:cNvPr>
          <p:cNvSpPr txBox="1"/>
          <p:nvPr/>
        </p:nvSpPr>
        <p:spPr>
          <a:xfrm>
            <a:off x="6431808" y="42598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6" name="yt_shape_14696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线段的基本事实及两点之间的距离</a:t>
            </a:r>
          </a:p>
        </p:txBody>
      </p:sp>
      <p:sp>
        <p:nvSpPr>
          <p:cNvPr id="14697" name="yt_shape_1469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四条线路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395e"/>
              </a:rPr>
              <a:t>其中最短的路线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9" name="yt_table_1469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332582"/>
              </p:ext>
            </p:extLst>
          </p:nvPr>
        </p:nvGraphicFramePr>
        <p:xfrm>
          <a:off x="540056" y="2359000"/>
          <a:ext cx="1414463" cy="1901952"/>
        </p:xfrm>
        <a:graphic>
          <a:graphicData uri="http://schemas.openxmlformats.org/drawingml/2006/table">
            <a:tbl>
              <a:tblPr/>
              <a:tblGrid>
                <a:gridCol w="1414463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</a:tbl>
          </a:graphicData>
        </a:graphic>
      </p:graphicFrame>
      <p:pic>
        <p:nvPicPr>
          <p:cNvPr id="14698" name="yt_image_14698_skip" title="H_107.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5607" y="2359000"/>
            <a:ext cx="325459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668180">
            <a:extLst>
              <a:ext uri="{FF2B5EF4-FFF2-40B4-BE49-F238E27FC236}">
                <a16:creationId xmlns:a16="http://schemas.microsoft.com/office/drawing/2014/main" id="{E2A6B4A3-182C-EF29-7445-D79A9D2B39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5F46F4-A6E3-756A-331A-D59EB6A8B8FC}"/>
              </a:ext>
            </a:extLst>
          </p:cNvPr>
          <p:cNvSpPr txBox="1"/>
          <p:nvPr/>
        </p:nvSpPr>
        <p:spPr>
          <a:xfrm>
            <a:off x="136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1" name="yt_shape_14701"/>
          <p:cNvSpPr txBox="1"/>
          <p:nvPr/>
        </p:nvSpPr>
        <p:spPr>
          <a:xfrm>
            <a:off x="540000" y="900000"/>
            <a:ext cx="6697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两点之间的距离指的是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03" name="yt_table_1470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799142"/>
              </p:ext>
            </p:extLst>
          </p:nvPr>
        </p:nvGraphicFramePr>
        <p:xfrm>
          <a:off x="540056" y="1379303"/>
          <a:ext cx="5049838" cy="1901952"/>
        </p:xfrm>
        <a:graphic>
          <a:graphicData uri="http://schemas.openxmlformats.org/drawingml/2006/table">
            <a:tbl>
              <a:tblPr/>
              <a:tblGrid>
                <a:gridCol w="5049838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的长度之和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的长度之差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</a:tbl>
          </a:graphicData>
        </a:graphic>
      </p:graphicFrame>
      <p:pic>
        <p:nvPicPr>
          <p:cNvPr id="14702" name="yt_image_14702_skip" title="H_73.3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864506"/>
            <a:ext cx="1980212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F5E937-CC24-7135-DD30-84FEF967E294}"/>
              </a:ext>
            </a:extLst>
          </p:cNvPr>
          <p:cNvSpPr txBox="1"/>
          <p:nvPr/>
        </p:nvSpPr>
        <p:spPr>
          <a:xfrm>
            <a:off x="62697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6" name="yt_shape_1470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05" name="yt_image_1470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8" name="yt_shape_14708"/>
          <p:cNvSpPr txBox="1"/>
          <p:nvPr/>
        </p:nvSpPr>
        <p:spPr>
          <a:xfrm>
            <a:off x="540000" y="1591869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可以用两点之间线段最短来解释的是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09" name="yt_table_147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11656"/>
              </p:ext>
            </p:extLst>
          </p:nvPr>
        </p:nvGraphicFramePr>
        <p:xfrm>
          <a:off x="540056" y="2071172"/>
          <a:ext cx="6926580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平板弹墨线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建筑工人砌墙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会场把茶杯摆直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弯河道改直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p:sp>
        <p:nvSpPr>
          <p:cNvPr id="14711" name="yt_shape_14711"/>
          <p:cNvSpPr txBox="1"/>
          <p:nvPr/>
        </p:nvSpPr>
        <p:spPr>
          <a:xfrm>
            <a:off x="540121" y="3072726"/>
            <a:ext cx="11388528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比较图中线段的长短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513c,isEnd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712" name="yt_image_14712" title="H_65.1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0752" y="4168045"/>
            <a:ext cx="2010495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58F749-9374-6283-A4F9-748750DA0C59}"/>
              </a:ext>
            </a:extLst>
          </p:cNvPr>
          <p:cNvSpPr txBox="1"/>
          <p:nvPr/>
        </p:nvSpPr>
        <p:spPr>
          <a:xfrm>
            <a:off x="78413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554723-AE58-B648-509D-2A3AA5A830B8}"/>
              </a:ext>
            </a:extLst>
          </p:cNvPr>
          <p:cNvSpPr txBox="1"/>
          <p:nvPr/>
        </p:nvSpPr>
        <p:spPr>
          <a:xfrm>
            <a:off x="5565034" y="30259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397F61-894C-3570-5521-5EDB3FE29C09}"/>
              </a:ext>
            </a:extLst>
          </p:cNvPr>
          <p:cNvSpPr txBox="1"/>
          <p:nvPr/>
        </p:nvSpPr>
        <p:spPr>
          <a:xfrm>
            <a:off x="7735146" y="302592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" name="yt_shape_1471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是公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两旁的两个村庄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若两村要在公路上合修一个汽车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c0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两村的距离之和最小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上标注出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15" name="yt_image_14715" title="H_106.388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9758" y="2011799"/>
            <a:ext cx="2972482" cy="135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7" name="yt_shape_14717"/>
          <p:cNvSpPr txBox="1"/>
          <p:nvPr/>
        </p:nvSpPr>
        <p:spPr>
          <a:xfrm>
            <a:off x="540000" y="3413417"/>
            <a:ext cx="876041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即为汽车站的位置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两点之间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720" name="yt_shape_14720"/>
          <p:cNvSpPr txBox="1"/>
          <p:nvPr/>
        </p:nvSpPr>
        <p:spPr>
          <a:xfrm>
            <a:off x="540000" y="4507908"/>
            <a:ext cx="1951175" cy="7564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00" b="0" i="0" u="none" spc="-420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200" b="0" i="0" u="none" spc="14165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</a:p>
        </p:txBody>
      </p:sp>
      <p:pic>
        <p:nvPicPr>
          <p:cNvPr id="14719" name="yt_image_14719" title="H_66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07908"/>
            <a:ext cx="1931855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2DFE72-D947-83A9-A2FF-EF5644658229}"/>
              </a:ext>
            </a:extLst>
          </p:cNvPr>
          <p:cNvSpPr txBox="1"/>
          <p:nvPr/>
        </p:nvSpPr>
        <p:spPr>
          <a:xfrm>
            <a:off x="449989" y="3366611"/>
            <a:ext cx="885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即为汽车站的位置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612296-BE13-393E-39A3-3A5EED3A2153}"/>
              </a:ext>
            </a:extLst>
          </p:cNvPr>
          <p:cNvSpPr txBox="1"/>
          <p:nvPr/>
        </p:nvSpPr>
        <p:spPr>
          <a:xfrm>
            <a:off x="449989" y="3842099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3" name="yt_shape_14723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22" name="yt_image_1472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5" name="yt_shape_14725"/>
          <p:cNvSpPr txBox="1"/>
          <p:nvPr/>
        </p:nvSpPr>
        <p:spPr>
          <a:xfrm>
            <a:off x="540120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有一个圆柱形纸筒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一只虫子在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4d5"/>
              </a:rPr>
              <a:t>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只蜘蛛在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蜘蛛沿着纸筒表面准备捕捉虫子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5af0"/>
              </a:rPr>
              <a:t>那么蜘蛛想要最快地捉住虫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726" name="yt_image_14726" title="H_101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6495" y="3173034"/>
            <a:ext cx="1259008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8" name="yt_shape_14728"/>
          <p:cNvSpPr txBox="1"/>
          <p:nvPr/>
        </p:nvSpPr>
        <p:spPr>
          <a:xfrm>
            <a:off x="540000" y="4507128"/>
            <a:ext cx="10166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圆柱的侧面展开图如图所示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蜘蛛沿线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能最快地捉住虫子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730" name="yt_shape_14730"/>
          <p:cNvSpPr txBox="1"/>
          <p:nvPr/>
        </p:nvSpPr>
        <p:spPr>
          <a:xfrm>
            <a:off x="540000" y="5138795"/>
            <a:ext cx="2122697" cy="7834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50" b="0" i="0" u="none" spc="-435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350" b="0" i="0" u="none" spc="15465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4729" name="yt_image_14729" title="H_68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138795"/>
            <a:ext cx="2100124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6C6D4F-0ED7-7EF4-B409-17EEC01B924B}"/>
              </a:ext>
            </a:extLst>
          </p:cNvPr>
          <p:cNvSpPr txBox="1"/>
          <p:nvPr/>
        </p:nvSpPr>
        <p:spPr>
          <a:xfrm>
            <a:off x="449989" y="4460322"/>
            <a:ext cx="10248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圆柱的侧面展开图如图所示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蜘蛛沿线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能最快地捉住虫子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693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2024-08-14T06:46:59Z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