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4" r:id="rId5"/>
    <p:sldId id="368" r:id="rId6"/>
    <p:sldId id="369" r:id="rId7"/>
    <p:sldId id="365" r:id="rId8"/>
    <p:sldId id="371" r:id="rId9"/>
    <p:sldId id="366" r:id="rId10"/>
    <p:sldId id="372" r:id="rId11"/>
    <p:sldId id="373" r:id="rId12"/>
    <p:sldId id="256" r:id="rId13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9" name="yt_shape_14109"/>
          <p:cNvSpPr txBox="1"/>
          <p:nvPr/>
        </p:nvSpPr>
        <p:spPr>
          <a:xfrm>
            <a:off x="540119" y="900000"/>
            <a:ext cx="11492915" cy="473321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新情境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中国竹子之乡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贵州赤水市有着丰富的毛竹资源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94042,isEnd"/>
              </a:rPr>
              <a:t>某企业已收购毛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根据市场信息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将毛竹直接销售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每吨可获利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90184,isEnd"/>
              </a:rPr>
              <a:t>如果对毛竹进行粗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每天可加工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每吨可获利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如果进行精加工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每天可加工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c302,isEnd"/>
              </a:rPr>
              <a:t>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每吨可获利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由于受条件限制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在同一天中只能采用一种方式加工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8481,isEnd"/>
              </a:rPr>
              <a:t>并且必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须在一个月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内将这批毛竹全部销售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为此研究了两种方案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方案一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将毛竹全部粗加工后销售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则可获利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方案二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天时间都进行精加工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未来得及加工的毛竹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在市场上直接销售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3e7a0,isEnd"/>
              </a:rPr>
              <a:t>则可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获利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52EDB7C-43C2-3A07-CF24-7DAB990F9439}"/>
              </a:ext>
            </a:extLst>
          </p:cNvPr>
          <p:cNvSpPr txBox="1"/>
          <p:nvPr/>
        </p:nvSpPr>
        <p:spPr>
          <a:xfrm>
            <a:off x="6850907" y="3230634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52500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AC61220-D07A-FD74-B0FD-13056330D1B5}"/>
              </a:ext>
            </a:extLst>
          </p:cNvPr>
          <p:cNvSpPr txBox="1"/>
          <p:nvPr/>
        </p:nvSpPr>
        <p:spPr>
          <a:xfrm>
            <a:off x="1364508" y="4181610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78750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4" name="yt_shape_14154"/>
          <p:cNvSpPr txBox="1"/>
          <p:nvPr/>
        </p:nvSpPr>
        <p:spPr>
          <a:xfrm>
            <a:off x="540119" y="90000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若小狗随甲同时同地向右出发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当小狗碰到乙时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乙才开始出发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2555"/>
              </a:rPr>
              <a:t>乙和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小狗同时向甲方向前进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当小狗再次碰到甲时又向乙方向跑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3809a"/>
              </a:rPr>
              <a:t>碰到乙的时候再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向甲方向跑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就这样一直跑下去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直到甲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乙两人相遇为止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ac8ee"/>
              </a:rPr>
              <a:t>问这只小狗一共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跑了多少路程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4155"/>
              <p:cNvSpPr txBox="1"/>
              <p:nvPr/>
            </p:nvSpPr>
            <p:spPr>
              <a:xfrm>
                <a:off x="540000" y="2835852"/>
                <a:ext cx="6056145" cy="41872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设小狗运动的时间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秒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当小狗第一次碰到乙时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此时甲乙之间的距离为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当甲乙相遇时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所以这只小狗跑的总路程为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230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即这只小狗一共跑了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230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个单位长度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41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35852"/>
                <a:ext cx="6056145" cy="4187237"/>
              </a:xfrm>
              <a:prstGeom prst="rect">
                <a:avLst/>
              </a:prstGeom>
              <a:blipFill>
                <a:blip r:embed="rId2"/>
                <a:stretch>
                  <a:fillRect l="-3122" t="-1164" r="-2216" b="-36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157" name="yt_image_14157" title="H_40.62086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64796" y="2835852"/>
            <a:ext cx="3587203" cy="51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A2E5A3F-D0B2-219F-CCB7-E8B918A42878}"/>
              </a:ext>
            </a:extLst>
          </p:cNvPr>
          <p:cNvSpPr txBox="1"/>
          <p:nvPr/>
        </p:nvSpPr>
        <p:spPr>
          <a:xfrm>
            <a:off x="449989" y="2708920"/>
            <a:ext cx="4931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设小狗运动的时间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79E6F47-1BC7-E9A1-322A-E97ECF61D36A}"/>
              </a:ext>
            </a:extLst>
          </p:cNvPr>
          <p:cNvSpPr txBox="1"/>
          <p:nvPr/>
        </p:nvSpPr>
        <p:spPr>
          <a:xfrm>
            <a:off x="449989" y="3140968"/>
            <a:ext cx="4779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当小狗第一次碰到乙时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806FCAD-FEF2-CF05-90AD-32CB648BC888}"/>
              </a:ext>
            </a:extLst>
          </p:cNvPr>
          <p:cNvSpPr txBox="1"/>
          <p:nvPr/>
        </p:nvSpPr>
        <p:spPr>
          <a:xfrm>
            <a:off x="449989" y="3573016"/>
            <a:ext cx="1578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24C8C3-01FC-7BE0-8D6A-F87705FDDAE6}"/>
              </a:ext>
            </a:extLst>
          </p:cNvPr>
          <p:cNvSpPr txBox="1"/>
          <p:nvPr/>
        </p:nvSpPr>
        <p:spPr>
          <a:xfrm>
            <a:off x="449989" y="4005064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此时甲乙之间的距离为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2E4859E-1203-58F6-653F-3EE0AE80D2A8}"/>
              </a:ext>
            </a:extLst>
          </p:cNvPr>
          <p:cNvSpPr txBox="1"/>
          <p:nvPr/>
        </p:nvSpPr>
        <p:spPr>
          <a:xfrm>
            <a:off x="449989" y="4437112"/>
            <a:ext cx="617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当甲乙相遇时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1C389D0-2D5B-02D2-F3F6-7588CD432A82}"/>
                  </a:ext>
                </a:extLst>
              </p:cNvPr>
              <p:cNvSpPr txBox="1"/>
              <p:nvPr/>
            </p:nvSpPr>
            <p:spPr>
              <a:xfrm>
                <a:off x="449989" y="4869160"/>
                <a:ext cx="177869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t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1C389D0-2D5B-02D2-F3F6-7588CD432A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69160"/>
                <a:ext cx="1778698" cy="766077"/>
              </a:xfrm>
              <a:prstGeom prst="rect">
                <a:avLst/>
              </a:prstGeom>
              <a:blipFill>
                <a:blip r:embed="rId4"/>
                <a:stretch>
                  <a:fillRect l="-5479" r="-513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3E4BF73-8AE8-4D3B-5CA1-01062C41D21D}"/>
                  </a:ext>
                </a:extLst>
              </p:cNvPr>
              <p:cNvSpPr txBox="1"/>
              <p:nvPr/>
            </p:nvSpPr>
            <p:spPr>
              <a:xfrm>
                <a:off x="449989" y="5373216"/>
                <a:ext cx="571411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所以这只小狗跑的总路程为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230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3E4BF73-8AE8-4D3B-5CA1-01062C41D2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73216"/>
                <a:ext cx="5714111" cy="766077"/>
              </a:xfrm>
              <a:prstGeom prst="rect">
                <a:avLst/>
              </a:prstGeom>
              <a:blipFill>
                <a:blip r:embed="rId5"/>
                <a:stretch>
                  <a:fillRect l="-1708" r="-170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F028798B-AB83-BFC6-ADDC-59671BFC7C9E}"/>
              </a:ext>
            </a:extLst>
          </p:cNvPr>
          <p:cNvSpPr txBox="1"/>
          <p:nvPr/>
        </p:nvSpPr>
        <p:spPr>
          <a:xfrm>
            <a:off x="449989" y="6021288"/>
            <a:ext cx="505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即这只小狗一共跑了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个单位长度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3" name="yt_shape_14113"/>
          <p:cNvSpPr txBox="1"/>
          <p:nvPr/>
        </p:nvSpPr>
        <p:spPr>
          <a:xfrm>
            <a:off x="540000" y="2052128"/>
            <a:ext cx="9541073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由已知分析存在第三种方案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设粗加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天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则精加工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天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依题意得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所以销售后所获利润为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102500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832A5DD-4F1F-C5A9-079A-62C14C56C10F}"/>
              </a:ext>
            </a:extLst>
          </p:cNvPr>
          <p:cNvSpPr txBox="1"/>
          <p:nvPr/>
        </p:nvSpPr>
        <p:spPr>
          <a:xfrm>
            <a:off x="449989" y="2005322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由已知分析存在第三种方案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82E6A4-AF3B-E3B5-593F-336C8BB2DA0C}"/>
              </a:ext>
            </a:extLst>
          </p:cNvPr>
          <p:cNvSpPr txBox="1"/>
          <p:nvPr/>
        </p:nvSpPr>
        <p:spPr>
          <a:xfrm>
            <a:off x="449989" y="2480810"/>
            <a:ext cx="7041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设粗加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则精加工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2B0446A-4812-4504-807C-1996DE426477}"/>
              </a:ext>
            </a:extLst>
          </p:cNvPr>
          <p:cNvSpPr txBox="1"/>
          <p:nvPr/>
        </p:nvSpPr>
        <p:spPr>
          <a:xfrm>
            <a:off x="449989" y="2956298"/>
            <a:ext cx="429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65A6102-866A-9AA0-8EF1-05A6870E87A0}"/>
              </a:ext>
            </a:extLst>
          </p:cNvPr>
          <p:cNvSpPr txBox="1"/>
          <p:nvPr/>
        </p:nvSpPr>
        <p:spPr>
          <a:xfrm>
            <a:off x="449989" y="3431786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8BF749C-C57E-418E-9C13-D38CFB3FB81C}"/>
              </a:ext>
            </a:extLst>
          </p:cNvPr>
          <p:cNvSpPr txBox="1"/>
          <p:nvPr/>
        </p:nvSpPr>
        <p:spPr>
          <a:xfrm>
            <a:off x="449989" y="3907274"/>
            <a:ext cx="9628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所以销售后所获利润为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102500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FDBB40A-4DDC-6E7F-6642-9A429BC247A3}"/>
              </a:ext>
            </a:extLst>
          </p:cNvPr>
          <p:cNvSpPr txBox="1"/>
          <p:nvPr/>
        </p:nvSpPr>
        <p:spPr>
          <a:xfrm>
            <a:off x="449989" y="1052736"/>
            <a:ext cx="11406651" cy="984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问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是否存在第三种方案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将部分毛竹精加工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其余毛竹粗加工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并且恰好在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0d5b2,isEnd"/>
              </a:rPr>
              <a:t>天</a:t>
            </a:r>
            <a:b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内完成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？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若存在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求销售后所获利润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若不存在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请说明理由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7" name="yt_shape_14117"/>
          <p:cNvSpPr txBox="1"/>
          <p:nvPr/>
        </p:nvSpPr>
        <p:spPr>
          <a:xfrm>
            <a:off x="540120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为了加强公民的节水意识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合理利用水资源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892b2"/>
              </a:rPr>
              <a:t>某市开始采用价格调控的手段达到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节水的目的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该市自来水的收费标准如下表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118" name="yt_table_14118" title="H_178.5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385977"/>
              </p:ext>
            </p:extLst>
          </p:nvPr>
        </p:nvGraphicFramePr>
        <p:xfrm>
          <a:off x="540000" y="1995319"/>
          <a:ext cx="11112000" cy="226771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515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961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每月用水量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立方米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不超过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立方米的部分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超过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立方米不超过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立方米的部分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超过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立方米的部分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120" name="yt_shape_14120"/>
          <p:cNvSpPr txBox="1"/>
          <p:nvPr/>
        </p:nvSpPr>
        <p:spPr>
          <a:xfrm>
            <a:off x="540119" y="4532531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某户居民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月份用水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立方米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应收水费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3c15"/>
              </a:rPr>
              <a:t>56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请根据上表的内容解答下列问题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2" name="yt_shape_14122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若某户居民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月份用水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立方米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则应收水费多少元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应收水费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若某户居民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立方米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请用含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d4983"/>
              </a:rPr>
              <a:t>的代数式表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示应收水费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应收水费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FCE905F-6FE9-9D68-6AF5-09AFF2844567}"/>
              </a:ext>
            </a:extLst>
          </p:cNvPr>
          <p:cNvSpPr txBox="1"/>
          <p:nvPr/>
        </p:nvSpPr>
        <p:spPr>
          <a:xfrm>
            <a:off x="450108" y="1328682"/>
            <a:ext cx="581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2AB5344-E163-6F2B-0AA7-7A1567599909}"/>
              </a:ext>
            </a:extLst>
          </p:cNvPr>
          <p:cNvSpPr txBox="1"/>
          <p:nvPr/>
        </p:nvSpPr>
        <p:spPr>
          <a:xfrm>
            <a:off x="450108" y="1804170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应收水费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2D58C94-6F9E-0623-E41D-F3A23254E267}"/>
              </a:ext>
            </a:extLst>
          </p:cNvPr>
          <p:cNvSpPr txBox="1"/>
          <p:nvPr/>
        </p:nvSpPr>
        <p:spPr>
          <a:xfrm>
            <a:off x="450108" y="3230634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CF8F7B9-4FBD-51F5-AB38-384F8335D266}"/>
              </a:ext>
            </a:extLst>
          </p:cNvPr>
          <p:cNvSpPr txBox="1"/>
          <p:nvPr/>
        </p:nvSpPr>
        <p:spPr>
          <a:xfrm>
            <a:off x="450108" y="3706122"/>
            <a:ext cx="5993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B347753-93EB-7674-73DF-9378A5C80241}"/>
              </a:ext>
            </a:extLst>
          </p:cNvPr>
          <p:cNvSpPr txBox="1"/>
          <p:nvPr/>
        </p:nvSpPr>
        <p:spPr>
          <a:xfrm>
            <a:off x="450108" y="4181610"/>
            <a:ext cx="41535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应收水费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6" name="yt_shape_14126"/>
          <p:cNvSpPr txBox="1"/>
          <p:nvPr/>
        </p:nvSpPr>
        <p:spPr>
          <a:xfrm>
            <a:off x="540000" y="900000"/>
            <a:ext cx="10156627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若某户居民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月份水费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则该用户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月份的用水量是多少立方米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设该用户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月份的用水量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立方米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该用户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月份的用水量是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立方米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D42B487-C274-A9EE-0827-DB0820F38B08}"/>
              </a:ext>
            </a:extLst>
          </p:cNvPr>
          <p:cNvSpPr txBox="1"/>
          <p:nvPr/>
        </p:nvSpPr>
        <p:spPr>
          <a:xfrm>
            <a:off x="449989" y="1328682"/>
            <a:ext cx="6506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设该用户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月份的用水量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立方米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2D5B114-6E9D-8F28-7E23-5552C936AF6E}"/>
              </a:ext>
            </a:extLst>
          </p:cNvPr>
          <p:cNvSpPr txBox="1"/>
          <p:nvPr/>
        </p:nvSpPr>
        <p:spPr>
          <a:xfrm>
            <a:off x="449989" y="1804170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51A4113-F5D5-84C0-20DA-54A5017E5AF6}"/>
              </a:ext>
            </a:extLst>
          </p:cNvPr>
          <p:cNvSpPr txBox="1"/>
          <p:nvPr/>
        </p:nvSpPr>
        <p:spPr>
          <a:xfrm>
            <a:off x="449989" y="2279658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6D95CD9-1EE8-3807-C9BD-CFE1B55FDDA2}"/>
              </a:ext>
            </a:extLst>
          </p:cNvPr>
          <p:cNvSpPr txBox="1"/>
          <p:nvPr/>
        </p:nvSpPr>
        <p:spPr>
          <a:xfrm>
            <a:off x="449989" y="2755146"/>
            <a:ext cx="5744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9397A2B-059C-7A9E-A9DB-72CDEDD74A33}"/>
              </a:ext>
            </a:extLst>
          </p:cNvPr>
          <p:cNvSpPr txBox="1"/>
          <p:nvPr/>
        </p:nvSpPr>
        <p:spPr>
          <a:xfrm>
            <a:off x="449989" y="3230634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37E4DF7-BCE0-12CA-BDE3-56620FD8491A}"/>
              </a:ext>
            </a:extLst>
          </p:cNvPr>
          <p:cNvSpPr txBox="1"/>
          <p:nvPr/>
        </p:nvSpPr>
        <p:spPr>
          <a:xfrm>
            <a:off x="449989" y="3706122"/>
            <a:ext cx="5361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该用户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月份的用水量是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立方米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9" name="yt_shape_14129"/>
          <p:cNvSpPr txBox="1"/>
          <p:nvPr/>
        </p:nvSpPr>
        <p:spPr>
          <a:xfrm>
            <a:off x="540120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惠民水果店第一次用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元从水果批发市场购进甲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乙两种不同品种的苹果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bcb0"/>
              </a:rPr>
              <a:t>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中甲种苹果的重量比乙种苹果重量的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7180c"/>
              </a:rPr>
              <a:t>乙两种苹果的进价和售价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130" name="yt_table_14130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1636192"/>
              </p:ext>
            </p:extLst>
          </p:nvPr>
        </p:nvGraphicFramePr>
        <p:xfrm>
          <a:off x="540000" y="2091688"/>
          <a:ext cx="11111999" cy="148132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3515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80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802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进价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售价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132" name="yt_shape_14132"/>
          <p:cNvSpPr txBox="1"/>
          <p:nvPr/>
        </p:nvSpPr>
        <p:spPr>
          <a:xfrm>
            <a:off x="540000" y="3705295"/>
            <a:ext cx="8617744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惠民水果店第一次购进的甲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乙两种苹果各多少千克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设惠民水果店第一次购进乙种苹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果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千克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则购进甲种苹果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千克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依题意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惠民水果店第一次购进甲种苹果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千克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乙种苹果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89996D2-483D-F537-98FA-74C1B79133B2}"/>
              </a:ext>
            </a:extLst>
          </p:cNvPr>
          <p:cNvSpPr txBox="1"/>
          <p:nvPr/>
        </p:nvSpPr>
        <p:spPr>
          <a:xfrm>
            <a:off x="449989" y="4077072"/>
            <a:ext cx="726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设惠民水果店第一次购进乙种苹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果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A4AD859-B2E8-6487-16C5-87CD51D9E8A5}"/>
              </a:ext>
            </a:extLst>
          </p:cNvPr>
          <p:cNvSpPr txBox="1"/>
          <p:nvPr/>
        </p:nvSpPr>
        <p:spPr>
          <a:xfrm>
            <a:off x="449989" y="4509120"/>
            <a:ext cx="4829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则购进甲种苹果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1559809-5419-7B92-F901-18E5D3B4922E}"/>
              </a:ext>
            </a:extLst>
          </p:cNvPr>
          <p:cNvSpPr txBox="1"/>
          <p:nvPr/>
        </p:nvSpPr>
        <p:spPr>
          <a:xfrm>
            <a:off x="449989" y="4869160"/>
            <a:ext cx="5669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F3F5282-ABC0-8E42-4460-BB4C91339530}"/>
              </a:ext>
            </a:extLst>
          </p:cNvPr>
          <p:cNvSpPr txBox="1"/>
          <p:nvPr/>
        </p:nvSpPr>
        <p:spPr>
          <a:xfrm>
            <a:off x="449989" y="5301208"/>
            <a:ext cx="2239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9FCF1E6-48C0-6763-E015-B73CDA54EE8F}"/>
              </a:ext>
            </a:extLst>
          </p:cNvPr>
          <p:cNvSpPr txBox="1"/>
          <p:nvPr/>
        </p:nvSpPr>
        <p:spPr>
          <a:xfrm>
            <a:off x="449989" y="5733256"/>
            <a:ext cx="2391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AC20125-D627-A521-7B33-399999D78319}"/>
              </a:ext>
            </a:extLst>
          </p:cNvPr>
          <p:cNvSpPr txBox="1"/>
          <p:nvPr/>
        </p:nvSpPr>
        <p:spPr>
          <a:xfrm>
            <a:off x="449989" y="6223385"/>
            <a:ext cx="871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惠民水果店第一次购进甲种苹果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乙种苹果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35" name="yt_shape_14135"/>
              <p:cNvSpPr txBox="1"/>
              <p:nvPr/>
            </p:nvSpPr>
            <p:spPr>
              <a:xfrm>
                <a:off x="540119" y="900000"/>
                <a:ext cx="11492915" cy="393575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惠民水果店第二次以第一次的进价又购进甲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乙两种苹果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a86fd"/>
                  </a:rPr>
                  <a:t>其中甲种苹果的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重量不变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乙种苹果的重量是第一次的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甲种苹果按原价销售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378a5"/>
                  </a:rPr>
                  <a:t>乙种苹果打折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销售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第二次甲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乙两种苹果都售完后获得的总利润为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d5975"/>
                  </a:rPr>
                  <a:t>第二次乙种苹果按原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价打几折销售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设第二次乙种苹果按原价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打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折销售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依题意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第二次乙种苹果按原价打九折销售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35" name="yt_shape_14135" descr="{&quot;rangeId&quot;:1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935757"/>
              </a:xfrm>
              <a:prstGeom prst="rect">
                <a:avLst/>
              </a:prstGeom>
              <a:blipFill>
                <a:blip r:embed="rId2"/>
                <a:stretch>
                  <a:fillRect l="-1645" t="-1395" b="-37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4B3CA7A-AB51-7B71-F309-63ABFC5DF50F}"/>
              </a:ext>
            </a:extLst>
          </p:cNvPr>
          <p:cNvSpPr txBox="1"/>
          <p:nvPr/>
        </p:nvSpPr>
        <p:spPr>
          <a:xfrm>
            <a:off x="450108" y="2755146"/>
            <a:ext cx="6658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设第二次乙种苹果按原价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折销售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9544866-68A1-4839-598E-3F6DB580C756}"/>
                  </a:ext>
                </a:extLst>
              </p:cNvPr>
              <p:cNvSpPr txBox="1"/>
              <p:nvPr/>
            </p:nvSpPr>
            <p:spPr>
              <a:xfrm>
                <a:off x="450108" y="3230634"/>
                <a:ext cx="8609712" cy="7303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依题意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5, 'mathAnswerShape': 1}">
                <a:extLst>
                  <a:ext uri="{FF2B5EF4-FFF2-40B4-BE49-F238E27FC236}">
                    <a16:creationId xmlns:a16="http://schemas.microsoft.com/office/drawing/2014/main" id="{E9544866-68A1-4839-598E-3F6DB580C7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634"/>
                <a:ext cx="8609712" cy="730327"/>
              </a:xfrm>
              <a:prstGeom prst="rect">
                <a:avLst/>
              </a:prstGeom>
              <a:blipFill>
                <a:blip r:embed="rId3"/>
                <a:stretch>
                  <a:fillRect l="-1133" r="-1133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E2406F6-BDC7-6C5B-3027-F18D407C81A2}"/>
              </a:ext>
            </a:extLst>
          </p:cNvPr>
          <p:cNvSpPr txBox="1"/>
          <p:nvPr/>
        </p:nvSpPr>
        <p:spPr>
          <a:xfrm>
            <a:off x="450108" y="3867349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73C5D6D-651C-9D66-283B-C2E4168D7331}"/>
              </a:ext>
            </a:extLst>
          </p:cNvPr>
          <p:cNvSpPr txBox="1"/>
          <p:nvPr/>
        </p:nvSpPr>
        <p:spPr>
          <a:xfrm>
            <a:off x="450108" y="4342837"/>
            <a:ext cx="5514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第二次乙种苹果按原价打九折销售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8" name="yt_shape_14138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趣味数学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已知数轴上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b47a,isEnd"/>
              </a:rPr>
              <a:t>在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甲的速度是每秒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乙的速度是每秒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836fa,isEnd"/>
              </a:rPr>
              <a:t>小狗的速度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之间的距离是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141" name="yt_image_14141" title="H_40.62086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64796" y="2348880"/>
            <a:ext cx="3587203" cy="51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43" name="yt_shape_14143"/>
          <p:cNvSpPr txBox="1"/>
          <p:nvPr/>
        </p:nvSpPr>
        <p:spPr>
          <a:xfrm>
            <a:off x="540000" y="2924944"/>
            <a:ext cx="8463855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乙两人同时同向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几秒钟甲追上乙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设甲乙两人运动的时间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秒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甲、乙两人同时同向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向右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而行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秒钟甲追上乙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37B98A-02DE-BF3A-F727-9BAE1B585A7E}"/>
              </a:ext>
            </a:extLst>
          </p:cNvPr>
          <p:cNvSpPr txBox="1"/>
          <p:nvPr/>
        </p:nvSpPr>
        <p:spPr>
          <a:xfrm>
            <a:off x="4822083" y="227965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AF12961-9CAF-264D-89CA-6C76232CBFCB}"/>
              </a:ext>
            </a:extLst>
          </p:cNvPr>
          <p:cNvSpPr txBox="1"/>
          <p:nvPr/>
        </p:nvSpPr>
        <p:spPr>
          <a:xfrm>
            <a:off x="449989" y="3353626"/>
            <a:ext cx="5693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设甲乙两人运动的时间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0610F64-7A79-3816-B826-1CE62618B309}"/>
              </a:ext>
            </a:extLst>
          </p:cNvPr>
          <p:cNvSpPr txBox="1"/>
          <p:nvPr/>
        </p:nvSpPr>
        <p:spPr>
          <a:xfrm>
            <a:off x="449989" y="3829114"/>
            <a:ext cx="3739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F61CC76-95E1-5247-898E-99CD527B179F}"/>
              </a:ext>
            </a:extLst>
          </p:cNvPr>
          <p:cNvSpPr txBox="1"/>
          <p:nvPr/>
        </p:nvSpPr>
        <p:spPr>
          <a:xfrm>
            <a:off x="449989" y="4304602"/>
            <a:ext cx="1731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11076DB-6A8E-7664-9697-4E2606E44122}"/>
              </a:ext>
            </a:extLst>
          </p:cNvPr>
          <p:cNvSpPr txBox="1"/>
          <p:nvPr/>
        </p:nvSpPr>
        <p:spPr>
          <a:xfrm>
            <a:off x="449989" y="4780090"/>
            <a:ext cx="8257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甲、乙两人同时同向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向右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而行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秒钟甲追上乙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47" name="yt_shape_14147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乙两人同时相向而行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点相遇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8168d"/>
              </a:rPr>
              <a:t>表示的数并在数轴上表示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设甲乙两人运动的时间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秒时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甲乙相遇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此时相遇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表示的数为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在数轴上表示如图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149" name="yt_image_14149" title="H_40.62086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64796" y="1995319"/>
            <a:ext cx="3587203" cy="51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52" name="yt_shape_14152"/>
          <p:cNvSpPr txBox="1"/>
          <p:nvPr/>
        </p:nvSpPr>
        <p:spPr>
          <a:xfrm>
            <a:off x="540000" y="5027019"/>
            <a:ext cx="4884992" cy="38722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150" b="0" i="0" u="none" spc="37555">
                <a:solidFill>
                  <a:srgbClr val="1EE3CF"/>
                </a:solidFill>
                <a:effectLst/>
                <a:latin typeface="Times New Roman" pitchFamily="22"/>
                <a:ea typeface="宋体" pitchFamily="22"/>
              </a:rPr>
              <a:t> </a:t>
            </a:r>
          </a:p>
        </p:txBody>
      </p:sp>
      <p:pic>
        <p:nvPicPr>
          <p:cNvPr id="14151" name="yt_image_14151" title="H_32.4637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365104"/>
            <a:ext cx="4835131" cy="412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CDF2CE7-C90E-7819-47C1-4D3A9EE081B2}"/>
              </a:ext>
            </a:extLst>
          </p:cNvPr>
          <p:cNvSpPr txBox="1"/>
          <p:nvPr/>
        </p:nvSpPr>
        <p:spPr>
          <a:xfrm>
            <a:off x="450108" y="1804170"/>
            <a:ext cx="5693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设甲乙两人运动的时间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2439616-1B64-DE44-5A09-0AB4E0CD4C36}"/>
              </a:ext>
            </a:extLst>
          </p:cNvPr>
          <p:cNvSpPr txBox="1"/>
          <p:nvPr/>
        </p:nvSpPr>
        <p:spPr>
          <a:xfrm>
            <a:off x="450108" y="2279658"/>
            <a:ext cx="3739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B5D0D13-5182-8DCF-21AE-C06B184DDC42}"/>
              </a:ext>
            </a:extLst>
          </p:cNvPr>
          <p:cNvSpPr txBox="1"/>
          <p:nvPr/>
        </p:nvSpPr>
        <p:spPr>
          <a:xfrm>
            <a:off x="450108" y="2755146"/>
            <a:ext cx="1731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A413D58-EA16-6E94-224B-9ADF4E16056A}"/>
              </a:ext>
            </a:extLst>
          </p:cNvPr>
          <p:cNvSpPr txBox="1"/>
          <p:nvPr/>
        </p:nvSpPr>
        <p:spPr>
          <a:xfrm>
            <a:off x="450108" y="3230634"/>
            <a:ext cx="9622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甲乙相遇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此时相遇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表示的数为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8D04563-0964-162A-51F2-F5C5AB3FA65E}"/>
              </a:ext>
            </a:extLst>
          </p:cNvPr>
          <p:cNvSpPr txBox="1"/>
          <p:nvPr/>
        </p:nvSpPr>
        <p:spPr>
          <a:xfrm>
            <a:off x="450108" y="3706122"/>
            <a:ext cx="3374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在数轴上表示如图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2014</Words>
  <Application>Microsoft Office PowerPoint</Application>
  <PresentationFormat>宽屏</PresentationFormat>
  <Paragraphs>129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9</cp:revision>
  <dcterms:created xsi:type="dcterms:W3CDTF">2024-08-13T11:38:23Z</dcterms:created>
  <dcterms:modified xsi:type="dcterms:W3CDTF">2024-08-14T05:56:06Z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