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4" r:id="rId4"/>
    <p:sldId id="365" r:id="rId5"/>
    <p:sldId id="368" r:id="rId6"/>
    <p:sldId id="369" r:id="rId7"/>
    <p:sldId id="373" r:id="rId8"/>
    <p:sldId id="375" r:id="rId9"/>
    <p:sldId id="377" r:id="rId10"/>
    <p:sldId id="380" r:id="rId11"/>
    <p:sldId id="382" r:id="rId12"/>
    <p:sldId id="383" r:id="rId13"/>
    <p:sldId id="38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5CA44-16F1-44C0-ABF7-DC537DE6BC6C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0BB4D-9064-4AFE-96B1-CC1246F343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80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80BB4D-9064-4AFE-96B1-CC1246F343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29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3" name="yt_shape_13393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394" name="yt_image_13394" title="H_25.92">
            <a:extLst>
              <a:ext uri="">
                <a16:creationId xmlns:mc="http://schemas.openxmlformats.org/markup-compatibility/2006"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6" name="yt_shape_13396"/>
          <p:cNvSpPr txBox="1"/>
          <p:nvPr/>
        </p:nvSpPr>
        <p:spPr>
          <a:xfrm>
            <a:off x="540119" y="1911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合并同类项是指把形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的方程化为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76f,isEnd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其依据是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397" name="yt_image_13397" title="H_25.92">
            <a:extLst>
              <a:ext uri="">
                <a16:creationId xmlns:mc="http://schemas.openxmlformats.org/markup-compatibility/2006"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76" y="30068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9" name="yt_shape_13399"/>
          <p:cNvSpPr txBox="1"/>
          <p:nvPr/>
        </p:nvSpPr>
        <p:spPr>
          <a:xfrm>
            <a:off x="540000" y="3386784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下列各方程合并同类项正确的是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00" name="yt_table_13400" title="H_150.2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3455131"/>
                  </p:ext>
                </p:extLst>
              </p:nvPr>
            </p:nvGraphicFramePr>
            <p:xfrm>
              <a:off x="540056" y="3866087"/>
              <a:ext cx="5441950" cy="1908685"/>
            </p:xfrm>
            <a:graphic>
              <a:graphicData uri="http://schemas.openxmlformats.org/drawingml/2006/table">
                <a:tbl>
                  <a:tblPr/>
                  <a:tblGrid>
                    <a:gridCol w="5441950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00" name="yt_table_13400" descr="{&quot;rangeId&quot;:1,&quot;type&quot;:&quot;Option&quot;}" title="H_150.29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3455131"/>
                  </p:ext>
                </p:extLst>
              </p:nvPr>
            </p:nvGraphicFramePr>
            <p:xfrm>
              <a:off x="540056" y="3866087"/>
              <a:ext cx="5441950" cy="1908685"/>
            </p:xfrm>
            <a:graphic>
              <a:graphicData uri="http://schemas.openxmlformats.org/drawingml/2006/table">
                <a:tbl>
                  <a:tblPr/>
                  <a:tblGrid>
                    <a:gridCol w="5441950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401" name="yt_shape_13401"/>
          <p:cNvSpPr txBox="1"/>
          <p:nvPr/>
        </p:nvSpPr>
        <p:spPr>
          <a:xfrm>
            <a:off x="540000" y="5825139"/>
            <a:ext cx="20694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12AC1E-013B-646B-FCB4-E1ACBAC77BBD}"/>
              </a:ext>
            </a:extLst>
          </p:cNvPr>
          <p:cNvSpPr txBox="1"/>
          <p:nvPr/>
        </p:nvSpPr>
        <p:spPr>
          <a:xfrm>
            <a:off x="8798771" y="1864760"/>
            <a:ext cx="2124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752914-7450-3AD5-5004-AC79026690F8}"/>
              </a:ext>
            </a:extLst>
          </p:cNvPr>
          <p:cNvSpPr txBox="1"/>
          <p:nvPr/>
        </p:nvSpPr>
        <p:spPr>
          <a:xfrm>
            <a:off x="3193308" y="234024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59" name="yt_shape_13459"/>
              <p:cNvSpPr txBox="1"/>
              <p:nvPr/>
            </p:nvSpPr>
            <p:spPr>
              <a:xfrm>
                <a:off x="540119" y="900000"/>
                <a:ext cx="11492915" cy="3037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凯里四中单元卷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146a"/>
                  </a:rPr>
                  <a:t>1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59" name="yt_shape_13459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7948"/>
              </a:xfrm>
              <a:prstGeom prst="rect">
                <a:avLst/>
              </a:prstGeom>
              <a:blipFill>
                <a:blip r:embed="rId2"/>
                <a:stretch>
                  <a:fillRect l="-1645" t="-1807" b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E5FF24-4F9E-5E7F-1EB9-AB8C98D9494A}"/>
              </a:ext>
            </a:extLst>
          </p:cNvPr>
          <p:cNvSpPr txBox="1"/>
          <p:nvPr/>
        </p:nvSpPr>
        <p:spPr>
          <a:xfrm>
            <a:off x="450108" y="1804170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A20B8D-E59E-B5EB-F1FE-5894052B569F}"/>
              </a:ext>
            </a:extLst>
          </p:cNvPr>
          <p:cNvSpPr txBox="1"/>
          <p:nvPr/>
        </p:nvSpPr>
        <p:spPr>
          <a:xfrm>
            <a:off x="450108" y="2279658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E74AFA-0E04-B40B-8290-6651A479A799}"/>
              </a:ext>
            </a:extLst>
          </p:cNvPr>
          <p:cNvSpPr txBox="1"/>
          <p:nvPr/>
        </p:nvSpPr>
        <p:spPr>
          <a:xfrm>
            <a:off x="450108" y="2755146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DFB5E3-1C83-67ED-5B6B-C44CB68A5BAD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718373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, 'pageBreak': True}">
                <a:extLst>
                  <a:ext uri="{FF2B5EF4-FFF2-40B4-BE49-F238E27FC236}">
                    <a16:creationId xmlns:a16="http://schemas.microsoft.com/office/drawing/2014/main" id="{C7DFB5E3-1C83-67ED-5B6B-C44CB68A5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718373" cy="724739"/>
              </a:xfrm>
              <a:prstGeom prst="rect">
                <a:avLst/>
              </a:prstGeom>
              <a:blipFill>
                <a:blip r:embed="rId3"/>
                <a:stretch>
                  <a:fillRect l="-5674" r="-5319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3" name="yt_shape_13463"/>
              <p:cNvSpPr txBox="1"/>
              <p:nvPr/>
            </p:nvSpPr>
            <p:spPr>
              <a:xfrm>
                <a:off x="540119" y="900000"/>
                <a:ext cx="11492915" cy="3990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我国是一个淡水资源严重缺乏的国家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有关数据显示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77f6"/>
                  </a:rPr>
                  <a:t>中国人均淡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水资源占有量仅为美国人均淡水资源占有量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8d867"/>
                  </a:rPr>
                  <a:t>美两国人均淡水资源占有量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13800m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美两国人均淡水资源占有量各为多少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设中国人均淡水资源占有量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则美国人均淡水资源占有量为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中国人均淡水资源占有量为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2300m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美国人均淡水资源占有量为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11500m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3" name="yt_shape_13463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0323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F5E45A-6F1E-0D0F-0005-CD30DBA05E32}"/>
              </a:ext>
            </a:extLst>
          </p:cNvPr>
          <p:cNvSpPr txBox="1"/>
          <p:nvPr/>
        </p:nvSpPr>
        <p:spPr>
          <a:xfrm>
            <a:off x="450108" y="2478604"/>
            <a:ext cx="1046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设中国人均淡水资源占有量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则美国人均淡水资源占有量为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774592-5E8A-7091-7B62-B36D0597005D}"/>
              </a:ext>
            </a:extLst>
          </p:cNvPr>
          <p:cNvSpPr txBox="1"/>
          <p:nvPr/>
        </p:nvSpPr>
        <p:spPr>
          <a:xfrm>
            <a:off x="450108" y="295409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4B0D45-704E-786E-9EAD-87517B7D9BE5}"/>
              </a:ext>
            </a:extLst>
          </p:cNvPr>
          <p:cNvSpPr txBox="1"/>
          <p:nvPr/>
        </p:nvSpPr>
        <p:spPr>
          <a:xfrm>
            <a:off x="450108" y="342958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BBFC43-7ADA-FE7F-8837-E4531CCF0EFB}"/>
              </a:ext>
            </a:extLst>
          </p:cNvPr>
          <p:cNvSpPr txBox="1"/>
          <p:nvPr/>
        </p:nvSpPr>
        <p:spPr>
          <a:xfrm>
            <a:off x="450108" y="3905068"/>
            <a:ext cx="34469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F573AD-95BC-1ADB-869A-5A1BEBC79702}"/>
              </a:ext>
            </a:extLst>
          </p:cNvPr>
          <p:cNvSpPr txBox="1"/>
          <p:nvPr/>
        </p:nvSpPr>
        <p:spPr>
          <a:xfrm>
            <a:off x="450108" y="4380556"/>
            <a:ext cx="1059865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中国人均淡水资源占有量为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美国人均淡水资源占有量为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9" name="yt_shape_13469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68" name="yt_image_1346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1" name="yt_shape_13471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在我国明代数学家吴敬所著的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九章算法比类大全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ea90"/>
              </a:rPr>
              <a:t>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有一道数学名题叫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宝塔装灯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远望巍巍塔七层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982b"/>
              </a:rPr>
              <a:t>红灯点点倍加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若灯三百八十一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请问顶层几盏灯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30626"/>
              </a:rPr>
              <a:t>倍加增指下一层灯数是上一层灯数的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请你算出塔的顶层有几盏灯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设该塔的顶层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塔的顶层有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B49825-A8FE-12F5-C830-6034878966B1}"/>
              </a:ext>
            </a:extLst>
          </p:cNvPr>
          <p:cNvSpPr txBox="1"/>
          <p:nvPr/>
        </p:nvSpPr>
        <p:spPr>
          <a:xfrm>
            <a:off x="450108" y="3452729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设该塔的顶层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1F40CD-FB3E-F9BE-A3CA-E61D74269E07}"/>
              </a:ext>
            </a:extLst>
          </p:cNvPr>
          <p:cNvSpPr txBox="1"/>
          <p:nvPr/>
        </p:nvSpPr>
        <p:spPr>
          <a:xfrm>
            <a:off x="450108" y="3928217"/>
            <a:ext cx="8727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BAFCC3-9AB4-02D6-B13C-C29FB529AC88}"/>
              </a:ext>
            </a:extLst>
          </p:cNvPr>
          <p:cNvSpPr txBox="1"/>
          <p:nvPr/>
        </p:nvSpPr>
        <p:spPr>
          <a:xfrm>
            <a:off x="450108" y="4403705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塔的顶层有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2" name="yt_shape_13402"/>
              <p:cNvSpPr txBox="1"/>
              <p:nvPr/>
            </p:nvSpPr>
            <p:spPr>
              <a:xfrm>
                <a:off x="540119" y="900000"/>
                <a:ext cx="11492915" cy="43949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利用合并同类项解一元一次方程的步骤为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67934"/>
                  </a:rPr>
                  <a:t>系数化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02" name="yt_shape_13402" descr="{&quot;rangeId&quot;:2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394921"/>
              </a:xfrm>
              <a:prstGeom prst="rect">
                <a:avLst/>
              </a:prstGeom>
              <a:blipFill>
                <a:blip r:embed="rId2"/>
                <a:stretch>
                  <a:fillRect l="-1701" t="-1248" r="-439" b="-3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3" name="yt_shape_13413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12" name="yt_image_1341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5" name="yt_shape_13415"/>
          <p:cNvSpPr txBox="1"/>
          <p:nvPr/>
        </p:nvSpPr>
        <p:spPr>
          <a:xfrm>
            <a:off x="540000" y="1603297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利用合并同类项解一元一次方程</a:t>
            </a:r>
          </a:p>
        </p:txBody>
      </p:sp>
      <p:sp>
        <p:nvSpPr>
          <p:cNvPr id="13416" name="yt_shape_13416"/>
          <p:cNvSpPr txBox="1"/>
          <p:nvPr/>
        </p:nvSpPr>
        <p:spPr>
          <a:xfrm>
            <a:off x="540000" y="2102862"/>
            <a:ext cx="5596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7" name="yt_table_134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754956"/>
              </p:ext>
            </p:extLst>
          </p:nvPr>
        </p:nvGraphicFramePr>
        <p:xfrm>
          <a:off x="540056" y="2582165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sp>
        <p:nvSpPr>
          <p:cNvPr id="13419" name="yt_shape_13419"/>
          <p:cNvSpPr txBox="1"/>
          <p:nvPr/>
        </p:nvSpPr>
        <p:spPr>
          <a:xfrm>
            <a:off x="540000" y="3108336"/>
            <a:ext cx="6610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20" name="yt_shape_13420"/>
              <p:cNvSpPr txBox="1"/>
              <p:nvPr/>
            </p:nvSpPr>
            <p:spPr>
              <a:xfrm>
                <a:off x="540000" y="3587639"/>
                <a:ext cx="4541308" cy="1121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420" name="yt_shape_134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7639"/>
                <a:ext cx="4541308" cy="1121910"/>
              </a:xfrm>
              <a:prstGeom prst="rect">
                <a:avLst/>
              </a:prstGeom>
              <a:blipFill>
                <a:blip r:embed="rId4"/>
                <a:stretch>
                  <a:fillRect l="-4161" t="-4891" r="-308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533284">
            <a:extLst>
              <a:ext uri="{FF2B5EF4-FFF2-40B4-BE49-F238E27FC236}">
                <a16:creationId xmlns:a16="http://schemas.microsoft.com/office/drawing/2014/main" id="{6FA6A487-81DB-77B1-9C84-9752C5B413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0C4617-9DCF-74FC-5551-0BB3F1364D4C}"/>
              </a:ext>
            </a:extLst>
          </p:cNvPr>
          <p:cNvSpPr txBox="1"/>
          <p:nvPr/>
        </p:nvSpPr>
        <p:spPr>
          <a:xfrm>
            <a:off x="5179152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90C09A-B410-DE1D-1373-30EE027D018F}"/>
              </a:ext>
            </a:extLst>
          </p:cNvPr>
          <p:cNvSpPr txBox="1"/>
          <p:nvPr/>
        </p:nvSpPr>
        <p:spPr>
          <a:xfrm>
            <a:off x="3497989" y="3540833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D1B55B-B4BA-114E-8CE4-90FCA7FD4A8D}"/>
                  </a:ext>
                </a:extLst>
              </p:cNvPr>
              <p:cNvSpPr txBox="1"/>
              <p:nvPr/>
            </p:nvSpPr>
            <p:spPr>
              <a:xfrm>
                <a:off x="3318602" y="3861048"/>
                <a:ext cx="789685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D1B55B-B4BA-114E-8CE4-90FCA7FD4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8602" y="3861048"/>
                <a:ext cx="789685" cy="7291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2" name="yt_shape_13422"/>
          <p:cNvSpPr txBox="1"/>
          <p:nvPr/>
        </p:nvSpPr>
        <p:spPr>
          <a:xfrm>
            <a:off x="540000" y="900000"/>
            <a:ext cx="439062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3254F1-F929-A67E-461E-F7FB48BB8F64}"/>
              </a:ext>
            </a:extLst>
          </p:cNvPr>
          <p:cNvSpPr txBox="1"/>
          <p:nvPr/>
        </p:nvSpPr>
        <p:spPr>
          <a:xfrm>
            <a:off x="449989" y="180417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4936A2-9401-11C9-E5D2-23992F807235}"/>
              </a:ext>
            </a:extLst>
          </p:cNvPr>
          <p:cNvSpPr txBox="1"/>
          <p:nvPr/>
        </p:nvSpPr>
        <p:spPr>
          <a:xfrm>
            <a:off x="449989" y="275514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4C005B-4815-40D9-2513-FAF289342F71}"/>
              </a:ext>
            </a:extLst>
          </p:cNvPr>
          <p:cNvSpPr txBox="1"/>
          <p:nvPr/>
        </p:nvSpPr>
        <p:spPr>
          <a:xfrm>
            <a:off x="449989" y="3230634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7" name="yt_shape_13427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各部分量的和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列方程解决问题</a:t>
            </a:r>
          </a:p>
        </p:txBody>
      </p:sp>
      <p:sp>
        <p:nvSpPr>
          <p:cNvPr id="13428" name="yt_shape_13428"/>
          <p:cNvSpPr txBox="1"/>
          <p:nvPr/>
        </p:nvSpPr>
        <p:spPr>
          <a:xfrm>
            <a:off x="540000" y="1399565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若三个连续奇数的和是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则它们的积是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9" name="yt_table_134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819480"/>
              </p:ext>
            </p:extLst>
          </p:nvPr>
        </p:nvGraphicFramePr>
        <p:xfrm>
          <a:off x="540056" y="1878868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431" name="yt_shape_13431"/>
              <p:cNvSpPr txBox="1"/>
              <p:nvPr/>
            </p:nvSpPr>
            <p:spPr>
              <a:xfrm>
                <a:off x="540119" y="2405039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明明的妈妈买回一盒饼干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妹妹吃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他吃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还剩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8893f,isEnd"/>
                  </a:rPr>
                  <a:t>则妈妈买回的这盒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饼干一共有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31" name="yt_shape_13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5039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104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533384">
            <a:extLst>
              <a:ext uri="{FF2B5EF4-FFF2-40B4-BE49-F238E27FC236}">
                <a16:creationId xmlns:a16="http://schemas.microsoft.com/office/drawing/2014/main" id="{E1CAEA73-B65C-C6CE-7386-844B51DCC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8A41C0-CCE2-2EB8-1241-43691E76ACE9}"/>
              </a:ext>
            </a:extLst>
          </p:cNvPr>
          <p:cNvSpPr txBox="1"/>
          <p:nvPr/>
        </p:nvSpPr>
        <p:spPr>
          <a:xfrm>
            <a:off x="692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48678D-04B0-E759-A6B9-105EA4D8A25A}"/>
              </a:ext>
            </a:extLst>
          </p:cNvPr>
          <p:cNvSpPr txBox="1"/>
          <p:nvPr/>
        </p:nvSpPr>
        <p:spPr>
          <a:xfrm>
            <a:off x="2278908" y="30320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" name="yt_shape_13434"/>
          <p:cNvSpPr txBox="1"/>
          <p:nvPr/>
        </p:nvSpPr>
        <p:spPr>
          <a:xfrm>
            <a:off x="540000" y="2544044"/>
            <a:ext cx="1085393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设购买球网的费用是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则购买球拍和乒乓球的费用分别是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元、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购买球网的费用是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AB8614-53EA-81EC-7CC7-43A03120047A}"/>
              </a:ext>
            </a:extLst>
          </p:cNvPr>
          <p:cNvSpPr txBox="1"/>
          <p:nvPr/>
        </p:nvSpPr>
        <p:spPr>
          <a:xfrm>
            <a:off x="449989" y="2477793"/>
            <a:ext cx="1092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设购买球网的费用是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则购买球拍和乒乓球的费用分别是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C14BB6-8913-9E54-9F7C-5E6CDE3BB9EA}"/>
              </a:ext>
            </a:extLst>
          </p:cNvPr>
          <p:cNvSpPr txBox="1"/>
          <p:nvPr/>
        </p:nvSpPr>
        <p:spPr>
          <a:xfrm>
            <a:off x="449989" y="2953281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5059E-023D-49EB-1D85-D77B106F0C43}"/>
              </a:ext>
            </a:extLst>
          </p:cNvPr>
          <p:cNvSpPr txBox="1"/>
          <p:nvPr/>
        </p:nvSpPr>
        <p:spPr>
          <a:xfrm>
            <a:off x="449989" y="3428769"/>
            <a:ext cx="39041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059FB7-FD9D-4AA2-A8FD-D101A0A02954}"/>
              </a:ext>
            </a:extLst>
          </p:cNvPr>
          <p:cNvSpPr txBox="1"/>
          <p:nvPr/>
        </p:nvSpPr>
        <p:spPr>
          <a:xfrm>
            <a:off x="449989" y="3904257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20B483-0F8E-E077-14E9-B75A35F4D353}"/>
              </a:ext>
            </a:extLst>
          </p:cNvPr>
          <p:cNvSpPr txBox="1"/>
          <p:nvPr/>
        </p:nvSpPr>
        <p:spPr>
          <a:xfrm>
            <a:off x="449989" y="4379745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F58B20-8103-EBBE-FD58-75277D56B024}"/>
              </a:ext>
            </a:extLst>
          </p:cNvPr>
          <p:cNvSpPr txBox="1"/>
          <p:nvPr/>
        </p:nvSpPr>
        <p:spPr>
          <a:xfrm>
            <a:off x="449989" y="4855233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购买球网的费用是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33" name="yt_shape_13433"/>
          <p:cNvSpPr txBox="1"/>
          <p:nvPr/>
        </p:nvSpPr>
        <p:spPr>
          <a:xfrm>
            <a:off x="540119" y="105273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某校为开展乒乓球运动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花钱购买了一些乒乓球运动器材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其中购买球网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717"/>
              </a:rPr>
              <a:t>球拍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和乒乓球的总费用是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购买这三样器材的费用之比是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6eba"/>
              </a:rPr>
              <a:t>那么购买球网的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费用是多少元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7" name="yt_shape_1343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36" name="yt_image_13436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39" name="yt_shape_13439"/>
              <p:cNvSpPr txBox="1"/>
              <p:nvPr/>
            </p:nvSpPr>
            <p:spPr>
              <a:xfrm>
                <a:off x="540119" y="1591869"/>
                <a:ext cx="11492915" cy="22928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对任意四个有理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c9b0"/>
                  </a:rPr>
                  <a:t>已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439" name="yt_shape_13439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492915" cy="2292807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41" name="yt_table_134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649563"/>
              </p:ext>
            </p:extLst>
          </p:nvPr>
        </p:nvGraphicFramePr>
        <p:xfrm>
          <a:off x="540056" y="3935464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F04ABEC-A77F-D474-148A-DD219D6F7ABB}"/>
              </a:ext>
            </a:extLst>
          </p:cNvPr>
          <p:cNvSpPr txBox="1"/>
          <p:nvPr/>
        </p:nvSpPr>
        <p:spPr>
          <a:xfrm>
            <a:off x="4580402" y="2776136"/>
            <a:ext cx="383286" cy="12289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3" name="yt_shape_1344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块相同的小长方形地砖拼成了一个大长方形图案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7a8c"/>
              </a:rPr>
              <a:t>求每块地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砖的宽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设每块地砖的宽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45" name="yt_table_134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85889"/>
              </p:ext>
            </p:extLst>
          </p:nvPr>
        </p:nvGraphicFramePr>
        <p:xfrm>
          <a:off x="540056" y="185943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pic>
        <p:nvPicPr>
          <p:cNvPr id="13444" name="yt_image_13444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8939" y="1859435"/>
            <a:ext cx="223103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06E3DB-324A-5FB5-5EF7-630C2A1288BC}"/>
              </a:ext>
            </a:extLst>
          </p:cNvPr>
          <p:cNvSpPr txBox="1"/>
          <p:nvPr/>
        </p:nvSpPr>
        <p:spPr>
          <a:xfrm>
            <a:off x="692075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47" name="yt_shape_13447"/>
              <p:cNvSpPr txBox="1"/>
              <p:nvPr/>
            </p:nvSpPr>
            <p:spPr>
              <a:xfrm>
                <a:off x="540119" y="3386330"/>
                <a:ext cx="11492915" cy="22749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小明不小心把方程中的一个数污染了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被污染的方程为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33c8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他看了书后的答案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发现该方程的解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7d5ac,isEnd"/>
                  </a:rPr>
                  <a:t>于是很快算出被污染的数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447" name="yt_shape_13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86330"/>
                <a:ext cx="11492915" cy="2274918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F9BCD9C-8F1A-8484-81F9-7638A496E6ED}"/>
              </a:ext>
            </a:extLst>
          </p:cNvPr>
          <p:cNvSpPr txBox="1"/>
          <p:nvPr/>
        </p:nvSpPr>
        <p:spPr>
          <a:xfrm>
            <a:off x="1059708" y="46925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0" name="yt_shape_13450"/>
              <p:cNvSpPr txBox="1"/>
              <p:nvPr/>
            </p:nvSpPr>
            <p:spPr>
              <a:xfrm>
                <a:off x="540000" y="1545923"/>
                <a:ext cx="5467843" cy="48353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50" name="yt_shape_13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5923"/>
                <a:ext cx="5467843" cy="4835363"/>
              </a:xfrm>
              <a:prstGeom prst="rect">
                <a:avLst/>
              </a:prstGeom>
              <a:blipFill>
                <a:blip r:embed="rId2"/>
                <a:stretch>
                  <a:fillRect l="-3456" t="-1135" r="-2453" b="-2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4C130BD-0CB6-0DEA-6EE2-4824CAC42F7F}"/>
              </a:ext>
            </a:extLst>
          </p:cNvPr>
          <p:cNvSpPr txBox="1"/>
          <p:nvPr/>
        </p:nvSpPr>
        <p:spPr>
          <a:xfrm>
            <a:off x="449989" y="1974605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08904E-6DF8-6C51-9198-D84DC961FCD2}"/>
              </a:ext>
            </a:extLst>
          </p:cNvPr>
          <p:cNvSpPr txBox="1"/>
          <p:nvPr/>
        </p:nvSpPr>
        <p:spPr>
          <a:xfrm>
            <a:off x="449989" y="2450093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47BFE3-2AC9-9770-D4E2-0A9B5A820073}"/>
                  </a:ext>
                </a:extLst>
              </p:cNvPr>
              <p:cNvSpPr txBox="1"/>
              <p:nvPr/>
            </p:nvSpPr>
            <p:spPr>
              <a:xfrm>
                <a:off x="449989" y="3599443"/>
                <a:ext cx="42202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47BFE3-2AC9-9770-D4E2-0A9B5A820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9443"/>
                <a:ext cx="4220273" cy="772808"/>
              </a:xfrm>
              <a:prstGeom prst="rect">
                <a:avLst/>
              </a:prstGeom>
              <a:blipFill>
                <a:blip r:embed="rId3"/>
                <a:stretch>
                  <a:fillRect l="-2312" r="-2312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554A267-50FA-EB99-CAEB-C46AC063CFE9}"/>
              </a:ext>
            </a:extLst>
          </p:cNvPr>
          <p:cNvSpPr txBox="1"/>
          <p:nvPr/>
        </p:nvSpPr>
        <p:spPr>
          <a:xfrm>
            <a:off x="449989" y="4278639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9DA6A3-70C4-3BDB-F6D9-B8029FD336E5}"/>
              </a:ext>
            </a:extLst>
          </p:cNvPr>
          <p:cNvSpPr txBox="1"/>
          <p:nvPr/>
        </p:nvSpPr>
        <p:spPr>
          <a:xfrm>
            <a:off x="449989" y="5387857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B82FC4-EA4D-372F-DFF4-E3D1306093F4}"/>
              </a:ext>
            </a:extLst>
          </p:cNvPr>
          <p:cNvSpPr txBox="1"/>
          <p:nvPr/>
        </p:nvSpPr>
        <p:spPr>
          <a:xfrm>
            <a:off x="449989" y="5863345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D903DD-192D-DE72-7694-2BBC2A67A034}"/>
              </a:ext>
            </a:extLst>
          </p:cNvPr>
          <p:cNvSpPr txBox="1"/>
          <p:nvPr/>
        </p:nvSpPr>
        <p:spPr>
          <a:xfrm>
            <a:off x="540000" y="1035944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解下列方程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1639</Words>
  <Application>Microsoft Office PowerPoint</Application>
  <PresentationFormat>宽屏</PresentationFormat>
  <Paragraphs>126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2024-08-14T03:51:34Z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