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69" r:id="rId6"/>
    <p:sldId id="371" r:id="rId7"/>
    <p:sldId id="372" r:id="rId8"/>
    <p:sldId id="375" r:id="rId9"/>
    <p:sldId id="382" r:id="rId10"/>
    <p:sldId id="256" r:id="rId1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" name="yt_shape_13107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数式型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的规律探究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08" name="yt_shape_13108"/>
              <p:cNvSpPr txBox="1"/>
              <p:nvPr/>
            </p:nvSpPr>
            <p:spPr>
              <a:xfrm>
                <a:off x="540119" y="1399565"/>
                <a:ext cx="11111999" cy="13232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西藏自治区中考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按一定规律排列的一组数据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6205"/>
                  </a:rPr>
                  <a:t>－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则按此规律排列的第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108" name="yt_shape_13108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323247"/>
              </a:xfrm>
              <a:prstGeom prst="rect">
                <a:avLst/>
              </a:prstGeom>
              <a:blipFill>
                <a:blip r:embed="rId2"/>
                <a:stretch>
                  <a:fillRect l="-1701" r="-220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10" name="yt_table_13110" title="H_50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6506883"/>
                  </p:ext>
                </p:extLst>
              </p:nvPr>
            </p:nvGraphicFramePr>
            <p:xfrm>
              <a:off x="540056" y="2773600"/>
              <a:ext cx="8905241" cy="636715"/>
            </p:xfrm>
            <a:graphic>
              <a:graphicData uri="http://schemas.openxmlformats.org/drawingml/2006/table">
                <a:tbl>
                  <a:tblPr/>
                  <a:tblGrid>
                    <a:gridCol w="2722880">
                      <a:extLst>
                        <a:ext uri="{9D8B030D-6E8A-4147-A177-3AD203B41FA5}">
                          <a16:colId xmlns:a16="http://schemas.microsoft.com/office/drawing/2014/main" val="10511"/>
                        </a:ext>
                      </a:extLst>
                    </a:gridCol>
                    <a:gridCol w="2324418">
                      <a:extLst>
                        <a:ext uri="{9D8B030D-6E8A-4147-A177-3AD203B41FA5}">
                          <a16:colId xmlns:a16="http://schemas.microsoft.com/office/drawing/2014/main" val="10512"/>
                        </a:ext>
                      </a:extLst>
                    </a:gridCol>
                    <a:gridCol w="2576830">
                      <a:extLst>
                        <a:ext uri="{9D8B030D-6E8A-4147-A177-3AD203B41FA5}">
                          <a16:colId xmlns:a16="http://schemas.microsoft.com/office/drawing/2014/main" val="10513"/>
                        </a:ext>
                      </a:extLst>
                    </a:gridCol>
                    <a:gridCol w="1281113">
                      <a:extLst>
                        <a:ext uri="{9D8B030D-6E8A-4147-A177-3AD203B41FA5}">
                          <a16:colId xmlns:a16="http://schemas.microsoft.com/office/drawing/2014/main" val="105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110" name="yt_table_13110" descr="{&quot;rangeId&quot;:2,&quot;type&quot;:&quot;Option&quot;}" title="H_50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6506883"/>
                  </p:ext>
                </p:extLst>
              </p:nvPr>
            </p:nvGraphicFramePr>
            <p:xfrm>
              <a:off x="540056" y="2773600"/>
              <a:ext cx="8905241" cy="636715"/>
            </p:xfrm>
            <a:graphic>
              <a:graphicData uri="http://schemas.openxmlformats.org/drawingml/2006/table">
                <a:tbl>
                  <a:tblPr/>
                  <a:tblGrid>
                    <a:gridCol w="2722880">
                      <a:extLst>
                        <a:ext uri="{9D8B030D-6E8A-4147-A177-3AD203B41FA5}">
                          <a16:colId xmlns:a16="http://schemas.microsoft.com/office/drawing/2014/main" val="10511"/>
                        </a:ext>
                      </a:extLst>
                    </a:gridCol>
                    <a:gridCol w="2324418">
                      <a:extLst>
                        <a:ext uri="{9D8B030D-6E8A-4147-A177-3AD203B41FA5}">
                          <a16:colId xmlns:a16="http://schemas.microsoft.com/office/drawing/2014/main" val="10512"/>
                        </a:ext>
                      </a:extLst>
                    </a:gridCol>
                    <a:gridCol w="2576830">
                      <a:extLst>
                        <a:ext uri="{9D8B030D-6E8A-4147-A177-3AD203B41FA5}">
                          <a16:colId xmlns:a16="http://schemas.microsoft.com/office/drawing/2014/main" val="10513"/>
                        </a:ext>
                      </a:extLst>
                    </a:gridCol>
                    <a:gridCol w="1281113">
                      <a:extLst>
                        <a:ext uri="{9D8B030D-6E8A-4147-A177-3AD203B41FA5}">
                          <a16:colId xmlns:a16="http://schemas.microsoft.com/office/drawing/2014/main" val="10514"/>
                        </a:ext>
                      </a:extLst>
                    </a:gridCol>
                  </a:tblGrid>
                  <a:tr h="6367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27069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7016" r="-16570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5981" r="-4964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96190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111" name="yt_shape_13111"/>
          <p:cNvSpPr txBox="1"/>
          <p:nvPr/>
        </p:nvSpPr>
        <p:spPr>
          <a:xfrm>
            <a:off x="540119" y="3460962"/>
            <a:ext cx="11651881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按一定规律排列的单项式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614b"/>
              </a:rPr>
              <a:t>个单项式是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12" name="yt_table_131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133164"/>
              </p:ext>
            </p:extLst>
          </p:nvPr>
        </p:nvGraphicFramePr>
        <p:xfrm>
          <a:off x="540056" y="4420397"/>
          <a:ext cx="7852411" cy="950976"/>
        </p:xfrm>
        <a:graphic>
          <a:graphicData uri="http://schemas.openxmlformats.org/drawingml/2006/table">
            <a:tbl>
              <a:tblPr/>
              <a:tblGrid>
                <a:gridCol w="5047298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  <a:gridCol w="2805113">
                  <a:extLst>
                    <a:ext uri="{9D8B030D-6E8A-4147-A177-3AD203B41FA5}">
                      <a16:colId xmlns:a16="http://schemas.microsoft.com/office/drawing/2014/main" val="105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 baseline="30000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endParaRPr lang="en-US" altLang="zh-CN" sz="2400" b="0" i="1" u="none" spc="375" baseline="30000" dirty="0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宋体" pitchFamily="24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 baseline="30000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endParaRPr lang="en-US" altLang="zh-CN" sz="2400" b="0" i="1" u="none" spc="375" baseline="30000" dirty="0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宋体" pitchFamily="24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0"/>
                  </a:ext>
                </a:extLst>
              </a:tr>
            </a:tbl>
          </a:graphicData>
        </a:graphic>
      </p:graphicFrame>
      <p:pic>
        <p:nvPicPr>
          <p:cNvPr id="3" name="yt_shape_1723549494908">
            <a:extLst>
              <a:ext uri="{FF2B5EF4-FFF2-40B4-BE49-F238E27FC236}">
                <a16:creationId xmlns:a16="http://schemas.microsoft.com/office/drawing/2014/main" id="{1F587E97-7F30-403A-394B-789B174A91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7971C9-A201-0D28-2BB1-80E436B610E7}"/>
              </a:ext>
            </a:extLst>
          </p:cNvPr>
          <p:cNvSpPr txBox="1"/>
          <p:nvPr/>
        </p:nvSpPr>
        <p:spPr>
          <a:xfrm>
            <a:off x="6088908" y="2028209"/>
            <a:ext cx="400748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0A5011-4ED9-236F-B802-A371E0566E8B}"/>
              </a:ext>
            </a:extLst>
          </p:cNvPr>
          <p:cNvSpPr txBox="1"/>
          <p:nvPr/>
        </p:nvSpPr>
        <p:spPr>
          <a:xfrm>
            <a:off x="1059708" y="38896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4" name="yt_shape_13114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图形中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的规律探究</a:t>
            </a:r>
          </a:p>
        </p:txBody>
      </p:sp>
      <p:sp>
        <p:nvSpPr>
          <p:cNvPr id="13115" name="yt_shape_13115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用圆圈按如图所示的规律拼图案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8379"/>
              </a:rPr>
              <a:t>个圆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个圆圈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个圆圈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e1b3"/>
              </a:rPr>
              <a:t>个圆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按此规律排列下去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个图案中圆圈的个数为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17" name="yt_table_1311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214148"/>
              </p:ext>
            </p:extLst>
          </p:nvPr>
        </p:nvGraphicFramePr>
        <p:xfrm>
          <a:off x="540056" y="3961624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</a:tbl>
          </a:graphicData>
        </a:graphic>
      </p:graphicFrame>
      <p:pic>
        <p:nvPicPr>
          <p:cNvPr id="13116" name="yt_image_13116_skip" title="H_77.3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2605" y="2924944"/>
            <a:ext cx="4645364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49494998">
            <a:extLst>
              <a:ext uri="{FF2B5EF4-FFF2-40B4-BE49-F238E27FC236}">
                <a16:creationId xmlns:a16="http://schemas.microsoft.com/office/drawing/2014/main" id="{BD66F030-C1AA-7B70-A98C-E163F1F1A4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0F0342-4915-8565-7D71-F267A1D7985F}"/>
              </a:ext>
            </a:extLst>
          </p:cNvPr>
          <p:cNvSpPr txBox="1"/>
          <p:nvPr/>
        </p:nvSpPr>
        <p:spPr>
          <a:xfrm>
            <a:off x="8984507" y="23037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9" name="yt_shape_1311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下列图形按一定规律排列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第一个图形共有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第二个图形共有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2309,isEnd"/>
              </a:rPr>
              <a:t>依照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个图形中有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120" name="yt_image_13120" title="H_109.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8183" y="2011799"/>
            <a:ext cx="4815633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0DF9CB-D7E6-9396-069F-2EF3AF300CED}"/>
              </a:ext>
            </a:extLst>
          </p:cNvPr>
          <p:cNvSpPr txBox="1"/>
          <p:nvPr/>
        </p:nvSpPr>
        <p:spPr>
          <a:xfrm>
            <a:off x="4050558" y="1328682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2" name="yt_shape_13122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数的循环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规律探究</a:t>
            </a:r>
          </a:p>
        </p:txBody>
      </p:sp>
      <p:sp>
        <p:nvSpPr>
          <p:cNvPr id="13123" name="yt_shape_13123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有一数值转换器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原理如图所示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若开始输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21e3"/>
              </a:rPr>
              <a:t>可发现第一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次输出的结果是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第二次输出的结果是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80fbc"/>
              </a:rPr>
              <a:t>次输出的结果是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25" name="yt_table_1312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320989"/>
              </p:ext>
            </p:extLst>
          </p:nvPr>
        </p:nvGraphicFramePr>
        <p:xfrm>
          <a:off x="540056" y="2420888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2"/>
                  </a:ext>
                </a:extLst>
              </a:tr>
            </a:tbl>
          </a:graphicData>
        </a:graphic>
      </p:graphicFrame>
      <p:pic>
        <p:nvPicPr>
          <p:cNvPr id="13124" name="yt_image_13124_skip" title="H_101.8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8193" y="2839131"/>
            <a:ext cx="3292014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49495084">
            <a:extLst>
              <a:ext uri="{FF2B5EF4-FFF2-40B4-BE49-F238E27FC236}">
                <a16:creationId xmlns:a16="http://schemas.microsoft.com/office/drawing/2014/main" id="{07451997-B906-8C0E-9780-C4B467174C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14A782-7D0E-E06B-010F-0FAC2DD6B02B}"/>
              </a:ext>
            </a:extLst>
          </p:cNvPr>
          <p:cNvSpPr txBox="1"/>
          <p:nvPr/>
        </p:nvSpPr>
        <p:spPr>
          <a:xfrm>
            <a:off x="10776520" y="183496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7" name="yt_shape_1312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如图是钢琴键盘的一部分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依次弹出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83b6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按照上述规律弹到第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个音符是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3128" name="yt_shape_13128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4229" y="2011799"/>
            <a:ext cx="1723541" cy="1985913"/>
            <a:chOff x="0" y="0"/>
            <a:chExt cx="1723541" cy="1985913"/>
          </a:xfrm>
        </p:grpSpPr>
        <p:pic>
          <p:nvPicPr>
            <p:cNvPr id="2" name="yt_image_1312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3541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30" name="yt_shape_13130" descr="{&quot;rangeId&quot;:0,&quot;IgnoreLineSpacing&quot;:1}"/>
            <p:cNvSpPr txBox="1"/>
            <p:nvPr/>
          </p:nvSpPr>
          <p:spPr>
            <a:xfrm>
              <a:off x="328489" y="16259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7B62208-38AD-5C9B-92D8-2A95521E1422}"/>
              </a:ext>
            </a:extLst>
          </p:cNvPr>
          <p:cNvSpPr txBox="1"/>
          <p:nvPr/>
        </p:nvSpPr>
        <p:spPr>
          <a:xfrm>
            <a:off x="8222507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2" name="yt_shape_13132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数表中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的规律探究</a:t>
            </a:r>
          </a:p>
        </p:txBody>
      </p:sp>
      <p:sp>
        <p:nvSpPr>
          <p:cNvPr id="13133" name="yt_shape_13133"/>
          <p:cNvSpPr txBox="1"/>
          <p:nvPr/>
        </p:nvSpPr>
        <p:spPr>
          <a:xfrm>
            <a:off x="540119" y="1399565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下列各正方形中的四个数之间都有相同的规律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根据此规律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4795"/>
              </a:rPr>
              <a:t>的值为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35" name="yt_table_1313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308983"/>
              </p:ext>
            </p:extLst>
          </p:nvPr>
        </p:nvGraphicFramePr>
        <p:xfrm>
          <a:off x="540056" y="306896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3"/>
                  </a:ext>
                </a:extLst>
              </a:tr>
            </a:tbl>
          </a:graphicData>
        </a:graphic>
      </p:graphicFrame>
      <p:pic>
        <p:nvPicPr>
          <p:cNvPr id="13134" name="yt_image_13134_skip" title="H_61.2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9268" y="2060848"/>
            <a:ext cx="4211942" cy="778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37" name="yt_shape_13137"/>
          <p:cNvSpPr txBox="1"/>
          <p:nvPr/>
        </p:nvSpPr>
        <p:spPr>
          <a:xfrm>
            <a:off x="540119" y="366338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正偶数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按如图所示规律排列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行的第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fa6f,isEnd"/>
              </a:rPr>
              <a:t>个数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3138" name="yt_shape_13138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4610" y="4775181"/>
            <a:ext cx="1902778" cy="1668159"/>
            <a:chOff x="0" y="0"/>
            <a:chExt cx="1902778" cy="1668159"/>
          </a:xfrm>
        </p:grpSpPr>
        <p:pic>
          <p:nvPicPr>
            <p:cNvPr id="2" name="yt_image_13138">
              <a:extLst>
                <a:ext uri="">
  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02778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40" name="yt_shape_13140" descr="{&quot;rangeId&quot;:0,&quot;IgnoreLineSpacing&quot;:1}"/>
            <p:cNvSpPr txBox="1"/>
            <p:nvPr/>
          </p:nvSpPr>
          <p:spPr>
            <a:xfrm>
              <a:off x="418108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pic>
        <p:nvPicPr>
          <p:cNvPr id="4" name="yt_shape_1723549495175">
            <a:extLst>
              <a:ext uri="{FF2B5EF4-FFF2-40B4-BE49-F238E27FC236}">
                <a16:creationId xmlns:a16="http://schemas.microsoft.com/office/drawing/2014/main" id="{E4471108-DAB4-8F46-BBD7-62807BE01B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2015D29-5B12-0E5F-D1B6-67A9A084E2F5}"/>
              </a:ext>
            </a:extLst>
          </p:cNvPr>
          <p:cNvSpPr txBox="1"/>
          <p:nvPr/>
        </p:nvSpPr>
        <p:spPr>
          <a:xfrm>
            <a:off x="10825282" y="13755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89ED47-9383-6E6D-14AC-C208A7E45C4F}"/>
              </a:ext>
            </a:extLst>
          </p:cNvPr>
          <p:cNvSpPr txBox="1"/>
          <p:nvPr/>
        </p:nvSpPr>
        <p:spPr>
          <a:xfrm>
            <a:off x="1059708" y="409206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2" name="yt_shape_13142"/>
          <p:cNvSpPr txBox="1"/>
          <p:nvPr/>
        </p:nvSpPr>
        <p:spPr>
          <a:xfrm>
            <a:off x="540000" y="900198"/>
            <a:ext cx="4799391" cy="39106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恒等式中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的规律探究</a:t>
            </a:r>
          </a:p>
        </p:txBody>
      </p:sp>
      <p:sp>
        <p:nvSpPr>
          <p:cNvPr id="13143" name="yt_shape_13143"/>
          <p:cNvSpPr txBox="1"/>
          <p:nvPr/>
        </p:nvSpPr>
        <p:spPr>
          <a:xfrm>
            <a:off x="540000" y="1342068"/>
            <a:ext cx="5309146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岳阳市中考改编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144" name="yt_shape_13144"/>
          <p:cNvSpPr txBox="1"/>
          <p:nvPr/>
        </p:nvSpPr>
        <p:spPr>
          <a:xfrm>
            <a:off x="540000" y="1700808"/>
            <a:ext cx="4448654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  <a:tabLst>
                <a:tab pos="247504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145" name="yt_shape_13145"/>
          <p:cNvSpPr txBox="1"/>
          <p:nvPr/>
        </p:nvSpPr>
        <p:spPr>
          <a:xfrm>
            <a:off x="540000" y="2119781"/>
            <a:ext cx="4448654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  <a:tabLst>
                <a:tab pos="247504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146" name="yt_shape_13146"/>
          <p:cNvSpPr txBox="1"/>
          <p:nvPr/>
        </p:nvSpPr>
        <p:spPr>
          <a:xfrm>
            <a:off x="540000" y="2492896"/>
            <a:ext cx="2807179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  <a:tabLst>
                <a:tab pos="2475048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</a:p>
        </p:txBody>
      </p:sp>
      <p:sp>
        <p:nvSpPr>
          <p:cNvPr id="13147" name="yt_shape_13147"/>
          <p:cNvSpPr txBox="1"/>
          <p:nvPr/>
        </p:nvSpPr>
        <p:spPr>
          <a:xfrm>
            <a:off x="540000" y="2899742"/>
            <a:ext cx="9249327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依此规律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等式是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148" name="yt_shape_13148"/>
          <p:cNvSpPr txBox="1"/>
          <p:nvPr/>
        </p:nvSpPr>
        <p:spPr>
          <a:xfrm>
            <a:off x="540000" y="3343917"/>
            <a:ext cx="6694140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观察点阵图和相应的等式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探究其中的规律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149" name="yt_image_131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3653" y="3717032"/>
            <a:ext cx="4524692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51" name="yt_shape_13151"/>
          <p:cNvSpPr txBox="1"/>
          <p:nvPr/>
        </p:nvSpPr>
        <p:spPr>
          <a:xfrm>
            <a:off x="540000" y="4725144"/>
            <a:ext cx="6924973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后面的横线上分别写出相应的等式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152" name="yt_shape_13152"/>
          <p:cNvSpPr txBox="1"/>
          <p:nvPr/>
        </p:nvSpPr>
        <p:spPr>
          <a:xfrm>
            <a:off x="540000" y="5085184"/>
            <a:ext cx="6001643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153" name="yt_shape_13153"/>
          <p:cNvSpPr txBox="1"/>
          <p:nvPr/>
        </p:nvSpPr>
        <p:spPr>
          <a:xfrm>
            <a:off x="540000" y="5492030"/>
            <a:ext cx="3334246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yt_shape_13154">
            <a:extLst>
              <a:ext uri="{FF2B5EF4-FFF2-40B4-BE49-F238E27FC236}">
                <a16:creationId xmlns:a16="http://schemas.microsoft.com/office/drawing/2014/main" id="{A7F05E81-722D-3D5D-71BF-47551057D339}"/>
              </a:ext>
            </a:extLst>
          </p:cNvPr>
          <p:cNvSpPr txBox="1"/>
          <p:nvPr/>
        </p:nvSpPr>
        <p:spPr>
          <a:xfrm>
            <a:off x="540119" y="5924078"/>
            <a:ext cx="3795911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4" name="yt_shape_1723549495271">
            <a:extLst>
              <a:ext uri="{FF2B5EF4-FFF2-40B4-BE49-F238E27FC236}">
                <a16:creationId xmlns:a16="http://schemas.microsoft.com/office/drawing/2014/main" id="{7D82C8F4-6DBD-5549-D23C-658C7BB161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23027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4D4A3E5-BAF1-D1AD-28D5-E618CF113956}"/>
              </a:ext>
            </a:extLst>
          </p:cNvPr>
          <p:cNvSpPr txBox="1"/>
          <p:nvPr/>
        </p:nvSpPr>
        <p:spPr>
          <a:xfrm>
            <a:off x="6479314" y="2852936"/>
            <a:ext cx="315823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99CB5A-9296-34E2-76DB-6CA9C7DEDA7D}"/>
              </a:ext>
            </a:extLst>
          </p:cNvPr>
          <p:cNvSpPr txBox="1"/>
          <p:nvPr/>
        </p:nvSpPr>
        <p:spPr>
          <a:xfrm>
            <a:off x="1059589" y="5445224"/>
            <a:ext cx="25676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AFA2CE1-652D-E29E-64C4-F2AD491B20C3}"/>
              </a:ext>
            </a:extLst>
          </p:cNvPr>
          <p:cNvSpPr txBox="1"/>
          <p:nvPr/>
        </p:nvSpPr>
        <p:spPr>
          <a:xfrm>
            <a:off x="1059708" y="5877272"/>
            <a:ext cx="30248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D438EB-813E-9B70-8473-15D70B3C489C}"/>
              </a:ext>
            </a:extLst>
          </p:cNvPr>
          <p:cNvSpPr txBox="1"/>
          <p:nvPr/>
        </p:nvSpPr>
        <p:spPr>
          <a:xfrm>
            <a:off x="540000" y="6237312"/>
            <a:ext cx="6097904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5" name="yt_shape_13155"/>
          <p:cNvSpPr txBox="1"/>
          <p:nvPr/>
        </p:nvSpPr>
        <p:spPr>
          <a:xfrm>
            <a:off x="540119" y="1128042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通过猜想写出与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个点阵图相对应的等式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的规律可知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个点阵图相应的等式为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3_b5dec"/>
              </a:rPr>
              <a:t>＋…＋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E892D75-F147-D61C-7CF9-EE7D52FFA3D3}"/>
              </a:ext>
            </a:extLst>
          </p:cNvPr>
          <p:cNvSpPr txBox="1"/>
          <p:nvPr/>
        </p:nvSpPr>
        <p:spPr>
          <a:xfrm>
            <a:off x="450108" y="2708920"/>
            <a:ext cx="110956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的规律可知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个点阵图相应的等式为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3_b5dec"/>
              </a:rPr>
              <a:t>＋…＋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A0F7C9-AABD-CDB7-583A-2306B6EEB9E3}"/>
              </a:ext>
            </a:extLst>
          </p:cNvPr>
          <p:cNvSpPr txBox="1"/>
          <p:nvPr/>
        </p:nvSpPr>
        <p:spPr>
          <a:xfrm>
            <a:off x="450108" y="3184408"/>
            <a:ext cx="2405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3149">
            <a:extLst>
              <a:ext uri="{FF2B5EF4-FFF2-40B4-BE49-F238E27FC236}">
                <a16:creationId xmlns:a16="http://schemas.microsoft.com/office/drawing/2014/main" id="{8162329C-4988-2254-1392-96B228E4C353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3653" y="1700808"/>
            <a:ext cx="4524692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869</Words>
  <Application>Microsoft Office PowerPoint</Application>
  <PresentationFormat>宽屏</PresentationFormat>
  <Paragraphs>66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2024-08-13T11:38:23Z</dcterms:created>
  <dcterms:modified xsi:type="dcterms:W3CDTF">2024-08-14T03:31:28Z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