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72" r:id="rId6"/>
    <p:sldId id="374" r:id="rId7"/>
    <p:sldId id="376" r:id="rId8"/>
    <p:sldId id="380" r:id="rId9"/>
    <p:sldId id="382" r:id="rId10"/>
    <p:sldId id="383" r:id="rId11"/>
    <p:sldId id="384" r:id="rId12"/>
    <p:sldId id="389" r:id="rId13"/>
    <p:sldId id="391" r:id="rId14"/>
    <p:sldId id="392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918" name="yt_image_10918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0" name="yt_shape_10920"/>
          <p:cNvSpPr txBox="1"/>
          <p:nvPr/>
        </p:nvSpPr>
        <p:spPr>
          <a:xfrm>
            <a:off x="540120" y="1911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减去一个数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等于加这个数的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c3d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921" name="yt_image_10921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576" y="302336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23" name="yt_shape_10923"/>
              <p:cNvSpPr txBox="1"/>
              <p:nvPr/>
            </p:nvSpPr>
            <p:spPr>
              <a:xfrm>
                <a:off x="540119" y="3403264"/>
                <a:ext cx="11492915" cy="2530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在做有理数的减法题时一定要注意两变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一是减号变加号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7cf84"/>
                  </a:rPr>
                  <a:t>二是减数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变为其相反数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3" name="yt_shape_10923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3264"/>
                <a:ext cx="11111999" cy="2530436"/>
              </a:xfrm>
              <a:prstGeom prst="rect">
                <a:avLst/>
              </a:prstGeom>
              <a:blipFill>
                <a:blip r:embed="rId4"/>
                <a:stretch>
                  <a:fillRect l="-1701" t="-1928" r="-439" b="-6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1D5A55-7B95-C137-5E07-6AE2FD63CA7A}"/>
              </a:ext>
            </a:extLst>
          </p:cNvPr>
          <p:cNvSpPr txBox="1"/>
          <p:nvPr/>
        </p:nvSpPr>
        <p:spPr>
          <a:xfrm>
            <a:off x="7765308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6D607F-CCA4-5755-CEAF-1F803B5B425F}"/>
              </a:ext>
            </a:extLst>
          </p:cNvPr>
          <p:cNvSpPr txBox="1"/>
          <p:nvPr/>
        </p:nvSpPr>
        <p:spPr>
          <a:xfrm>
            <a:off x="1059709" y="2340248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1" name="yt_shape_1098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80" name="yt_image_10980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3" name="yt_shape_10983"/>
          <p:cNvSpPr txBox="1"/>
          <p:nvPr/>
        </p:nvSpPr>
        <p:spPr>
          <a:xfrm>
            <a:off x="540120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小麦同学做这样一道题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769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被墨水污损后看不清的一个数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他翻开后面的答案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得知该题计算结果是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f182"/>
              </a:rPr>
              <a:t>那么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84" name="yt_table_109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266355"/>
              </p:ext>
            </p:extLst>
          </p:nvPr>
        </p:nvGraphicFramePr>
        <p:xfrm>
          <a:off x="540056" y="3031435"/>
          <a:ext cx="49628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2A40D3C-29D6-1E75-277F-40160809EEA5}"/>
              </a:ext>
            </a:extLst>
          </p:cNvPr>
          <p:cNvSpPr txBox="1"/>
          <p:nvPr/>
        </p:nvSpPr>
        <p:spPr>
          <a:xfrm>
            <a:off x="3377459" y="24960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86" name="yt_shape_10986"/>
              <p:cNvSpPr txBox="1"/>
              <p:nvPr/>
            </p:nvSpPr>
            <p:spPr>
              <a:xfrm>
                <a:off x="540000" y="4146603"/>
                <a:ext cx="9579546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86" name="yt_shape_109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6603"/>
                <a:ext cx="9579546" cy="1586653"/>
              </a:xfrm>
              <a:prstGeom prst="rect">
                <a:avLst/>
              </a:prstGeom>
              <a:blipFill>
                <a:blip r:embed="rId3"/>
                <a:stretch>
                  <a:fillRect l="-1973" r="-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27C23A-AB25-BC14-30E7-D5808D63248C}"/>
                  </a:ext>
                </a:extLst>
              </p:cNvPr>
              <p:cNvSpPr txBox="1"/>
              <p:nvPr/>
            </p:nvSpPr>
            <p:spPr>
              <a:xfrm>
                <a:off x="7766776" y="4099797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27C23A-AB25-BC14-30E7-D5808D632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6776" y="4099797"/>
                <a:ext cx="1165924" cy="765061"/>
              </a:xfrm>
              <a:prstGeom prst="rect">
                <a:avLst/>
              </a:prstGeom>
              <a:blipFill>
                <a:blip r:embed="rId4"/>
                <a:stretch>
                  <a:fillRect l="-785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3907171-0C97-9247-5E08-88CAC0594993}"/>
              </a:ext>
            </a:extLst>
          </p:cNvPr>
          <p:cNvCxnSpPr/>
          <p:nvPr/>
        </p:nvCxnSpPr>
        <p:spPr>
          <a:xfrm>
            <a:off x="7551988" y="4837102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D973E55E-CB96-4831-94D0-127578C7A9C8}"/>
              </a:ext>
            </a:extLst>
          </p:cNvPr>
          <p:cNvSpPr txBox="1"/>
          <p:nvPr/>
        </p:nvSpPr>
        <p:spPr>
          <a:xfrm>
            <a:off x="9327289" y="47712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0" name="yt_shape_10990"/>
              <p:cNvSpPr txBox="1"/>
              <p:nvPr/>
            </p:nvSpPr>
            <p:spPr>
              <a:xfrm>
                <a:off x="540000" y="1476064"/>
                <a:ext cx="6155531" cy="43910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90" name="yt_shape_109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6064"/>
                <a:ext cx="6155531" cy="4391010"/>
              </a:xfrm>
              <a:prstGeom prst="rect">
                <a:avLst/>
              </a:prstGeom>
              <a:blipFill>
                <a:blip r:embed="rId2"/>
                <a:stretch>
                  <a:fillRect l="-3072" r="-2081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EB11F5-8003-88F2-9A6D-1F5212F78565}"/>
                  </a:ext>
                </a:extLst>
              </p:cNvPr>
              <p:cNvSpPr txBox="1"/>
              <p:nvPr/>
            </p:nvSpPr>
            <p:spPr>
              <a:xfrm>
                <a:off x="449989" y="2104136"/>
                <a:ext cx="4813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EB11F5-8003-88F2-9A6D-1F5212F78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04136"/>
                <a:ext cx="4813998" cy="768490"/>
              </a:xfrm>
              <a:prstGeom prst="rect">
                <a:avLst/>
              </a:prstGeom>
              <a:blipFill>
                <a:blip r:embed="rId3"/>
                <a:stretch>
                  <a:fillRect l="-2025" r="-18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5D7A0B-687B-FC8C-489A-6A91CE1EBE62}"/>
                  </a:ext>
                </a:extLst>
              </p:cNvPr>
              <p:cNvSpPr txBox="1"/>
              <p:nvPr/>
            </p:nvSpPr>
            <p:spPr>
              <a:xfrm>
                <a:off x="1623066" y="2779014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5D7A0B-687B-FC8C-489A-6A91CE1EB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066" y="2779014"/>
                <a:ext cx="1165924" cy="766077"/>
              </a:xfrm>
              <a:prstGeom prst="rect">
                <a:avLst/>
              </a:prstGeom>
              <a:blipFill>
                <a:blip r:embed="rId4"/>
                <a:stretch>
                  <a:fillRect l="-7813" r="-833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7088C7D-476B-54BA-AA57-25A910CA6CEF}"/>
              </a:ext>
            </a:extLst>
          </p:cNvPr>
          <p:cNvSpPr txBox="1"/>
          <p:nvPr/>
        </p:nvSpPr>
        <p:spPr>
          <a:xfrm>
            <a:off x="449989" y="3926967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C2499C-E080-66A7-093B-774D160B4214}"/>
              </a:ext>
            </a:extLst>
          </p:cNvPr>
          <p:cNvSpPr txBox="1"/>
          <p:nvPr/>
        </p:nvSpPr>
        <p:spPr>
          <a:xfrm>
            <a:off x="1623066" y="4402455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C7C289-6FBB-923C-C617-138F5071014B}"/>
              </a:ext>
            </a:extLst>
          </p:cNvPr>
          <p:cNvSpPr txBox="1"/>
          <p:nvPr/>
        </p:nvSpPr>
        <p:spPr>
          <a:xfrm>
            <a:off x="1623066" y="487794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96783C-A1F6-385D-95D3-51D5DBD1C563}"/>
              </a:ext>
            </a:extLst>
          </p:cNvPr>
          <p:cNvSpPr txBox="1"/>
          <p:nvPr/>
        </p:nvSpPr>
        <p:spPr>
          <a:xfrm>
            <a:off x="1623066" y="535343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662059-0756-55AB-7624-C235246B9DE7}"/>
              </a:ext>
            </a:extLst>
          </p:cNvPr>
          <p:cNvSpPr txBox="1"/>
          <p:nvPr/>
        </p:nvSpPr>
        <p:spPr>
          <a:xfrm>
            <a:off x="449989" y="980728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6" name="yt_shape_10996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正式足球比赛对所用足球的质量有严格的规定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fd21"/>
              </a:rPr>
              <a:t>个足球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的质量检测结果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用正数表示超过规定质量的克数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7417"/>
              </a:rPr>
              <a:t>用负数表示不足规定质量的克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请指出哪个足球好些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所以质量检测结果是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的足球质量好一些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质量最大的足球比质量最小的足球重多少克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故质量最大的足球比质量最小的足球重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68g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68E643-F4C5-B57A-6D7C-D17D1CF93726}"/>
              </a:ext>
            </a:extLst>
          </p:cNvPr>
          <p:cNvSpPr txBox="1"/>
          <p:nvPr/>
        </p:nvSpPr>
        <p:spPr>
          <a:xfrm>
            <a:off x="450108" y="3230634"/>
            <a:ext cx="79298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41EFBF-020C-B2C8-9415-916091F2BFFB}"/>
              </a:ext>
            </a:extLst>
          </p:cNvPr>
          <p:cNvSpPr txBox="1"/>
          <p:nvPr/>
        </p:nvSpPr>
        <p:spPr>
          <a:xfrm>
            <a:off x="450108" y="3706122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A906B9-AFA0-7A9D-600F-98E1DB19888A}"/>
              </a:ext>
            </a:extLst>
          </p:cNvPr>
          <p:cNvSpPr txBox="1"/>
          <p:nvPr/>
        </p:nvSpPr>
        <p:spPr>
          <a:xfrm>
            <a:off x="450108" y="4181610"/>
            <a:ext cx="443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E42B63-1C66-6D7D-1CC4-D7A320A19739}"/>
              </a:ext>
            </a:extLst>
          </p:cNvPr>
          <p:cNvSpPr txBox="1"/>
          <p:nvPr/>
        </p:nvSpPr>
        <p:spPr>
          <a:xfrm>
            <a:off x="450108" y="4657098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所以质量检测结果是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的足球质量好一些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37EF0C-376A-1A9D-C52F-79A2985FCD6D}"/>
              </a:ext>
            </a:extLst>
          </p:cNvPr>
          <p:cNvSpPr txBox="1"/>
          <p:nvPr/>
        </p:nvSpPr>
        <p:spPr>
          <a:xfrm>
            <a:off x="450108" y="560807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B44CF1-F54A-C3EF-14B9-7D847DF4713A}"/>
              </a:ext>
            </a:extLst>
          </p:cNvPr>
          <p:cNvSpPr txBox="1"/>
          <p:nvPr/>
        </p:nvSpPr>
        <p:spPr>
          <a:xfrm>
            <a:off x="450108" y="6083562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故质量最大的足球比质量最小的足球重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3" name="yt_shape_11003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02" name="yt_image_11002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5" name="yt_shape_11005"/>
          <p:cNvSpPr txBox="1"/>
          <p:nvPr/>
        </p:nvSpPr>
        <p:spPr>
          <a:xfrm>
            <a:off x="540000" y="1597583"/>
            <a:ext cx="102415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对照数轴填写下表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007" name="yt_table_11007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192117"/>
              </p:ext>
            </p:extLst>
          </p:nvPr>
        </p:nvGraphicFramePr>
        <p:xfrm>
          <a:off x="540000" y="2708553"/>
          <a:ext cx="11111996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25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8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7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958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5_df870"/>
                        </a:rPr>
                        <a:t>两点间的距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D01D4C0-7C5F-05C4-6A18-B6846419D690}"/>
              </a:ext>
            </a:extLst>
          </p:cNvPr>
          <p:cNvSpPr txBox="1"/>
          <p:nvPr/>
        </p:nvSpPr>
        <p:spPr>
          <a:xfrm>
            <a:off x="3839214" y="422989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A1D227-88DB-5248-D287-D035E0127EE9}"/>
              </a:ext>
            </a:extLst>
          </p:cNvPr>
          <p:cNvSpPr txBox="1"/>
          <p:nvPr/>
        </p:nvSpPr>
        <p:spPr>
          <a:xfrm>
            <a:off x="5157726" y="422989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3E4843-8C82-0920-B8F5-C7D29243EAE7}"/>
              </a:ext>
            </a:extLst>
          </p:cNvPr>
          <p:cNvSpPr txBox="1"/>
          <p:nvPr/>
        </p:nvSpPr>
        <p:spPr>
          <a:xfrm>
            <a:off x="6428613" y="422989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0A333F-C3FC-6E4E-3057-750B100A1C86}"/>
              </a:ext>
            </a:extLst>
          </p:cNvPr>
          <p:cNvSpPr txBox="1"/>
          <p:nvPr/>
        </p:nvSpPr>
        <p:spPr>
          <a:xfrm>
            <a:off x="7784537" y="422989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7B6732-06AA-EE6A-9E30-CFE4CE0E9308}"/>
              </a:ext>
            </a:extLst>
          </p:cNvPr>
          <p:cNvSpPr txBox="1"/>
          <p:nvPr/>
        </p:nvSpPr>
        <p:spPr>
          <a:xfrm>
            <a:off x="9073786" y="422989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DBF3C1-543B-1DC7-76FC-5EB7078E2128}"/>
              </a:ext>
            </a:extLst>
          </p:cNvPr>
          <p:cNvSpPr txBox="1"/>
          <p:nvPr/>
        </p:nvSpPr>
        <p:spPr>
          <a:xfrm>
            <a:off x="10620211" y="422989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有何等量关系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4124,isEnd"/>
              </a:rPr>
              <a:t>并用文字描述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数轴上两点之间的距离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等于这两点表示的数的差的绝对值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044b,isEnd"/>
              </a:rPr>
              <a:t>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1921F5-7923-7B7D-37B4-1E5A7D8FE3B5}"/>
              </a:ext>
            </a:extLst>
          </p:cNvPr>
          <p:cNvSpPr txBox="1"/>
          <p:nvPr/>
        </p:nvSpPr>
        <p:spPr>
          <a:xfrm>
            <a:off x="450108" y="1804170"/>
            <a:ext cx="388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A699B8-6BB9-094A-7514-7B820DCA180B}"/>
              </a:ext>
            </a:extLst>
          </p:cNvPr>
          <p:cNvSpPr txBox="1"/>
          <p:nvPr/>
        </p:nvSpPr>
        <p:spPr>
          <a:xfrm>
            <a:off x="450108" y="2279658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数轴上两点之间的距离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等于这两点表示的数的差的绝对值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C42188-9D90-72F8-3986-759F17524498}"/>
              </a:ext>
            </a:extLst>
          </p:cNvPr>
          <p:cNvSpPr txBox="1"/>
          <p:nvPr/>
        </p:nvSpPr>
        <p:spPr>
          <a:xfrm>
            <a:off x="16693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DB3006-2D65-AF9F-26E4-DF49FFC5A0E7}"/>
              </a:ext>
            </a:extLst>
          </p:cNvPr>
          <p:cNvSpPr txBox="1"/>
          <p:nvPr/>
        </p:nvSpPr>
        <p:spPr>
          <a:xfrm>
            <a:off x="450108" y="3706122"/>
            <a:ext cx="522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A5B23E-B242-9D58-85C2-B34400F16916}"/>
              </a:ext>
            </a:extLst>
          </p:cNvPr>
          <p:cNvSpPr txBox="1"/>
          <p:nvPr/>
        </p:nvSpPr>
        <p:spPr>
          <a:xfrm>
            <a:off x="450108" y="4181610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28" name="yt_shape_10928"/>
              <p:cNvSpPr txBox="1"/>
              <p:nvPr/>
            </p:nvSpPr>
            <p:spPr>
              <a:xfrm>
                <a:off x="540000" y="900000"/>
                <a:ext cx="4776949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	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28" name="yt_shape_109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76949" cy="2546916"/>
              </a:xfrm>
              <a:prstGeom prst="rect">
                <a:avLst/>
              </a:prstGeom>
              <a:blipFill>
                <a:blip r:embed="rId2"/>
                <a:stretch>
                  <a:fillRect l="-3959" t="-2158" r="-3321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34" name="yt_shape_10934"/>
          <p:cNvSpPr txBox="1"/>
          <p:nvPr/>
        </p:nvSpPr>
        <p:spPr>
          <a:xfrm>
            <a:off x="540119" y="3624164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矿井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三处的高度分别是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49ac"/>
              </a:rPr>
              <a:t>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处高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处高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处高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正确掌握运算法则是解题的关键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5_b94bd"/>
              </a:rPr>
              <a:t>然后直接利用有理数的加减运算法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则计算得出答案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9" name="yt_shape_10939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38" name="yt_image_1093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1" name="yt_shape_10941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0942" name="yt_shape_10942"/>
          <p:cNvSpPr txBox="1"/>
          <p:nvPr/>
        </p:nvSpPr>
        <p:spPr>
          <a:xfrm>
            <a:off x="540000" y="2102862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3" name="yt_table_109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608881"/>
              </p:ext>
            </p:extLst>
          </p:nvPr>
        </p:nvGraphicFramePr>
        <p:xfrm>
          <a:off x="540056" y="258216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sp>
        <p:nvSpPr>
          <p:cNvPr id="10945" name="yt_shape_10945"/>
          <p:cNvSpPr txBox="1"/>
          <p:nvPr/>
        </p:nvSpPr>
        <p:spPr>
          <a:xfrm>
            <a:off x="540000" y="3108336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6" name="yt_table_109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052885"/>
              </p:ext>
            </p:extLst>
          </p:nvPr>
        </p:nvGraphicFramePr>
        <p:xfrm>
          <a:off x="540056" y="3587639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sp>
        <p:nvSpPr>
          <p:cNvPr id="10948" name="yt_shape_10948"/>
          <p:cNvSpPr txBox="1"/>
          <p:nvPr/>
        </p:nvSpPr>
        <p:spPr>
          <a:xfrm>
            <a:off x="540000" y="4113810"/>
            <a:ext cx="102079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的结果的符号为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0" name="yt_table_109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178856"/>
              </p:ext>
            </p:extLst>
          </p:nvPr>
        </p:nvGraphicFramePr>
        <p:xfrm>
          <a:off x="540056" y="4861658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pic>
        <p:nvPicPr>
          <p:cNvPr id="10949" name="yt_image_10949_skip" title="H_21.1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7886" y="4672563"/>
            <a:ext cx="2574347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52" name="yt_shape_10952"/>
              <p:cNvSpPr txBox="1"/>
              <p:nvPr/>
            </p:nvSpPr>
            <p:spPr>
              <a:xfrm>
                <a:off x="540000" y="5387829"/>
                <a:ext cx="730007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已知被减数是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则减数是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952" name="yt_shape_10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87829"/>
                <a:ext cx="7300075" cy="638893"/>
              </a:xfrm>
              <a:prstGeom prst="rect">
                <a:avLst/>
              </a:prstGeom>
              <a:blipFill>
                <a:blip r:embed="rId4"/>
                <a:stretch>
                  <a:fillRect l="-2590" r="-158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48693">
            <a:extLst>
              <a:ext uri="{FF2B5EF4-FFF2-40B4-BE49-F238E27FC236}">
                <a16:creationId xmlns:a16="http://schemas.microsoft.com/office/drawing/2014/main" id="{12327091-23DD-77AC-50A1-9D32AF2561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1C9592-6FFB-9280-B178-97FB24DFD62E}"/>
              </a:ext>
            </a:extLst>
          </p:cNvPr>
          <p:cNvSpPr txBox="1"/>
          <p:nvPr/>
        </p:nvSpPr>
        <p:spPr>
          <a:xfrm>
            <a:off x="7231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A526F-C111-B797-3059-BDE14B9AE966}"/>
              </a:ext>
            </a:extLst>
          </p:cNvPr>
          <p:cNvSpPr txBox="1"/>
          <p:nvPr/>
        </p:nvSpPr>
        <p:spPr>
          <a:xfrm>
            <a:off x="57077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4A1B58-9A1D-DF6C-DAF6-F1769D40BF80}"/>
              </a:ext>
            </a:extLst>
          </p:cNvPr>
          <p:cNvSpPr txBox="1"/>
          <p:nvPr/>
        </p:nvSpPr>
        <p:spPr>
          <a:xfrm>
            <a:off x="9746389" y="4067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03651A-9CD6-2193-0C3D-D62F1DCBD500}"/>
              </a:ext>
            </a:extLst>
          </p:cNvPr>
          <p:cNvSpPr txBox="1"/>
          <p:nvPr/>
        </p:nvSpPr>
        <p:spPr>
          <a:xfrm>
            <a:off x="6612664" y="5341023"/>
            <a:ext cx="1094487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5" name="yt_shape_10955"/>
          <p:cNvSpPr txBox="1"/>
          <p:nvPr/>
        </p:nvSpPr>
        <p:spPr>
          <a:xfrm>
            <a:off x="540000" y="1545055"/>
            <a:ext cx="369331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FB5F1D-1342-EE17-78A1-65968A435C99}"/>
              </a:ext>
            </a:extLst>
          </p:cNvPr>
          <p:cNvSpPr txBox="1"/>
          <p:nvPr/>
        </p:nvSpPr>
        <p:spPr>
          <a:xfrm>
            <a:off x="449989" y="197373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9C33A8-3147-F938-44AA-10E035C1E461}"/>
              </a:ext>
            </a:extLst>
          </p:cNvPr>
          <p:cNvSpPr txBox="1"/>
          <p:nvPr/>
        </p:nvSpPr>
        <p:spPr>
          <a:xfrm>
            <a:off x="1631504" y="244922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12CD5E-DB3B-81E8-B67E-93B7452DE783}"/>
              </a:ext>
            </a:extLst>
          </p:cNvPr>
          <p:cNvSpPr txBox="1"/>
          <p:nvPr/>
        </p:nvSpPr>
        <p:spPr>
          <a:xfrm>
            <a:off x="449989" y="340020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A2AAA1-1A55-5DAD-AE62-A09584EEB90E}"/>
              </a:ext>
            </a:extLst>
          </p:cNvPr>
          <p:cNvSpPr txBox="1"/>
          <p:nvPr/>
        </p:nvSpPr>
        <p:spPr>
          <a:xfrm>
            <a:off x="1622074" y="387568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1652EA-E33C-AE36-C3DE-510C1AA85EC4}"/>
              </a:ext>
            </a:extLst>
          </p:cNvPr>
          <p:cNvSpPr txBox="1"/>
          <p:nvPr/>
        </p:nvSpPr>
        <p:spPr>
          <a:xfrm>
            <a:off x="1622074" y="435117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54" name="yt_shape_10954"/>
          <p:cNvSpPr txBox="1"/>
          <p:nvPr/>
        </p:nvSpPr>
        <p:spPr>
          <a:xfrm>
            <a:off x="540000" y="1049719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9" name="yt_shape_10959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利用减法求数轴上两点间的距离</a:t>
            </a:r>
          </a:p>
        </p:txBody>
      </p:sp>
      <p:sp>
        <p:nvSpPr>
          <p:cNvPr id="10960" name="yt_shape_1096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的两点分别是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a734"/>
              </a:rPr>
              <a:t>之间的距离是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1" name="yt_table_109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857603"/>
              </p:ext>
            </p:extLst>
          </p:nvPr>
        </p:nvGraphicFramePr>
        <p:xfrm>
          <a:off x="540056" y="235900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pic>
        <p:nvPicPr>
          <p:cNvPr id="3" name="yt_shape_1723549248765">
            <a:extLst>
              <a:ext uri="{FF2B5EF4-FFF2-40B4-BE49-F238E27FC236}">
                <a16:creationId xmlns:a16="http://schemas.microsoft.com/office/drawing/2014/main" id="{01943F64-13B3-49A7-700E-0C8AAC2A0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450D69-7C23-9BC9-6945-490ABCB8C291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3" name="yt_shape_10963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有理数减法的应用</a:t>
            </a:r>
          </a:p>
        </p:txBody>
      </p:sp>
      <p:sp>
        <p:nvSpPr>
          <p:cNvPr id="10964" name="yt_shape_10964"/>
          <p:cNvSpPr txBox="1"/>
          <p:nvPr/>
        </p:nvSpPr>
        <p:spPr>
          <a:xfrm>
            <a:off x="540000" y="1399565"/>
            <a:ext cx="7684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实际上温度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5" name="yt_table_109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028522"/>
              </p:ext>
            </p:extLst>
          </p:nvPr>
        </p:nvGraphicFramePr>
        <p:xfrm>
          <a:off x="540056" y="1878868"/>
          <a:ext cx="6063298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3022918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</a:tbl>
          </a:graphicData>
        </a:graphic>
      </p:graphicFrame>
      <p:sp>
        <p:nvSpPr>
          <p:cNvPr id="10967" name="yt_shape_10967"/>
          <p:cNvSpPr txBox="1"/>
          <p:nvPr/>
        </p:nvSpPr>
        <p:spPr>
          <a:xfrm>
            <a:off x="540000" y="2880422"/>
            <a:ext cx="108731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贵阳市某日的最高气温为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则该日的日温差是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248833">
            <a:extLst>
              <a:ext uri="{FF2B5EF4-FFF2-40B4-BE49-F238E27FC236}">
                <a16:creationId xmlns:a16="http://schemas.microsoft.com/office/drawing/2014/main" id="{348C45B9-2315-2A7B-FDBA-22F710D59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7FBC73-2E63-EC70-C09B-29001C3D7273}"/>
              </a:ext>
            </a:extLst>
          </p:cNvPr>
          <p:cNvSpPr txBox="1"/>
          <p:nvPr/>
        </p:nvSpPr>
        <p:spPr>
          <a:xfrm>
            <a:off x="7247664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BE553D-229D-2342-6CDF-E1B276DFC612}"/>
              </a:ext>
            </a:extLst>
          </p:cNvPr>
          <p:cNvSpPr txBox="1"/>
          <p:nvPr/>
        </p:nvSpPr>
        <p:spPr>
          <a:xfrm>
            <a:off x="10295664" y="28336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9" name="yt_table_1096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41766"/>
              </p:ext>
            </p:extLst>
          </p:nvPr>
        </p:nvGraphicFramePr>
        <p:xfrm>
          <a:off x="540000" y="2201113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第四组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第五组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71" name="yt_shape_10971"/>
          <p:cNvSpPr txBox="1"/>
          <p:nvPr/>
        </p:nvSpPr>
        <p:spPr>
          <a:xfrm>
            <a:off x="540000" y="3604719"/>
            <a:ext cx="538609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第一名超出第二名多少分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第一名超出第二名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第一名超出第五名多少分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第一名超出第五名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B3C4FA-A635-2F90-4DE5-26429789CFFF}"/>
              </a:ext>
            </a:extLst>
          </p:cNvPr>
          <p:cNvSpPr txBox="1"/>
          <p:nvPr/>
        </p:nvSpPr>
        <p:spPr>
          <a:xfrm>
            <a:off x="449989" y="4033401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489C36-DD51-64A4-80A4-EA69DA374BC9}"/>
              </a:ext>
            </a:extLst>
          </p:cNvPr>
          <p:cNvSpPr txBox="1"/>
          <p:nvPr/>
        </p:nvSpPr>
        <p:spPr>
          <a:xfrm>
            <a:off x="449989" y="4508889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第一名超出第二名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D5A1EC-F306-1202-06A1-101AF869B5BF}"/>
              </a:ext>
            </a:extLst>
          </p:cNvPr>
          <p:cNvSpPr txBox="1"/>
          <p:nvPr/>
        </p:nvSpPr>
        <p:spPr>
          <a:xfrm>
            <a:off x="449989" y="5459865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4727FB-357A-EF26-FD33-5A1B14C75554}"/>
              </a:ext>
            </a:extLst>
          </p:cNvPr>
          <p:cNvSpPr txBox="1"/>
          <p:nvPr/>
        </p:nvSpPr>
        <p:spPr>
          <a:xfrm>
            <a:off x="449989" y="5935353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第一名超出第五名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68" name="yt_shape_10968"/>
          <p:cNvSpPr txBox="1"/>
          <p:nvPr/>
        </p:nvSpPr>
        <p:spPr>
          <a:xfrm>
            <a:off x="540119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全班学生分成五个组进行游戏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每个组的基本分为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830d"/>
              </a:rPr>
              <a:t>答对一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答错一题扣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游戏结束时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各组的分数如下表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6" name="yt_shape_10976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将减法转化为加法时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易将符号弄错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273928-FA57-8B75-E7B8-1F9FEDD51675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将减法转化为加法时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易将符号弄错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" name="yt_shape_10977"/>
          <p:cNvSpPr txBox="1"/>
          <p:nvPr/>
        </p:nvSpPr>
        <p:spPr>
          <a:xfrm>
            <a:off x="540000" y="900000"/>
            <a:ext cx="677108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A12085-C6D4-8093-8621-61EA85C7945C}"/>
              </a:ext>
            </a:extLst>
          </p:cNvPr>
          <p:cNvSpPr txBox="1"/>
          <p:nvPr/>
        </p:nvSpPr>
        <p:spPr>
          <a:xfrm>
            <a:off x="4107589" y="132868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2D068E-FB62-C13B-EF0F-A9D4E05C3BB7}"/>
              </a:ext>
            </a:extLst>
          </p:cNvPr>
          <p:cNvSpPr txBox="1"/>
          <p:nvPr/>
        </p:nvSpPr>
        <p:spPr>
          <a:xfrm>
            <a:off x="6088789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12AA5C-330D-BBF5-62D8-05C552F14F30}"/>
              </a:ext>
            </a:extLst>
          </p:cNvPr>
          <p:cNvSpPr txBox="1"/>
          <p:nvPr/>
        </p:nvSpPr>
        <p:spPr>
          <a:xfrm>
            <a:off x="4107589" y="1804170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0BA2BF-37AF-55F1-28B3-D3C131CAB57B}"/>
              </a:ext>
            </a:extLst>
          </p:cNvPr>
          <p:cNvSpPr txBox="1"/>
          <p:nvPr/>
        </p:nvSpPr>
        <p:spPr>
          <a:xfrm>
            <a:off x="6088789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1692</Words>
  <Application>Microsoft Office PowerPoint</Application>
  <PresentationFormat>宽屏</PresentationFormat>
  <Paragraphs>186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2024-08-14T00:52:20Z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