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6" r:id="rId4"/>
    <p:sldId id="369" r:id="rId5"/>
    <p:sldId id="370" r:id="rId6"/>
    <p:sldId id="371" r:id="rId7"/>
    <p:sldId id="375" r:id="rId8"/>
    <p:sldId id="377" r:id="rId9"/>
    <p:sldId id="256" r:id="rId10"/>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56" d="100"/>
          <a:sy n="56" d="100"/>
        </p:scale>
        <p:origin x="280"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2024/8/14</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_0_0">
    <p:spTree>
      <p:nvGrpSpPr>
        <p:cNvPr id="1" name="YT"/>
        <p:cNvGrpSpPr/>
        <p:nvPr/>
      </p:nvGrpSpPr>
      <p:grpSpPr>
        <a:xfrm>
          <a:off x="0" y="0"/>
          <a:ext cx="0" cy="0"/>
          <a:chOff x="0" y="0"/>
          <a:chExt cx="0" cy="0"/>
        </a:xfrm>
      </p:grpSpPr>
      <p:sp>
        <p:nvSpPr>
          <p:cNvPr id="11948" name="yt_shape_11948"/>
          <p:cNvSpPr txBox="1"/>
          <p:nvPr/>
        </p:nvSpPr>
        <p:spPr>
          <a:xfrm>
            <a:off x="540000" y="900000"/>
            <a:ext cx="4148123"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34">
                <a:solidFill>
                  <a:srgbClr val="1EE3CF"/>
                </a:solidFill>
                <a:effectLst/>
                <a:latin typeface="Times New Roman" pitchFamily="32"/>
                <a:ea typeface="宋体" pitchFamily="32"/>
              </a:rPr>
              <a:t> </a:t>
            </a:r>
          </a:p>
        </p:txBody>
      </p:sp>
      <p:pic>
        <p:nvPicPr>
          <p:cNvPr id="11947" name="yt_image_11947">
            <a:extLst>
              <a:ext uri="">
                <a16:creationId xmlns:a14="http://schemas.microsoft.com/office/drawing/2010/main" xmlns:a16="http://schemas.microsoft.com/office/drawing/2014/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105486" cy="652653"/>
          </a:xfrm>
          <a:prstGeom prst="rect">
            <a:avLst/>
          </a:prstGeom>
          <a:noFill/>
          <a:extLst>
            <a:ext uri="{909E8E84-426E-40DD-AFC4-6F175D3DCCD1}">
              <a14:hiddenFill xmlns:a14="http://schemas.microsoft.com/office/drawing/2010/main">
                <a:solidFill>
                  <a:srgbClr val="FFFFFF"/>
                </a:solidFill>
              </a14:hiddenFill>
            </a:ext>
          </a:extLst>
        </p:spPr>
      </p:pic>
      <p:sp>
        <p:nvSpPr>
          <p:cNvPr id="11950" name="yt_shape_11950"/>
          <p:cNvSpPr txBox="1"/>
          <p:nvPr/>
        </p:nvSpPr>
        <p:spPr>
          <a:xfrm>
            <a:off x="540000" y="1603297"/>
            <a:ext cx="4366580"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用科学记数法表示数</a:t>
            </a:r>
          </a:p>
        </p:txBody>
      </p:sp>
      <p:sp>
        <p:nvSpPr>
          <p:cNvPr id="11951" name="yt_shape_11951"/>
          <p:cNvSpPr txBox="1"/>
          <p:nvPr/>
        </p:nvSpPr>
        <p:spPr>
          <a:xfrm>
            <a:off x="540119" y="2102862"/>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位于遵义市新蒲新区的湿地公园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占地面积</a:t>
            </a:r>
            <a:r>
              <a:rPr lang="en-US" altLang="zh-CN" sz="2400" b="0" i="0" u="none">
                <a:solidFill>
                  <a:srgbClr val="000000"/>
                </a:solidFill>
                <a:effectLst/>
                <a:latin typeface="Times New Roman" pitchFamily="24"/>
                <a:ea typeface="宋体" pitchFamily="24"/>
              </a:rPr>
              <a:t>2500</a:t>
            </a:r>
            <a:r>
              <a:rPr lang="zh-CN" altLang="zh-CN" sz="2400" b="0" i="0" u="none">
                <a:solidFill>
                  <a:srgbClr val="000000"/>
                </a:solidFill>
                <a:effectLst/>
                <a:latin typeface="Times New Roman" pitchFamily="24"/>
                <a:ea typeface="宋体" pitchFamily="24"/>
              </a:rPr>
              <a:t>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总投资</a:t>
            </a:r>
            <a:r>
              <a:rPr lang="en-US" altLang="zh-CN" sz="2400" b="0" i="0" u="none">
                <a:solidFill>
                  <a:srgbClr val="000000"/>
                </a:solidFill>
                <a:effectLst/>
                <a:latin typeface="Times New Roman" pitchFamily="24"/>
                <a:ea typeface="宋体" pitchFamily="24"/>
              </a:rPr>
              <a:t>25</a:t>
            </a:r>
            <a:r>
              <a:rPr lang="zh-CN" altLang="zh-CN" sz="2400" b="0" i="0" u="none">
                <a:solidFill>
                  <a:srgbClr val="000000"/>
                </a:solidFill>
                <a:effectLst/>
                <a:latin typeface="Times New Roman" pitchFamily="24"/>
                <a:ea typeface="宋体" pitchFamily="24"/>
              </a:rPr>
              <a:t>亿元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93315"/>
              </a:rPr>
              <a:t>为现代都市</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居民提供回归自然的绿色生活环境</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25</a:t>
            </a:r>
            <a:r>
              <a:rPr lang="zh-CN" altLang="zh-CN" sz="2400" b="0" i="0" u="none">
                <a:solidFill>
                  <a:srgbClr val="000000"/>
                </a:solidFill>
                <a:effectLst/>
                <a:latin typeface="Times New Roman" pitchFamily="24"/>
                <a:ea typeface="宋体" pitchFamily="24"/>
              </a:rPr>
              <a:t>亿元用科学记数法表示为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952" name="yt_table_11952"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47024980"/>
              </p:ext>
            </p:extLst>
          </p:nvPr>
        </p:nvGraphicFramePr>
        <p:xfrm>
          <a:off x="540056" y="3062297"/>
          <a:ext cx="6199506" cy="950976"/>
        </p:xfrm>
        <a:graphic>
          <a:graphicData uri="http://schemas.openxmlformats.org/drawingml/2006/table">
            <a:tbl>
              <a:tblPr/>
              <a:tblGrid>
                <a:gridCol w="3540443">
                  <a:extLst>
                    <a:ext uri="{9D8B030D-6E8A-4147-A177-3AD203B41FA5}">
                      <a16:colId xmlns:a16="http://schemas.microsoft.com/office/drawing/2014/main" val="10335"/>
                    </a:ext>
                  </a:extLst>
                </a:gridCol>
                <a:gridCol w="2659063">
                  <a:extLst>
                    <a:ext uri="{9D8B030D-6E8A-4147-A177-3AD203B41FA5}">
                      <a16:colId xmlns:a16="http://schemas.microsoft.com/office/drawing/2014/main" val="10336"/>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10</a:t>
                      </a:r>
                      <a:r>
                        <a:rPr lang="zh-CN" altLang="zh-CN" sz="2400" b="0" i="0" u="none">
                          <a:solidFill>
                            <a:srgbClr val="000000"/>
                          </a:solidFill>
                          <a:effectLst/>
                          <a:latin typeface="Times New Roman" pitchFamily="24"/>
                          <a:ea typeface="宋体" pitchFamily="24"/>
                        </a:rPr>
                        <a:t>元</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8</a:t>
                      </a:r>
                      <a:r>
                        <a:rPr lang="zh-CN" altLang="zh-CN" sz="2400" b="0" i="0" u="none">
                          <a:solidFill>
                            <a:srgbClr val="000000"/>
                          </a:solidFill>
                          <a:effectLst/>
                          <a:latin typeface="Times New Roman" pitchFamily="24"/>
                          <a:ea typeface="宋体" pitchFamily="24"/>
                        </a:rPr>
                        <a:t>元</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36"/>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9</a:t>
                      </a:r>
                      <a:r>
                        <a:rPr lang="zh-CN" altLang="zh-CN" sz="2400" b="0" i="0" u="none">
                          <a:solidFill>
                            <a:srgbClr val="000000"/>
                          </a:solidFill>
                          <a:effectLst/>
                          <a:latin typeface="Times New Roman" pitchFamily="24"/>
                          <a:ea typeface="宋体" pitchFamily="24"/>
                        </a:rPr>
                        <a:t>元</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dirty="0">
                          <a:solidFill>
                            <a:srgbClr val="000000"/>
                          </a:solidFill>
                          <a:effectLst/>
                          <a:latin typeface="Times New Roman" pitchFamily="24"/>
                          <a:ea typeface="宋体" pitchFamily="24"/>
                        </a:rPr>
                        <a:t>D</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 0</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25</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2400" b="0" i="0" u="none" baseline="30000" dirty="0">
                          <a:solidFill>
                            <a:srgbClr val="000000"/>
                          </a:solidFill>
                          <a:effectLst/>
                          <a:latin typeface="Times New Roman" pitchFamily="24"/>
                          <a:ea typeface="宋体" pitchFamily="24"/>
                        </a:rPr>
                        <a:t>8</a:t>
                      </a:r>
                      <a:r>
                        <a:rPr lang="zh-CN" altLang="zh-CN" sz="2400" b="0" i="0" u="none" dirty="0">
                          <a:solidFill>
                            <a:srgbClr val="000000"/>
                          </a:solidFill>
                          <a:effectLst/>
                          <a:latin typeface="Times New Roman" pitchFamily="24"/>
                          <a:ea typeface="宋体" pitchFamily="24"/>
                        </a:rPr>
                        <a:t>元</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37"/>
                  </a:ext>
                </a:extLst>
              </a:tr>
            </a:tbl>
          </a:graphicData>
        </a:graphic>
      </p:graphicFrame>
      <p:sp>
        <p:nvSpPr>
          <p:cNvPr id="11954" name="yt_shape_11954"/>
          <p:cNvSpPr txBox="1"/>
          <p:nvPr/>
        </p:nvSpPr>
        <p:spPr>
          <a:xfrm>
            <a:off x="540000" y="4063851"/>
            <a:ext cx="4385816"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用科学记数法写出下列各数</a:t>
            </a:r>
            <a:r>
              <a:rPr lang="zh-CN" altLang="zh-CN" sz="2400" b="0" i="0" u="none">
                <a:solidFill>
                  <a:srgbClr val="000000"/>
                </a:solidFill>
                <a:effectLst/>
                <a:latin typeface="宋体" pitchFamily="24"/>
                <a:ea typeface="宋体" pitchFamily="24"/>
              </a:rPr>
              <a:t>：</a:t>
            </a:r>
          </a:p>
        </p:txBody>
      </p:sp>
      <p:sp>
        <p:nvSpPr>
          <p:cNvPr id="11955" name="yt_shape_11955"/>
          <p:cNvSpPr txBox="1"/>
          <p:nvPr/>
        </p:nvSpPr>
        <p:spPr>
          <a:xfrm>
            <a:off x="540000" y="4543154"/>
            <a:ext cx="5682453"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3600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11379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380</a:t>
            </a:r>
            <a:r>
              <a:rPr lang="zh-CN" altLang="zh-CN" sz="2400" b="0" i="0" u="none">
                <a:solidFill>
                  <a:srgbClr val="000000"/>
                </a:solidFill>
                <a:effectLst/>
                <a:latin typeface="Times New Roman" pitchFamily="24"/>
                <a:ea typeface="宋体" pitchFamily="24"/>
              </a:rPr>
              <a:t>亿</a:t>
            </a:r>
            <a:r>
              <a:rPr lang="en-US" altLang="zh-CN" sz="2400" b="0" i="0" u="none">
                <a:solidFill>
                  <a:srgbClr val="000000"/>
                </a:solidFill>
                <a:effectLst/>
                <a:latin typeface="宋体" pitchFamily="24"/>
                <a:ea typeface="宋体" pitchFamily="24"/>
              </a:rPr>
              <a:t>.</a:t>
            </a:r>
          </a:p>
        </p:txBody>
      </p:sp>
      <p:sp>
        <p:nvSpPr>
          <p:cNvPr id="11956" name="yt_shape_11956"/>
          <p:cNvSpPr txBox="1"/>
          <p:nvPr/>
        </p:nvSpPr>
        <p:spPr>
          <a:xfrm>
            <a:off x="540000" y="5022457"/>
            <a:ext cx="3642023"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p>
        </p:txBody>
      </p:sp>
      <p:sp>
        <p:nvSpPr>
          <p:cNvPr id="11957" name="yt_shape_11957"/>
          <p:cNvSpPr txBox="1"/>
          <p:nvPr/>
        </p:nvSpPr>
        <p:spPr>
          <a:xfrm>
            <a:off x="540000" y="5501760"/>
            <a:ext cx="3795911"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137994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4</a:t>
            </a:r>
            <a:r>
              <a:rPr lang="en-US" altLang="zh-CN" sz="2400" b="0" i="0" u="none">
                <a:solidFill>
                  <a:srgbClr val="FF0000">
                    <a:alpha val="0"/>
                  </a:srgbClr>
                </a:solidFill>
                <a:effectLst/>
                <a:latin typeface="宋体" pitchFamily="24"/>
                <a:ea typeface="宋体" pitchFamily="24"/>
              </a:rPr>
              <a:t>.</a:t>
            </a:r>
          </a:p>
        </p:txBody>
      </p:sp>
      <p:sp>
        <p:nvSpPr>
          <p:cNvPr id="11958" name="yt_shape_11958"/>
          <p:cNvSpPr txBox="1"/>
          <p:nvPr/>
        </p:nvSpPr>
        <p:spPr>
          <a:xfrm>
            <a:off x="540000" y="5981063"/>
            <a:ext cx="3129062"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原式</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10</a:t>
            </a:r>
            <a:r>
              <a:rPr lang="en-US" altLang="zh-CN" sz="2400" b="0" i="0" u="none">
                <a:solidFill>
                  <a:srgbClr val="FF0000">
                    <a:alpha val="0"/>
                  </a:srgbClr>
                </a:solidFill>
                <a:effectLst/>
                <a:latin typeface="宋体" pitchFamily="24"/>
                <a:ea typeface="宋体" pitchFamily="24"/>
              </a:rPr>
              <a:t>.</a:t>
            </a:r>
          </a:p>
        </p:txBody>
      </p:sp>
      <p:pic>
        <p:nvPicPr>
          <p:cNvPr id="3" name="yt_shape_1723549359246">
            <a:extLst>
              <a:ext uri="{FF2B5EF4-FFF2-40B4-BE49-F238E27FC236}">
                <a16:creationId xmlns:a16="http://schemas.microsoft.com/office/drawing/2014/main" id="{826B6784-DB3C-7496-C0F3-50C432247B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653331"/>
            <a:ext cx="1276542" cy="344369"/>
          </a:xfrm>
          <a:prstGeom prst="rect">
            <a:avLst/>
          </a:prstGeom>
        </p:spPr>
      </p:pic>
      <p:sp>
        <p:nvSpPr>
          <p:cNvPr id="2" name="文本框 1">
            <a:extLst>
              <a:ext uri="{FF2B5EF4-FFF2-40B4-BE49-F238E27FC236}">
                <a16:creationId xmlns:a16="http://schemas.microsoft.com/office/drawing/2014/main" id="{A1E86B12-5138-02E6-7A34-FDE4BA6D4B0D}"/>
              </a:ext>
            </a:extLst>
          </p:cNvPr>
          <p:cNvSpPr txBox="1"/>
          <p:nvPr/>
        </p:nvSpPr>
        <p:spPr>
          <a:xfrm>
            <a:off x="9594107" y="253154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
        <p:nvSpPr>
          <p:cNvPr id="4" name="文本框 3">
            <a:extLst>
              <a:ext uri="{FF2B5EF4-FFF2-40B4-BE49-F238E27FC236}">
                <a16:creationId xmlns:a16="http://schemas.microsoft.com/office/drawing/2014/main" id="{5331FD87-16A0-D095-DDB6-7DD6D7E258C4}"/>
              </a:ext>
            </a:extLst>
          </p:cNvPr>
          <p:cNvSpPr txBox="1"/>
          <p:nvPr/>
        </p:nvSpPr>
        <p:spPr>
          <a:xfrm>
            <a:off x="449989" y="4975651"/>
            <a:ext cx="3786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40DEB0C4-F6C2-506D-79F1-5B39D65A7F07}"/>
              </a:ext>
            </a:extLst>
          </p:cNvPr>
          <p:cNvSpPr txBox="1"/>
          <p:nvPr/>
        </p:nvSpPr>
        <p:spPr>
          <a:xfrm>
            <a:off x="449989" y="5454954"/>
            <a:ext cx="3939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137994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C9AA4F1D-743F-6AD9-DB78-71CC5B781135}"/>
              </a:ext>
            </a:extLst>
          </p:cNvPr>
          <p:cNvSpPr txBox="1"/>
          <p:nvPr/>
        </p:nvSpPr>
        <p:spPr>
          <a:xfrm>
            <a:off x="449989" y="5934257"/>
            <a:ext cx="3278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59" name="yt_shape_11959"/>
          <p:cNvSpPr txBox="1"/>
          <p:nvPr/>
        </p:nvSpPr>
        <p:spPr>
          <a:xfrm>
            <a:off x="540000" y="900000"/>
            <a:ext cx="5597686"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将用科学记数法表示的数还原</a:t>
            </a:r>
          </a:p>
        </p:txBody>
      </p:sp>
      <p:sp>
        <p:nvSpPr>
          <p:cNvPr id="11960" name="yt_shape_11960"/>
          <p:cNvSpPr txBox="1"/>
          <p:nvPr/>
        </p:nvSpPr>
        <p:spPr>
          <a:xfrm>
            <a:off x="540119" y="1399565"/>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中国航母辽宁舰是中国人民海军第一艘可以搭载固定翼飞机的航空母舰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3_9bab7"/>
              </a:rPr>
              <a:t>该舰的</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满载排水量为</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这个用科学记数法表示的数据的原数为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961" name="yt_table_11961"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72659341"/>
              </p:ext>
            </p:extLst>
          </p:nvPr>
        </p:nvGraphicFramePr>
        <p:xfrm>
          <a:off x="540056" y="2359000"/>
          <a:ext cx="4962843" cy="950976"/>
        </p:xfrm>
        <a:graphic>
          <a:graphicData uri="http://schemas.openxmlformats.org/drawingml/2006/table">
            <a:tbl>
              <a:tblPr/>
              <a:tblGrid>
                <a:gridCol w="2862580">
                  <a:extLst>
                    <a:ext uri="{9D8B030D-6E8A-4147-A177-3AD203B41FA5}">
                      <a16:colId xmlns:a16="http://schemas.microsoft.com/office/drawing/2014/main" val="10337"/>
                    </a:ext>
                  </a:extLst>
                </a:gridCol>
                <a:gridCol w="2100263">
                  <a:extLst>
                    <a:ext uri="{9D8B030D-6E8A-4147-A177-3AD203B41FA5}">
                      <a16:colId xmlns:a16="http://schemas.microsoft.com/office/drawing/2014/main" val="10338"/>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6750</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67500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38"/>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675000</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6750000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39"/>
                  </a:ext>
                </a:extLst>
              </a:tr>
            </a:tbl>
          </a:graphicData>
        </a:graphic>
      </p:graphicFrame>
      <p:sp>
        <p:nvSpPr>
          <p:cNvPr id="11963" name="yt_shape_11963"/>
          <p:cNvSpPr txBox="1"/>
          <p:nvPr/>
        </p:nvSpPr>
        <p:spPr>
          <a:xfrm>
            <a:off x="540000" y="3360554"/>
            <a:ext cx="7309693"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下列是用科学记数法表示的数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把原数填在横线上</a:t>
            </a:r>
            <a:r>
              <a:rPr lang="en-US" altLang="zh-CN" sz="2400" b="0" i="0" u="none">
                <a:solidFill>
                  <a:srgbClr val="000000"/>
                </a:solidFill>
                <a:effectLst/>
                <a:latin typeface="宋体" pitchFamily="24"/>
                <a:ea typeface="宋体" pitchFamily="24"/>
              </a:rPr>
              <a:t>.</a:t>
            </a:r>
          </a:p>
        </p:txBody>
      </p:sp>
      <p:sp>
        <p:nvSpPr>
          <p:cNvPr id="11964" name="yt_shape_11964"/>
          <p:cNvSpPr txBox="1"/>
          <p:nvPr/>
        </p:nvSpPr>
        <p:spPr>
          <a:xfrm>
            <a:off x="540000" y="3839857"/>
            <a:ext cx="4257576"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5</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8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p:txBody>
      </p:sp>
      <p:sp>
        <p:nvSpPr>
          <p:cNvPr id="11965" name="yt_shape_11965"/>
          <p:cNvSpPr txBox="1"/>
          <p:nvPr/>
        </p:nvSpPr>
        <p:spPr>
          <a:xfrm>
            <a:off x="540000" y="4319160"/>
            <a:ext cx="4257576"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p:txBody>
      </p:sp>
      <p:sp>
        <p:nvSpPr>
          <p:cNvPr id="11966" name="yt_shape_11966"/>
          <p:cNvSpPr txBox="1"/>
          <p:nvPr/>
        </p:nvSpPr>
        <p:spPr>
          <a:xfrm>
            <a:off x="540000" y="4798463"/>
            <a:ext cx="4719241"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123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3" name="yt_shape_1723549359324">
            <a:extLst>
              <a:ext uri="{FF2B5EF4-FFF2-40B4-BE49-F238E27FC236}">
                <a16:creationId xmlns:a16="http://schemas.microsoft.com/office/drawing/2014/main" id="{61F4EEE0-6BBA-1738-2225-6F4F6FE6E4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50034"/>
            <a:ext cx="1276542" cy="344369"/>
          </a:xfrm>
          <a:prstGeom prst="rect">
            <a:avLst/>
          </a:prstGeom>
        </p:spPr>
      </p:pic>
      <p:sp>
        <p:nvSpPr>
          <p:cNvPr id="2" name="文本框 1">
            <a:extLst>
              <a:ext uri="{FF2B5EF4-FFF2-40B4-BE49-F238E27FC236}">
                <a16:creationId xmlns:a16="http://schemas.microsoft.com/office/drawing/2014/main" id="{06FDC5E7-2953-A4D3-2106-20083C68F5FC}"/>
              </a:ext>
            </a:extLst>
          </p:cNvPr>
          <p:cNvSpPr txBox="1"/>
          <p:nvPr/>
        </p:nvSpPr>
        <p:spPr>
          <a:xfrm>
            <a:off x="10610107" y="182824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
        <p:nvSpPr>
          <p:cNvPr id="4" name="文本框 3">
            <a:extLst>
              <a:ext uri="{FF2B5EF4-FFF2-40B4-BE49-F238E27FC236}">
                <a16:creationId xmlns:a16="http://schemas.microsoft.com/office/drawing/2014/main" id="{68E34057-88B2-A363-7A46-0B7295FBB8D3}"/>
              </a:ext>
            </a:extLst>
          </p:cNvPr>
          <p:cNvSpPr txBox="1"/>
          <p:nvPr/>
        </p:nvSpPr>
        <p:spPr>
          <a:xfrm>
            <a:off x="3142389" y="3793051"/>
            <a:ext cx="13992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216000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5" name="文本框 4">
            <a:extLst>
              <a:ext uri="{FF2B5EF4-FFF2-40B4-BE49-F238E27FC236}">
                <a16:creationId xmlns:a16="http://schemas.microsoft.com/office/drawing/2014/main" id="{5A108F26-43F2-4DBF-0271-3D94030CBF0B}"/>
              </a:ext>
            </a:extLst>
          </p:cNvPr>
          <p:cNvSpPr txBox="1"/>
          <p:nvPr/>
        </p:nvSpPr>
        <p:spPr>
          <a:xfrm>
            <a:off x="2989989" y="4272354"/>
            <a:ext cx="1551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80000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80E2A4E0-E9E7-662D-6C60-0825B9B4B2E4}"/>
              </a:ext>
            </a:extLst>
          </p:cNvPr>
          <p:cNvSpPr txBox="1"/>
          <p:nvPr/>
        </p:nvSpPr>
        <p:spPr>
          <a:xfrm>
            <a:off x="3599589" y="4751657"/>
            <a:ext cx="1551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712</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67" name="yt_shape_11967"/>
          <p:cNvSpPr txBox="1"/>
          <p:nvPr/>
        </p:nvSpPr>
        <p:spPr>
          <a:xfrm>
            <a:off x="540000" y="900000"/>
            <a:ext cx="10166245"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rPr>
              <a:t>易错点</a:t>
            </a:r>
            <a:r>
              <a:rPr lang="zh-CN" altLang="zh-CN" sz="24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黑体" pitchFamily="24"/>
              </a:rPr>
              <a:t>将较大的数用科学记数法表示</a:t>
            </a:r>
            <a:r>
              <a:rPr lang="zh-CN" altLang="zh-CN" sz="2400" b="0" i="0" u="none" spc="375">
                <a:solidFill>
                  <a:srgbClr val="FF0000">
                    <a:alpha val="0"/>
                  </a:srgbClr>
                </a:solidFill>
                <a:effectLst/>
                <a:latin typeface="Times New Roman" pitchFamily="24"/>
                <a:ea typeface="黑体" pitchFamily="24"/>
              </a:rPr>
              <a:t>成</a:t>
            </a:r>
            <a:r>
              <a:rPr lang="en-US" altLang="zh-CN" sz="2400" b="0" i="1" u="none" spc="375">
                <a:solidFill>
                  <a:srgbClr val="FF0000">
                    <a:alpha val="0"/>
                  </a:srgbClr>
                </a:solidFill>
                <a:effectLst/>
                <a:latin typeface="Times New Roman" pitchFamily="24"/>
                <a:ea typeface="宋体" pitchFamily="24"/>
              </a:rPr>
              <a:t>a</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spc="375">
                <a:solidFill>
                  <a:srgbClr val="FF0000">
                    <a:alpha val="0"/>
                  </a:srgbClr>
                </a:solidFill>
                <a:effectLst/>
                <a:latin typeface="Times New Roman" pitchFamily="24"/>
                <a:ea typeface="宋体" pitchFamily="24"/>
              </a:rPr>
              <a:t>0</a:t>
            </a:r>
            <a:r>
              <a:rPr lang="en-US" altLang="zh-CN" sz="2400" b="0" i="1" u="none" spc="375" baseline="30000">
                <a:solidFill>
                  <a:srgbClr val="FF0000">
                    <a:alpha val="0"/>
                  </a:srgbClr>
                </a:solidFill>
                <a:effectLst/>
                <a:latin typeface="Times New Roman" pitchFamily="24"/>
                <a:ea typeface="宋体" pitchFamily="24"/>
              </a:rPr>
              <a:t>n</a:t>
            </a:r>
            <a:r>
              <a:rPr lang="zh-CN" altLang="zh-CN" sz="2400" b="0" i="0" u="none">
                <a:solidFill>
                  <a:srgbClr val="FF0000">
                    <a:alpha val="0"/>
                  </a:srgbClr>
                </a:solidFill>
                <a:effectLst/>
                <a:latin typeface="Times New Roman" pitchFamily="24"/>
                <a:ea typeface="黑体" pitchFamily="24"/>
              </a:rPr>
              <a:t>时</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黑体" pitchFamily="24"/>
              </a:rPr>
              <a:t>弄</a:t>
            </a:r>
            <a:r>
              <a:rPr lang="zh-CN" altLang="zh-CN" sz="2400" b="0" i="0" u="none" spc="375">
                <a:solidFill>
                  <a:srgbClr val="FF0000">
                    <a:alpha val="0"/>
                  </a:srgbClr>
                </a:solidFill>
                <a:effectLst/>
                <a:latin typeface="Times New Roman" pitchFamily="24"/>
                <a:ea typeface="黑体" pitchFamily="24"/>
              </a:rPr>
              <a:t>错</a:t>
            </a:r>
            <a:r>
              <a:rPr lang="en-US" altLang="zh-CN" sz="2400" b="0" i="1" u="none" spc="375">
                <a:solidFill>
                  <a:srgbClr val="FF0000">
                    <a:alpha val="0"/>
                  </a:srgbClr>
                </a:solidFill>
                <a:effectLst/>
                <a:latin typeface="Times New Roman" pitchFamily="24"/>
                <a:ea typeface="宋体" pitchFamily="24"/>
              </a:rPr>
              <a:t>a</a:t>
            </a:r>
            <a:r>
              <a:rPr lang="zh-CN" altLang="zh-CN" sz="2400" b="0" i="0" u="none" spc="375">
                <a:solidFill>
                  <a:srgbClr val="FF0000">
                    <a:alpha val="0"/>
                  </a:srgbClr>
                </a:solidFill>
                <a:effectLst/>
                <a:latin typeface="Times New Roman" pitchFamily="24"/>
                <a:ea typeface="黑体" pitchFamily="24"/>
              </a:rPr>
              <a:t>和</a:t>
            </a:r>
            <a:r>
              <a:rPr lang="en-US" altLang="zh-CN" sz="2400" b="0" i="1" u="none" spc="375">
                <a:solidFill>
                  <a:srgbClr val="FF0000">
                    <a:alpha val="0"/>
                  </a:srgbClr>
                </a:solidFill>
                <a:effectLst/>
                <a:latin typeface="Times New Roman" pitchFamily="24"/>
                <a:ea typeface="宋体" pitchFamily="24"/>
              </a:rPr>
              <a:t>n</a:t>
            </a:r>
            <a:r>
              <a:rPr lang="zh-CN" altLang="zh-CN" sz="2400" b="0" i="0" u="none">
                <a:solidFill>
                  <a:srgbClr val="FF0000">
                    <a:alpha val="0"/>
                  </a:srgbClr>
                </a:solidFill>
                <a:effectLst/>
                <a:latin typeface="Times New Roman" pitchFamily="24"/>
                <a:ea typeface="黑体" pitchFamily="24"/>
              </a:rPr>
              <a:t>的值而出错</a:t>
            </a:r>
          </a:p>
        </p:txBody>
      </p:sp>
      <p:sp>
        <p:nvSpPr>
          <p:cNvPr id="2" name="文本框 1">
            <a:extLst>
              <a:ext uri="{FF2B5EF4-FFF2-40B4-BE49-F238E27FC236}">
                <a16:creationId xmlns:a16="http://schemas.microsoft.com/office/drawing/2014/main" id="{585A88A2-D4E5-587C-5014-1F464554CA55}"/>
              </a:ext>
            </a:extLst>
          </p:cNvPr>
          <p:cNvSpPr txBox="1"/>
          <p:nvPr/>
        </p:nvSpPr>
        <p:spPr>
          <a:xfrm>
            <a:off x="449989" y="853194"/>
            <a:ext cx="10248012"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mn-cs"/>
              </a:rPr>
              <a:t>易错点</a:t>
            </a:r>
            <a:r>
              <a:rPr kumimoji="0" lang="zh-CN"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mn-cs"/>
              </a:rPr>
              <a:t>将较大的数用科学记数法表示</a:t>
            </a:r>
            <a:r>
              <a:rPr kumimoji="0" lang="zh-CN" altLang="zh-CN" sz="2400" b="0" i="0" strike="noStrike" kern="1200" cap="none" spc="375" normalizeH="0" baseline="0" noProof="0">
                <a:ln>
                  <a:noFill/>
                </a:ln>
                <a:solidFill>
                  <a:srgbClr val="FF0000"/>
                </a:solidFill>
                <a:effectLst/>
                <a:uLnTx/>
                <a:uFillTx/>
                <a:latin typeface="Times New Roman" pitchFamily="24"/>
                <a:ea typeface="黑体" pitchFamily="24"/>
                <a:cs typeface="+mn-cs"/>
              </a:rPr>
              <a:t>成</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0</a:t>
            </a:r>
            <a:r>
              <a:rPr kumimoji="0" lang="en-US" altLang="zh-CN" sz="2400" b="0" i="1" strike="noStrike" kern="1200" cap="none" spc="375" normalizeH="0" baseline="30000" noProof="0">
                <a:ln>
                  <a:noFill/>
                </a:ln>
                <a:solidFill>
                  <a:srgbClr val="FF0000"/>
                </a:solidFill>
                <a:effectLst/>
                <a:uLnTx/>
                <a:uFillTx/>
                <a:latin typeface="Times New Roman" pitchFamily="24"/>
                <a:ea typeface="宋体" pitchFamily="24"/>
                <a:cs typeface="+mn-cs"/>
              </a:rPr>
              <a:t>n</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mn-cs"/>
              </a:rPr>
              <a:t>时</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mn-cs"/>
              </a:rPr>
              <a:t>弄</a:t>
            </a:r>
            <a:r>
              <a:rPr kumimoji="0" lang="zh-CN" altLang="zh-CN" sz="2400" b="0" i="0" strike="noStrike" kern="1200" cap="none" spc="375" normalizeH="0" baseline="0" noProof="0">
                <a:ln>
                  <a:noFill/>
                </a:ln>
                <a:solidFill>
                  <a:srgbClr val="FF0000"/>
                </a:solidFill>
                <a:effectLst/>
                <a:uLnTx/>
                <a:uFillTx/>
                <a:latin typeface="Times New Roman" pitchFamily="24"/>
                <a:ea typeface="黑体" pitchFamily="24"/>
                <a:cs typeface="+mn-cs"/>
              </a:rPr>
              <a:t>错</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375" normalizeH="0" baseline="0" noProof="0">
                <a:ln>
                  <a:noFill/>
                </a:ln>
                <a:solidFill>
                  <a:srgbClr val="FF0000"/>
                </a:solidFill>
                <a:effectLst/>
                <a:uLnTx/>
                <a:uFillTx/>
                <a:latin typeface="Times New Roman" pitchFamily="24"/>
                <a:ea typeface="黑体" pitchFamily="24"/>
                <a:cs typeface="+mn-cs"/>
              </a:rPr>
              <a:t>和</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n</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mn-cs"/>
              </a:rPr>
              <a:t>的值而出错</a:t>
            </a:r>
            <a:endParaRPr lang="zh-CN" altLang="en-US">
              <a:solidFill>
                <a:srgbClr val="FF0000"/>
              </a:solidFill>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68" name="yt_shape_11968"/>
          <p:cNvSpPr txBox="1"/>
          <p:nvPr/>
        </p:nvSpPr>
        <p:spPr>
          <a:xfrm>
            <a:off x="540119" y="900000"/>
            <a:ext cx="11492915" cy="2829172"/>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宋体" pitchFamily="24"/>
              </a:rPr>
              <a:t>2024</a:t>
            </a:r>
            <a:r>
              <a:rPr lang="zh-CN" altLang="zh-CN" sz="2400" b="0" i="0" u="none">
                <a:solidFill>
                  <a:srgbClr val="000000"/>
                </a:solidFill>
                <a:effectLst/>
                <a:latin typeface="Times New Roman" pitchFamily="24"/>
                <a:ea typeface="宋体" pitchFamily="24"/>
              </a:rPr>
              <a:t>年</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Times New Roman" pitchFamily="24"/>
                <a:ea typeface="宋体" pitchFamily="24"/>
              </a:rPr>
              <a:t>月</a:t>
            </a:r>
            <a:r>
              <a:rPr lang="en-US" altLang="zh-CN" sz="2400" b="0" i="0" u="none">
                <a:solidFill>
                  <a:srgbClr val="000000"/>
                </a:solidFill>
                <a:effectLst/>
                <a:latin typeface="Times New Roman" pitchFamily="24"/>
                <a:ea typeface="宋体" pitchFamily="24"/>
              </a:rPr>
              <a:t>15</a:t>
            </a:r>
            <a:r>
              <a:rPr lang="zh-CN" altLang="zh-CN" sz="2400" b="0" i="0" u="none">
                <a:solidFill>
                  <a:srgbClr val="000000"/>
                </a:solidFill>
                <a:effectLst/>
                <a:latin typeface="Times New Roman" pitchFamily="24"/>
                <a:ea typeface="宋体" pitchFamily="24"/>
              </a:rPr>
              <a:t>日</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贵州省铜仁市松桃苗族自治县传统节日</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四月八</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c9064"/>
              </a:rPr>
              <a:t>活动在正大</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镇苗王城景区举行</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活动当天举行了苗歌</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苗舞</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苗家绝技绝活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苗族武术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b65a3"/>
              </a:rPr>
              <a:t>斗牛</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争霸赛</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祭祀仪式等丰富多彩的民间文化活动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充分展示了我县旅游的新形象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8e6d5"/>
              </a:rPr>
              <a:t>助</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推了我县旅游产业的高质量发展</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本次活动吸引了中外游客</a:t>
            </a:r>
            <a:r>
              <a:rPr lang="en-US" altLang="zh-CN" sz="2400" b="0" i="0" u="none">
                <a:solidFill>
                  <a:srgbClr val="000000"/>
                </a:solidFill>
                <a:effectLst/>
                <a:latin typeface="Times New Roman" pitchFamily="24"/>
                <a:ea typeface="宋体" pitchFamily="24"/>
              </a:rPr>
              <a:t>11</a:t>
            </a:r>
            <a:r>
              <a:rPr lang="zh-CN" altLang="zh-CN" sz="2400" b="0" i="0" u="none">
                <a:solidFill>
                  <a:srgbClr val="000000"/>
                </a:solidFill>
                <a:effectLst/>
                <a:latin typeface="Times New Roman" pitchFamily="24"/>
                <a:ea typeface="宋体" pitchFamily="24"/>
                <a:sym typeface="_⨹_9_65f6d"/>
              </a:rPr>
              <a:t>万余人领略了苗家浓</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郁的民族风情</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a:t>
            </a:r>
            <a:r>
              <a:rPr lang="en-US" altLang="zh-CN" sz="2400" b="0" i="0" u="none">
                <a:solidFill>
                  <a:srgbClr val="000000"/>
                </a:solidFill>
                <a:effectLst/>
                <a:latin typeface="Times New Roman" pitchFamily="24"/>
                <a:ea typeface="宋体" pitchFamily="24"/>
              </a:rPr>
              <a:t>110000</a:t>
            </a:r>
            <a:r>
              <a:rPr lang="zh-CN" altLang="zh-CN" sz="2400" b="0" i="0" u="none">
                <a:solidFill>
                  <a:srgbClr val="000000"/>
                </a:solidFill>
                <a:effectLst/>
                <a:latin typeface="Times New Roman" pitchFamily="24"/>
                <a:ea typeface="宋体" pitchFamily="24"/>
              </a:rPr>
              <a:t>这个数用科学记数法可表示为</a:t>
            </a: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2400" b="0" i="0" u="none" spc="375">
                <a:solidFill>
                  <a:srgbClr val="000000"/>
                </a:solidFill>
                <a:effectLst/>
                <a:latin typeface="Times New Roman" pitchFamily="24"/>
                <a:ea typeface="宋体" pitchFamily="24"/>
              </a:rPr>
              <a:t>0</a:t>
            </a:r>
            <a:r>
              <a:rPr lang="en-US" altLang="zh-CN" sz="2400" b="0" i="1" u="none" spc="375" baseline="30000">
                <a:solidFill>
                  <a:srgbClr val="000000"/>
                </a:solidFill>
                <a:effectLst/>
                <a:latin typeface="Times New Roman" pitchFamily="24"/>
                <a:ea typeface="宋体" pitchFamily="24"/>
              </a:rPr>
              <a:t>n</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则</a:t>
            </a:r>
            <a:r>
              <a:rPr lang="en-US" altLang="zh-CN" sz="2400" b="0" i="1" u="none" spc="375">
                <a:solidFill>
                  <a:srgbClr val="000000"/>
                </a:solidFill>
                <a:effectLst/>
                <a:latin typeface="Times New Roman" pitchFamily="24"/>
                <a:ea typeface="宋体" pitchFamily="24"/>
              </a:rPr>
              <a:t>n</a:t>
            </a:r>
            <a:r>
              <a:rPr lang="zh-CN" altLang="zh-CN" sz="2400" b="0" i="0" u="none">
                <a:solidFill>
                  <a:srgbClr val="000000"/>
                </a:solidFill>
                <a:effectLst/>
                <a:latin typeface="Times New Roman" pitchFamily="24"/>
                <a:ea typeface="宋体" pitchFamily="24"/>
                <a:sym typeface="_⨹_3_8dac4"/>
              </a:rPr>
              <a:t>的值是</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969" name="yt_table_11969"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188672309"/>
              </p:ext>
            </p:extLst>
          </p:nvPr>
        </p:nvGraphicFramePr>
        <p:xfrm>
          <a:off x="540056" y="3779960"/>
          <a:ext cx="7505066" cy="475488"/>
        </p:xfrm>
        <a:graphic>
          <a:graphicData uri="http://schemas.openxmlformats.org/drawingml/2006/table">
            <a:tbl>
              <a:tblPr/>
              <a:tblGrid>
                <a:gridCol w="2118043">
                  <a:extLst>
                    <a:ext uri="{9D8B030D-6E8A-4147-A177-3AD203B41FA5}">
                      <a16:colId xmlns:a16="http://schemas.microsoft.com/office/drawing/2014/main" val="10339"/>
                    </a:ext>
                  </a:extLst>
                </a:gridCol>
                <a:gridCol w="2100580">
                  <a:extLst>
                    <a:ext uri="{9D8B030D-6E8A-4147-A177-3AD203B41FA5}">
                      <a16:colId xmlns:a16="http://schemas.microsoft.com/office/drawing/2014/main" val="10340"/>
                    </a:ext>
                  </a:extLst>
                </a:gridCol>
                <a:gridCol w="2100580">
                  <a:extLst>
                    <a:ext uri="{9D8B030D-6E8A-4147-A177-3AD203B41FA5}">
                      <a16:colId xmlns:a16="http://schemas.microsoft.com/office/drawing/2014/main" val="10341"/>
                    </a:ext>
                  </a:extLst>
                </a:gridCol>
                <a:gridCol w="1185863">
                  <a:extLst>
                    <a:ext uri="{9D8B030D-6E8A-4147-A177-3AD203B41FA5}">
                      <a16:colId xmlns:a16="http://schemas.microsoft.com/office/drawing/2014/main" val="10342"/>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4</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5</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240"/>
                  </a:ext>
                </a:extLst>
              </a:tr>
            </a:tbl>
          </a:graphicData>
        </a:graphic>
      </p:graphicFrame>
      <p:sp>
        <p:nvSpPr>
          <p:cNvPr id="2" name="文本框 1">
            <a:extLst>
              <a:ext uri="{FF2B5EF4-FFF2-40B4-BE49-F238E27FC236}">
                <a16:creationId xmlns:a16="http://schemas.microsoft.com/office/drawing/2014/main" id="{3F70E841-6A75-C799-523E-148ADBE9066F}"/>
              </a:ext>
            </a:extLst>
          </p:cNvPr>
          <p:cNvSpPr txBox="1"/>
          <p:nvPr/>
        </p:nvSpPr>
        <p:spPr>
          <a:xfrm>
            <a:off x="1059708" y="323063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72" name="yt_shape_11972"/>
          <p:cNvSpPr txBox="1"/>
          <p:nvPr/>
        </p:nvSpPr>
        <p:spPr>
          <a:xfrm>
            <a:off x="540000" y="900000"/>
            <a:ext cx="3976345" cy="576312"/>
          </a:xfrm>
          <a:prstGeom prst="rect">
            <a:avLst/>
          </a:prstGeom>
        </p:spPr>
        <p:txBody>
          <a:bodyPr vert="horz" wrap="none" lIns="0" tIns="0" rIns="0" bIns="0" rtlCol="0">
            <a:no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30207">
                <a:solidFill>
                  <a:srgbClr val="1EE3CF"/>
                </a:solidFill>
                <a:effectLst/>
                <a:latin typeface="Times New Roman" pitchFamily="32"/>
                <a:ea typeface="宋体" pitchFamily="32"/>
              </a:rPr>
              <a:t> </a:t>
            </a:r>
          </a:p>
        </p:txBody>
      </p:sp>
      <p:pic>
        <p:nvPicPr>
          <p:cNvPr id="11971" name="yt_image_11971" title="H_50.4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936999" cy="641223"/>
          </a:xfrm>
          <a:prstGeom prst="rect">
            <a:avLst/>
          </a:prstGeom>
          <a:noFill/>
          <a:extLst>
            <a:ext uri="{909E8E84-426E-40DD-AFC4-6F175D3DCCD1}">
              <a14:hiddenFill xmlns:a14="http://schemas.microsoft.com/office/drawing/2010/main">
                <a:solidFill>
                  <a:srgbClr val="FFFFFF"/>
                </a:solidFill>
              </a14:hiddenFill>
            </a:ext>
          </a:extLst>
        </p:spPr>
      </p:pic>
      <p:sp>
        <p:nvSpPr>
          <p:cNvPr id="11974" name="yt_shape_11974"/>
          <p:cNvSpPr txBox="1"/>
          <p:nvPr/>
        </p:nvSpPr>
        <p:spPr>
          <a:xfrm>
            <a:off x="540119" y="1591869"/>
            <a:ext cx="11492915" cy="2125163"/>
          </a:xfrm>
          <a:prstGeom prst="rect">
            <a:avLst/>
          </a:prstGeom>
        </p:spPr>
        <p:txBody>
          <a:bodyPr vert="horz" wrap="square" lIns="0" tIns="0" rIns="0" bIns="0" rtlCol="0">
            <a:noAutofit/>
          </a:bodyPr>
          <a:lstStyle/>
          <a:p>
            <a:pPr eaLnBrk="1" latinLnBrk="0" hangingPunct="0">
              <a:lnSpc>
                <a:spcPct val="129999"/>
              </a:lnSpc>
            </a:pPr>
            <a:r>
              <a:rPr lang="en-US" altLang="zh-CN" sz="2400" b="0" i="0" u="none" spc="150" dirty="0">
                <a:solidFill>
                  <a:srgbClr val="000000"/>
                </a:solidFill>
                <a:effectLst/>
                <a:latin typeface="Times New Roman" pitchFamily="24"/>
                <a:ea typeface="宋体" pitchFamily="24"/>
              </a:rPr>
              <a:t>6</a:t>
            </a:r>
            <a:r>
              <a:rPr lang="en-US"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Times New Roman" pitchFamily="24"/>
              </a:rPr>
              <a:t> </a:t>
            </a:r>
            <a:r>
              <a:rPr lang="zh-CN" altLang="zh-CN" sz="2400" b="0" i="0" u="none" spc="150" dirty="0">
                <a:solidFill>
                  <a:srgbClr val="000000"/>
                </a:solidFill>
                <a:effectLst/>
                <a:latin typeface="Times New Roman" pitchFamily="24"/>
                <a:ea typeface="宋体" pitchFamily="24"/>
              </a:rPr>
              <a:t>据统计</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Times New Roman" pitchFamily="24"/>
                <a:ea typeface="宋体" pitchFamily="24"/>
              </a:rPr>
              <a:t>全球每分钟约有</a:t>
            </a:r>
            <a:r>
              <a:rPr lang="en-US" altLang="zh-CN" sz="2400" b="0" i="1" u="none" spc="150" dirty="0">
                <a:solidFill>
                  <a:srgbClr val="000000"/>
                </a:solidFill>
                <a:effectLst/>
                <a:latin typeface="Times New Roman" pitchFamily="24"/>
                <a:ea typeface="宋体" pitchFamily="24"/>
              </a:rPr>
              <a:t>m</a:t>
            </a:r>
            <a:r>
              <a:rPr lang="zh-CN" altLang="zh-CN" sz="2400" b="0" i="0" u="none" spc="150" dirty="0">
                <a:solidFill>
                  <a:srgbClr val="000000"/>
                </a:solidFill>
                <a:effectLst/>
                <a:latin typeface="宋体" pitchFamily="24"/>
                <a:ea typeface="宋体" pitchFamily="24"/>
              </a:rPr>
              <a:t>＝</a:t>
            </a:r>
            <a:r>
              <a:rPr lang="en-US" altLang="zh-CN" sz="2400" b="0" i="1" u="none" spc="150" dirty="0">
                <a:solidFill>
                  <a:srgbClr val="000000"/>
                </a:solidFill>
                <a:effectLst/>
                <a:latin typeface="Times New Roman" pitchFamily="24"/>
                <a:ea typeface="宋体" pitchFamily="24"/>
              </a:rPr>
              <a:t>a</a:t>
            </a:r>
            <a:r>
              <a:rPr lang="en-US" altLang="zh-CN" sz="2400" b="0" i="0" u="none" spc="150" dirty="0">
                <a:solidFill>
                  <a:srgbClr val="000000"/>
                </a:solidFill>
                <a:effectLst/>
                <a:latin typeface="宋体" pitchFamily="24"/>
                <a:ea typeface="宋体" pitchFamily="24"/>
              </a:rPr>
              <a:t>×</a:t>
            </a:r>
            <a:r>
              <a:rPr lang="en-US" altLang="zh-CN" sz="2400" b="0" i="0" u="none" spc="150" dirty="0">
                <a:solidFill>
                  <a:srgbClr val="000000"/>
                </a:solidFill>
                <a:effectLst/>
                <a:latin typeface="Times New Roman" pitchFamily="24"/>
                <a:ea typeface="宋体" pitchFamily="24"/>
              </a:rPr>
              <a:t>10</a:t>
            </a:r>
            <a:r>
              <a:rPr lang="en-US" altLang="zh-CN" sz="2400" b="0" i="0" u="none" spc="150" baseline="30000" dirty="0">
                <a:solidFill>
                  <a:srgbClr val="000000"/>
                </a:solidFill>
                <a:effectLst/>
                <a:latin typeface="Times New Roman" pitchFamily="24"/>
                <a:ea typeface="宋体" pitchFamily="24"/>
              </a:rPr>
              <a:t>6</a:t>
            </a:r>
            <a:r>
              <a:rPr lang="zh-CN" altLang="zh-CN" sz="2400" b="0" i="0" u="none" spc="150" dirty="0">
                <a:solidFill>
                  <a:srgbClr val="000000"/>
                </a:solidFill>
                <a:effectLst/>
                <a:latin typeface="Times New Roman" pitchFamily="24"/>
                <a:ea typeface="宋体" pitchFamily="24"/>
              </a:rPr>
              <a:t>吨污水排入江河湖海</a:t>
            </a:r>
            <a:r>
              <a:rPr lang="zh-CN" altLang="zh-CN" sz="2400" b="0" i="0" u="none" spc="150" dirty="0">
                <a:solidFill>
                  <a:srgbClr val="000000"/>
                </a:solidFill>
                <a:effectLst/>
                <a:latin typeface="宋体" pitchFamily="24"/>
                <a:ea typeface="宋体" pitchFamily="24"/>
              </a:rPr>
              <a:t>，</a:t>
            </a:r>
            <a:r>
              <a:rPr lang="zh-CN" altLang="zh-CN" sz="2400" b="0" i="0" u="none" spc="150" dirty="0">
                <a:solidFill>
                  <a:srgbClr val="000000"/>
                </a:solidFill>
                <a:effectLst/>
                <a:latin typeface="Times New Roman" pitchFamily="24"/>
                <a:ea typeface="宋体" pitchFamily="24"/>
              </a:rPr>
              <a:t>那么</a:t>
            </a:r>
            <a:r>
              <a:rPr lang="en-US" altLang="zh-CN" sz="2400" b="0" i="1" u="none" spc="150" dirty="0">
                <a:solidFill>
                  <a:srgbClr val="000000"/>
                </a:solidFill>
                <a:effectLst/>
                <a:latin typeface="Times New Roman" pitchFamily="24"/>
                <a:ea typeface="宋体" pitchFamily="24"/>
              </a:rPr>
              <a:t>m</a:t>
            </a:r>
            <a:r>
              <a:rPr lang="zh-CN" altLang="zh-CN" sz="2400" b="0" i="0" u="none" spc="150" dirty="0">
                <a:solidFill>
                  <a:srgbClr val="000000"/>
                </a:solidFill>
                <a:effectLst/>
                <a:latin typeface="Times New Roman" pitchFamily="24"/>
                <a:ea typeface="宋体" pitchFamily="24"/>
              </a:rPr>
              <a:t>有</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00" u="sng" dirty="0">
                <a:solidFill>
                  <a:srgbClr val="000000"/>
                </a:solidFill>
                <a:uFill>
                  <a:solidFill>
                    <a:srgbClr val="000000"/>
                  </a:solidFill>
                </a:uFill>
                <a:latin typeface="Times New Roman"/>
              </a:rPr>
              <a:t> </a:t>
            </a:r>
            <a:r>
              <a:rPr sz="100" spc="-100" dirty="0">
                <a:latin typeface="Times New Roman"/>
              </a:rPr>
              <a:t>⁠</a:t>
            </a:r>
            <a:br>
              <a:rPr lang="zh-CN" altLang="zh-CN" sz="100" b="0" i="0" spc="150" dirty="0">
                <a:solidFill>
                  <a:srgbClr val="000000"/>
                </a:solidFill>
                <a:effectLst/>
                <a:latin typeface="Times New Roman" pitchFamily="24"/>
                <a:ea typeface="宋体" pitchFamily="24"/>
              </a:rPr>
            </a:br>
            <a:r>
              <a:rPr lang="zh-CN" altLang="zh-CN" sz="2400" b="0" i="0" u="none" spc="150" dirty="0">
                <a:solidFill>
                  <a:srgbClr val="000000"/>
                </a:solidFill>
                <a:effectLst/>
                <a:latin typeface="Times New Roman" pitchFamily="24"/>
                <a:ea typeface="宋体" pitchFamily="24"/>
              </a:rPr>
              <a:t>位整数</a:t>
            </a:r>
            <a:r>
              <a:rPr lang="en-US" altLang="zh-CN" sz="2400" b="0" i="0" u="none" spc="150" dirty="0">
                <a:solidFill>
                  <a:srgbClr val="000000"/>
                </a:solidFill>
                <a:effectLst/>
                <a:latin typeface="宋体" pitchFamily="24"/>
                <a:ea typeface="宋体" pitchFamily="24"/>
                <a:sym typeface=",isEnd"/>
              </a:rPr>
              <a:t>.</a:t>
            </a:r>
          </a:p>
          <a:p>
            <a:pPr eaLnBrk="1" latinLnBrk="0" hangingPunct="0">
              <a:lnSpc>
                <a:spcPct val="129999"/>
              </a:lnSpc>
            </a:pPr>
            <a:r>
              <a:rPr lang="en-US" altLang="zh-CN" sz="2400" b="0" i="0" u="none" dirty="0">
                <a:solidFill>
                  <a:srgbClr val="000000"/>
                </a:solidFill>
                <a:effectLst/>
                <a:latin typeface="Times New Roman" pitchFamily="24"/>
                <a:ea typeface="宋体" pitchFamily="24"/>
              </a:rPr>
              <a:t>7</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科技前沿</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上海浦东磁悬浮铁路全长</a:t>
            </a:r>
            <a:r>
              <a:rPr lang="en-US" altLang="zh-CN" sz="2400" b="0" i="0" u="none" dirty="0">
                <a:solidFill>
                  <a:srgbClr val="000000"/>
                </a:solidFill>
                <a:effectLst/>
                <a:latin typeface="Times New Roman" pitchFamily="24"/>
                <a:ea typeface="宋体" pitchFamily="24"/>
              </a:rPr>
              <a:t>30</a:t>
            </a:r>
            <a:r>
              <a:rPr lang="zh-CN" altLang="zh-CN" sz="2400" b="0" i="0" u="none" dirty="0">
                <a:solidFill>
                  <a:srgbClr val="000000"/>
                </a:solidFill>
                <a:effectLst/>
                <a:latin typeface="Times New Roman" pitchFamily="24"/>
                <a:ea typeface="宋体" pitchFamily="24"/>
              </a:rPr>
              <a:t>千米</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单程运行时间约</a:t>
            </a:r>
            <a:r>
              <a:rPr lang="en-US" altLang="zh-CN" sz="2400" b="0" i="0" u="none" dirty="0">
                <a:solidFill>
                  <a:srgbClr val="000000"/>
                </a:solidFill>
                <a:effectLst/>
                <a:latin typeface="Times New Roman" pitchFamily="24"/>
                <a:ea typeface="宋体" pitchFamily="24"/>
              </a:rPr>
              <a:t>8</a:t>
            </a:r>
            <a:r>
              <a:rPr lang="zh-CN" altLang="zh-CN" sz="2400" b="0" i="0" u="none" dirty="0">
                <a:solidFill>
                  <a:srgbClr val="000000"/>
                </a:solidFill>
                <a:effectLst/>
                <a:latin typeface="Times New Roman" pitchFamily="24"/>
                <a:ea typeface="宋体" pitchFamily="24"/>
              </a:rPr>
              <a:t>分钟</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3_5ceb9,isEnd"/>
              </a:rPr>
              <a:t>那么磁</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悬浮列车的平均速度用科学记数法表示约为</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400" u="sng" dirty="0">
                <a:solidFill>
                  <a:srgbClr val="000000"/>
                </a:solidFill>
                <a:uFill>
                  <a:solidFill>
                    <a:srgbClr val="000000"/>
                  </a:solidFill>
                </a:uFill>
                <a:latin typeface="Times New Roman"/>
              </a:rPr>
              <a:t> </a:t>
            </a:r>
            <a:r>
              <a:rPr lang="zh-CN" altLang="zh-CN" sz="2400" b="0" i="0" u="none" dirty="0">
                <a:solidFill>
                  <a:srgbClr val="000000"/>
                </a:solidFill>
                <a:effectLst/>
                <a:latin typeface="Times New Roman" pitchFamily="24"/>
                <a:ea typeface="宋体" pitchFamily="24"/>
              </a:rPr>
              <a:t>米</a:t>
            </a:r>
            <a:r>
              <a:rPr lang="en-US" altLang="zh-CN" sz="2400" b="0" i="1" u="none" dirty="0">
                <a:solidFill>
                  <a:srgbClr val="000000"/>
                </a:solidFill>
                <a:effectLst/>
                <a:latin typeface="Times New Roman" pitchFamily="24"/>
                <a:ea typeface="宋体" pitchFamily="24"/>
              </a:rPr>
              <a:t>/</a:t>
            </a:r>
            <a:r>
              <a:rPr lang="zh-CN" altLang="zh-CN" sz="2400" b="0" i="0" u="none" dirty="0">
                <a:solidFill>
                  <a:srgbClr val="000000"/>
                </a:solidFill>
                <a:effectLst/>
                <a:latin typeface="Times New Roman" pitchFamily="24"/>
                <a:ea typeface="宋体" pitchFamily="24"/>
              </a:rPr>
              <a:t>分钟</a:t>
            </a:r>
            <a:r>
              <a:rPr lang="en-US" altLang="zh-CN" sz="2400" b="0" i="0" u="none" dirty="0">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E1F703B6-5D46-3B8A-0356-296E37D5AA51}"/>
              </a:ext>
            </a:extLst>
          </p:cNvPr>
          <p:cNvSpPr txBox="1"/>
          <p:nvPr/>
        </p:nvSpPr>
        <p:spPr>
          <a:xfrm>
            <a:off x="10762507" y="1545063"/>
            <a:ext cx="675386" cy="569100"/>
          </a:xfrm>
          <a:prstGeom prst="rect">
            <a:avLst/>
          </a:prstGeom>
          <a:noFill/>
        </p:spPr>
        <p:txBody>
          <a:bodyPr vert="horz" wrap="none" rtlCol="0">
            <a:noAutofit/>
          </a:bodyPr>
          <a:lstStyle/>
          <a:p>
            <a:pPr>
              <a:lnSpc>
                <a:spcPct val="129999"/>
              </a:lnSpc>
            </a:pPr>
            <a:r>
              <a:rPr kumimoji="0" lang="en-US"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宋体" pitchFamily="24"/>
                <a:cs typeface="+mn-cs"/>
              </a:rPr>
              <a:t>7</a:t>
            </a:r>
            <a:r>
              <a:rPr kumimoji="0" lang="zh-CN" altLang="zh-CN" sz="2400" b="0" i="0" strike="noStrike" kern="1200" cap="none" spc="15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A22435C7-8C3D-9974-9DAF-9EF9B8B5C66A}"/>
              </a:ext>
            </a:extLst>
          </p:cNvPr>
          <p:cNvSpPr txBox="1"/>
          <p:nvPr/>
        </p:nvSpPr>
        <p:spPr>
          <a:xfrm>
            <a:off x="6546107" y="2971527"/>
            <a:ext cx="1805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75</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77" name="yt_shape_11977"/>
          <p:cNvSpPr txBox="1"/>
          <p:nvPr/>
        </p:nvSpPr>
        <p:spPr>
          <a:xfrm>
            <a:off x="540119" y="2121119"/>
            <a:ext cx="11492915" cy="3309304"/>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如果每名失学儿童可获得</a:t>
            </a:r>
            <a:r>
              <a:rPr lang="en-US" altLang="zh-CN" sz="2400" b="0" i="0" u="none">
                <a:solidFill>
                  <a:srgbClr val="000000"/>
                </a:solidFill>
                <a:effectLst/>
                <a:latin typeface="Times New Roman" pitchFamily="24"/>
                <a:ea typeface="宋体" pitchFamily="24"/>
              </a:rPr>
              <a:t>500</a:t>
            </a:r>
            <a:r>
              <a:rPr lang="zh-CN" altLang="zh-CN" sz="2400" b="0" i="0" u="none">
                <a:solidFill>
                  <a:srgbClr val="000000"/>
                </a:solidFill>
                <a:effectLst/>
                <a:latin typeface="Times New Roman" pitchFamily="24"/>
                <a:ea typeface="宋体" pitchFamily="24"/>
              </a:rPr>
              <a:t>元的资助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那么共可资助多少名失学儿童</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246e6"/>
              </a:rPr>
              <a:t>用科</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学记数法表示结果</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15000000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30000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名</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名</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如果社会各界人士的平均捐款数为</a:t>
            </a:r>
            <a:r>
              <a:rPr lang="en-US" altLang="zh-CN" sz="2400" b="0" i="0" u="none">
                <a:solidFill>
                  <a:srgbClr val="000000"/>
                </a:solidFill>
                <a:effectLst/>
                <a:latin typeface="Times New Roman" pitchFamily="24"/>
                <a:ea typeface="宋体" pitchFamily="24"/>
              </a:rPr>
              <a:t>10</a:t>
            </a:r>
            <a:r>
              <a:rPr lang="zh-CN" altLang="zh-CN" sz="2400" b="0" i="0" u="none">
                <a:solidFill>
                  <a:srgbClr val="000000"/>
                </a:solidFill>
                <a:effectLst/>
                <a:latin typeface="Times New Roman" pitchFamily="24"/>
                <a:ea typeface="宋体" pitchFamily="24"/>
              </a:rPr>
              <a:t>元</a:t>
            </a:r>
            <a:r>
              <a:rPr lang="en-US" altLang="zh-CN" sz="2400" b="0" i="1" u="none">
                <a:solidFill>
                  <a:srgbClr val="000000"/>
                </a:solid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4_25da8"/>
              </a:rPr>
              <a:t>则需要多少人捐款才能获得这笔</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捐款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用科学记数法表示结果</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1500</a:t>
            </a:r>
            <a:r>
              <a:rPr lang="zh-CN" altLang="zh-CN" sz="2400" b="0" i="0" u="none">
                <a:solidFill>
                  <a:srgbClr val="FF0000">
                    <a:alpha val="0"/>
                  </a:srgbClr>
                </a:solidFill>
                <a:effectLst/>
                <a:latin typeface="Times New Roman" pitchFamily="24"/>
                <a:ea typeface="楷体" pitchFamily="24"/>
              </a:rPr>
              <a:t>万元</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15000000</a:t>
            </a:r>
            <a:r>
              <a:rPr lang="zh-CN" altLang="zh-CN" sz="2400" b="0" i="0" u="none">
                <a:solidFill>
                  <a:srgbClr val="FF0000">
                    <a:alpha val="0"/>
                  </a:srgbClr>
                </a:solidFill>
                <a:effectLst/>
                <a:latin typeface="Times New Roman" pitchFamily="24"/>
                <a:ea typeface="楷体" pitchFamily="24"/>
              </a:rPr>
              <a:t>元</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15000000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1500000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人</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人</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0DF7932F-E414-AC67-5EFE-B650E0F65679}"/>
              </a:ext>
            </a:extLst>
          </p:cNvPr>
          <p:cNvSpPr txBox="1"/>
          <p:nvPr/>
        </p:nvSpPr>
        <p:spPr>
          <a:xfrm>
            <a:off x="450108" y="3025289"/>
            <a:ext cx="7139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15000000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30000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名</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名</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E0F24E04-20B4-77B5-65C9-EE9D25EE63D8}"/>
              </a:ext>
            </a:extLst>
          </p:cNvPr>
          <p:cNvSpPr txBox="1"/>
          <p:nvPr/>
        </p:nvSpPr>
        <p:spPr>
          <a:xfrm>
            <a:off x="450108" y="4451753"/>
            <a:ext cx="3990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1500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万元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15000000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元</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9E75D37F-30C7-7FA3-9C58-24581D1C3BB1}"/>
              </a:ext>
            </a:extLst>
          </p:cNvPr>
          <p:cNvSpPr txBox="1"/>
          <p:nvPr/>
        </p:nvSpPr>
        <p:spPr>
          <a:xfrm>
            <a:off x="450108" y="4927241"/>
            <a:ext cx="75968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15000000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1500000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16384CD9-AE44-D6C0-7AE3-A66654B9A3C3}"/>
              </a:ext>
            </a:extLst>
          </p:cNvPr>
          <p:cNvSpPr txBox="1"/>
          <p:nvPr/>
        </p:nvSpPr>
        <p:spPr>
          <a:xfrm>
            <a:off x="540118" y="1049719"/>
            <a:ext cx="11316521" cy="984500"/>
          </a:xfrm>
          <a:prstGeom prst="rect">
            <a:avLst/>
          </a:prstGeom>
          <a:noFill/>
        </p:spPr>
        <p:txBody>
          <a:bodyPr wrap="square">
            <a:spAutoFit/>
          </a:bodyPr>
          <a:lstStyle/>
          <a:p>
            <a:pPr marL="0" marR="0" lvl="0" indent="0" algn="l" defTabSz="914400" rtl="0" eaLnBrk="1" fontAlgn="auto" latinLnBrk="0" hangingPunct="0">
              <a:lnSpc>
                <a:spcPct val="129999"/>
              </a:lnSpc>
              <a:spcBef>
                <a:spcPts val="0"/>
              </a:spcBef>
              <a:spcAft>
                <a:spcPts val="0"/>
              </a:spcAft>
              <a:buClrTx/>
              <a:buSzTx/>
              <a:buFontTx/>
              <a:buNone/>
              <a:tabLst/>
              <a:defRPr/>
            </a:pPr>
            <a:r>
              <a:rPr kumimoji="0" lang="en-US" altLang="zh-CN" sz="2400" b="0" i="0" u="none" strike="noStrike" kern="1200" cap="none" spc="150" normalizeH="0" baseline="0" noProof="0" dirty="0">
                <a:ln>
                  <a:noFill/>
                </a:ln>
                <a:solidFill>
                  <a:srgbClr val="000000"/>
                </a:solidFill>
                <a:effectLst/>
                <a:uLnTx/>
                <a:uFillTx/>
                <a:latin typeface="Times New Roman" pitchFamily="24"/>
                <a:ea typeface="宋体" pitchFamily="24"/>
                <a:cs typeface="+mn-cs"/>
              </a:rPr>
              <a:t>8</a:t>
            </a:r>
            <a:r>
              <a:rPr kumimoji="0" lang="en-US" altLang="zh-CN" sz="2400" b="0" i="0" u="none" strike="noStrike" kern="1200" cap="none" spc="150" normalizeH="0" baseline="0" noProof="0" dirty="0">
                <a:ln>
                  <a:noFill/>
                </a:ln>
                <a:solidFill>
                  <a:srgbClr val="000000"/>
                </a:solidFill>
                <a:effectLst/>
                <a:uLnTx/>
                <a:uFillTx/>
                <a:latin typeface="宋体" pitchFamily="24"/>
                <a:ea typeface="宋体" pitchFamily="24"/>
                <a:cs typeface="+mn-cs"/>
              </a:rPr>
              <a:t>.</a:t>
            </a:r>
            <a:r>
              <a:rPr kumimoji="0" lang="en-US" altLang="zh-CN" sz="2400" b="0" i="0" u="none" strike="noStrike" kern="1200" cap="none" spc="150" normalizeH="0" baseline="0" noProof="0" dirty="0">
                <a:ln>
                  <a:noFill/>
                </a:ln>
                <a:solidFill>
                  <a:srgbClr val="000000"/>
                </a:solidFill>
                <a:effectLst/>
                <a:uLnTx/>
                <a:uFillTx/>
                <a:latin typeface="Times New Roman" pitchFamily="24"/>
                <a:ea typeface="Times New Roman" pitchFamily="24"/>
                <a:cs typeface="+mn-cs"/>
              </a:rPr>
              <a:t> </a:t>
            </a:r>
            <a:r>
              <a:rPr kumimoji="0" lang="zh-CN" altLang="zh-CN" sz="2400" b="0" i="0" u="none" strike="noStrike" kern="1200" cap="none" spc="150" normalizeH="0" baseline="0" noProof="0" dirty="0">
                <a:ln>
                  <a:noFill/>
                </a:ln>
                <a:solidFill>
                  <a:srgbClr val="000000"/>
                </a:solidFill>
                <a:effectLst/>
                <a:uLnTx/>
                <a:uFillTx/>
                <a:latin typeface="Times New Roman" pitchFamily="24"/>
                <a:ea typeface="宋体" pitchFamily="24"/>
                <a:cs typeface="+mn-cs"/>
              </a:rPr>
              <a:t>某省希望工程办公室收到社会各界人士捐款共</a:t>
            </a:r>
            <a:r>
              <a:rPr kumimoji="0" lang="en-US" altLang="zh-CN" sz="2400" b="0" i="0" u="none" strike="noStrike" kern="1200" cap="none" spc="150" normalizeH="0" baseline="0" noProof="0" dirty="0">
                <a:ln>
                  <a:noFill/>
                </a:ln>
                <a:solidFill>
                  <a:srgbClr val="000000"/>
                </a:solidFill>
                <a:effectLst/>
                <a:uLnTx/>
                <a:uFillTx/>
                <a:latin typeface="Times New Roman" pitchFamily="24"/>
                <a:ea typeface="宋体" pitchFamily="24"/>
                <a:cs typeface="+mn-cs"/>
              </a:rPr>
              <a:t>1500</a:t>
            </a:r>
            <a:r>
              <a:rPr kumimoji="0" lang="zh-CN" altLang="zh-CN" sz="2400" b="0" i="0" u="none" strike="noStrike" kern="1200" cap="none" spc="150" normalizeH="0" baseline="0" noProof="0" dirty="0">
                <a:ln>
                  <a:noFill/>
                </a:ln>
                <a:solidFill>
                  <a:srgbClr val="000000"/>
                </a:solidFill>
                <a:effectLst/>
                <a:uLnTx/>
                <a:uFillTx/>
                <a:latin typeface="Times New Roman" pitchFamily="24"/>
                <a:ea typeface="宋体" pitchFamily="24"/>
                <a:cs typeface="+mn-cs"/>
              </a:rPr>
              <a:t>万元</a:t>
            </a:r>
            <a:r>
              <a:rPr kumimoji="0" lang="zh-CN" altLang="zh-CN" sz="2400" b="0" i="0" u="none" strike="noStrike" kern="1200" cap="none" spc="150" normalizeH="0" baseline="0" noProof="0" dirty="0">
                <a:ln>
                  <a:noFill/>
                </a:ln>
                <a:solidFill>
                  <a:srgbClr val="000000"/>
                </a:solidFill>
                <a:effectLst/>
                <a:uLnTx/>
                <a:uFillTx/>
                <a:latin typeface="宋体" pitchFamily="24"/>
                <a:ea typeface="宋体" pitchFamily="24"/>
                <a:cs typeface="+mn-cs"/>
              </a:rPr>
              <a:t>，</a:t>
            </a:r>
            <a:r>
              <a:rPr kumimoji="0" lang="zh-CN" altLang="zh-CN" sz="2400" b="0" i="0" u="none" strike="noStrike" kern="1200" cap="none" spc="150" normalizeH="0" baseline="0" noProof="0" dirty="0">
                <a:ln>
                  <a:noFill/>
                </a:ln>
                <a:solidFill>
                  <a:srgbClr val="000000"/>
                </a:solidFill>
                <a:effectLst/>
                <a:uLnTx/>
                <a:uFillTx/>
                <a:latin typeface="Times New Roman" pitchFamily="24"/>
                <a:ea typeface="宋体" pitchFamily="24"/>
                <a:cs typeface="+mn-cs"/>
                <a:sym typeface="_⨹_7_0d882,isEnd"/>
              </a:rPr>
              <a:t>以此来资助贫困</a:t>
            </a:r>
            <a:br>
              <a:rPr kumimoji="0" lang="zh-CN" altLang="zh-CN" sz="2400" b="0" i="0" u="none" strike="noStrike" kern="1200" cap="none" spc="150" normalizeH="0" baseline="0" noProof="0" dirty="0">
                <a:ln>
                  <a:noFill/>
                </a:ln>
                <a:solidFill>
                  <a:srgbClr val="000000"/>
                </a:solidFill>
                <a:effectLst/>
                <a:uLnTx/>
                <a:uFillTx/>
                <a:latin typeface="Times New Roman" pitchFamily="24"/>
                <a:ea typeface="宋体" pitchFamily="24"/>
                <a:cs typeface="+mn-cs"/>
              </a:rPr>
            </a:br>
            <a:r>
              <a:rPr kumimoji="0" lang="zh-CN" altLang="zh-CN" sz="2400" b="0" i="0" u="none" strike="noStrike" kern="1200" cap="none" spc="150" normalizeH="0" baseline="0" noProof="0" dirty="0">
                <a:ln>
                  <a:noFill/>
                </a:ln>
                <a:solidFill>
                  <a:srgbClr val="000000"/>
                </a:solidFill>
                <a:effectLst/>
                <a:uLnTx/>
                <a:uFillTx/>
                <a:latin typeface="Times New Roman" pitchFamily="24"/>
                <a:ea typeface="宋体" pitchFamily="24"/>
                <a:cs typeface="+mn-cs"/>
              </a:rPr>
              <a:t>失学儿童</a:t>
            </a:r>
            <a:r>
              <a:rPr kumimoji="0" lang="en-US" altLang="zh-CN" sz="2400" b="0" i="0" u="none" strike="noStrike" kern="1200" cap="none" spc="150" normalizeH="0" baseline="0" noProof="0" dirty="0">
                <a:ln>
                  <a:noFill/>
                </a:ln>
                <a:solidFill>
                  <a:srgbClr val="000000"/>
                </a:solidFill>
                <a:effectLst/>
                <a:uLnTx/>
                <a:uFillTx/>
                <a:latin typeface="宋体" pitchFamily="24"/>
                <a:ea typeface="宋体" pitchFamily="24"/>
                <a:cs typeface="+mn-cs"/>
                <a:sym typeface=",isEnd"/>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983" name="yt_shape_11983"/>
          <p:cNvSpPr txBox="1"/>
          <p:nvPr/>
        </p:nvSpPr>
        <p:spPr>
          <a:xfrm>
            <a:off x="540000" y="900000"/>
            <a:ext cx="3864584"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29323">
                <a:solidFill>
                  <a:srgbClr val="1EE3CF"/>
                </a:solidFill>
                <a:effectLst/>
                <a:latin typeface="Times New Roman" pitchFamily="32"/>
                <a:ea typeface="宋体" pitchFamily="32"/>
              </a:rPr>
              <a:t> </a:t>
            </a:r>
          </a:p>
        </p:txBody>
      </p:sp>
      <p:pic>
        <p:nvPicPr>
          <p:cNvPr id="11982" name="yt_image_11982" title="H_50.9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824785" cy="646938"/>
          </a:xfrm>
          <a:prstGeom prst="rect">
            <a:avLst/>
          </a:prstGeom>
          <a:noFill/>
          <a:extLst>
            <a:ext uri="{909E8E84-426E-40DD-AFC4-6F175D3DCCD1}">
              <a14:hiddenFill xmlns:a14="http://schemas.microsoft.com/office/drawing/2010/main">
                <a:solidFill>
                  <a:srgbClr val="FFFFFF"/>
                </a:solidFill>
              </a14:hiddenFill>
            </a:ext>
          </a:extLst>
        </p:spPr>
      </p:pic>
      <p:sp>
        <p:nvSpPr>
          <p:cNvPr id="11985" name="yt_shape_11985"/>
          <p:cNvSpPr txBox="1"/>
          <p:nvPr/>
        </p:nvSpPr>
        <p:spPr>
          <a:xfrm>
            <a:off x="540119" y="1597583"/>
            <a:ext cx="11492915" cy="2829172"/>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dirty="0">
                <a:solidFill>
                  <a:srgbClr val="000000"/>
                </a:solidFill>
                <a:effectLst/>
                <a:latin typeface="Times New Roman" pitchFamily="24"/>
                <a:ea typeface="宋体" pitchFamily="24"/>
              </a:rPr>
              <a:t>9</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跨学科</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已知</a:t>
            </a:r>
            <a:r>
              <a:rPr lang="en-US" altLang="zh-CN" sz="2400" b="0" i="0" u="none" dirty="0">
                <a:solidFill>
                  <a:srgbClr val="000000"/>
                </a:solidFill>
                <a:effectLst/>
                <a:latin typeface="Times New Roman" pitchFamily="24"/>
                <a:ea typeface="宋体" pitchFamily="24"/>
              </a:rPr>
              <a:t>1km</a:t>
            </a:r>
            <a:r>
              <a:rPr lang="en-US" altLang="zh-CN" sz="2400" b="0" i="0" u="none" baseline="30000" dirty="0">
                <a:solidFill>
                  <a:srgbClr val="000000"/>
                </a:solidFill>
                <a:effectLst/>
                <a:latin typeface="Times New Roman" pitchFamily="24"/>
                <a:ea typeface="宋体" pitchFamily="24"/>
              </a:rPr>
              <a:t>2</a:t>
            </a:r>
            <a:r>
              <a:rPr lang="zh-CN" altLang="zh-CN" sz="2400" b="0" i="0" u="none" dirty="0">
                <a:solidFill>
                  <a:srgbClr val="000000"/>
                </a:solidFill>
                <a:effectLst/>
                <a:latin typeface="Times New Roman" pitchFamily="24"/>
                <a:ea typeface="宋体" pitchFamily="24"/>
              </a:rPr>
              <a:t>的土地</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一年内从太阳得到的能量相当于燃烧</a:t>
            </a:r>
            <a:r>
              <a:rPr lang="en-US" altLang="zh-CN" sz="2400" b="0" i="0" u="none" dirty="0">
                <a:solidFill>
                  <a:srgbClr val="000000"/>
                </a:solidFill>
                <a:effectLst/>
                <a:latin typeface="Times New Roman" pitchFamily="24"/>
                <a:ea typeface="宋体" pitchFamily="24"/>
              </a:rPr>
              <a:t>1</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3</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2400" b="0" i="0" u="none" baseline="30000" dirty="0">
                <a:solidFill>
                  <a:srgbClr val="000000"/>
                </a:solidFill>
                <a:effectLst/>
                <a:latin typeface="Times New Roman" pitchFamily="24"/>
                <a:ea typeface="宋体" pitchFamily="24"/>
              </a:rPr>
              <a:t>8</a:t>
            </a:r>
            <a:r>
              <a:rPr lang="en-US" altLang="zh-CN" sz="2400" b="0" i="0" u="none" dirty="0">
                <a:solidFill>
                  <a:srgbClr val="000000"/>
                </a:solidFill>
                <a:effectLst/>
                <a:latin typeface="Times New Roman" pitchFamily="24"/>
                <a:ea typeface="宋体" pitchFamily="24"/>
              </a:rPr>
              <a:t>kg</a:t>
            </a:r>
            <a:r>
              <a:rPr lang="zh-CN" altLang="zh-CN" sz="2400" b="0" i="0" u="none" dirty="0">
                <a:solidFill>
                  <a:srgbClr val="000000"/>
                </a:solidFill>
                <a:effectLst/>
                <a:latin typeface="Times New Roman" pitchFamily="24"/>
                <a:ea typeface="宋体" pitchFamily="24"/>
                <a:sym typeface="_⨹_1_a404d"/>
              </a:rPr>
              <a:t>煤</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所产生的能量</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那么我国</a:t>
            </a:r>
            <a:r>
              <a:rPr lang="en-US" altLang="zh-CN" sz="2400" b="0" i="0" u="none" dirty="0">
                <a:solidFill>
                  <a:srgbClr val="000000"/>
                </a:solidFill>
                <a:effectLst/>
                <a:latin typeface="Times New Roman" pitchFamily="24"/>
                <a:ea typeface="宋体" pitchFamily="24"/>
              </a:rPr>
              <a:t>9</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6</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2400" b="0" i="0" u="none" baseline="30000" dirty="0">
                <a:solidFill>
                  <a:srgbClr val="000000"/>
                </a:solidFill>
                <a:effectLst/>
                <a:latin typeface="Times New Roman" pitchFamily="24"/>
                <a:ea typeface="宋体" pitchFamily="24"/>
              </a:rPr>
              <a:t>6</a:t>
            </a:r>
            <a:r>
              <a:rPr lang="en-US" altLang="zh-CN" sz="2400" b="0" i="0" u="none" dirty="0">
                <a:solidFill>
                  <a:srgbClr val="000000"/>
                </a:solidFill>
                <a:effectLst/>
                <a:latin typeface="Times New Roman" pitchFamily="24"/>
                <a:ea typeface="宋体" pitchFamily="24"/>
              </a:rPr>
              <a:t>km</a:t>
            </a:r>
            <a:r>
              <a:rPr lang="en-US" altLang="zh-CN" sz="2400" b="0" i="0" u="none" baseline="30000" dirty="0">
                <a:solidFill>
                  <a:srgbClr val="000000"/>
                </a:solidFill>
                <a:effectLst/>
                <a:latin typeface="Times New Roman" pitchFamily="24"/>
                <a:ea typeface="宋体" pitchFamily="24"/>
              </a:rPr>
              <a:t>2</a:t>
            </a:r>
            <a:r>
              <a:rPr lang="zh-CN" altLang="zh-CN" sz="2400" b="0" i="0" u="none" dirty="0">
                <a:solidFill>
                  <a:srgbClr val="000000"/>
                </a:solidFill>
                <a:effectLst/>
                <a:latin typeface="Times New Roman" pitchFamily="24"/>
                <a:ea typeface="宋体" pitchFamily="24"/>
              </a:rPr>
              <a:t>的土地</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16_bd6eb"/>
              </a:rPr>
              <a:t>十年内从太阳得到的能量相当于燃烧</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多少千克煤所产生的能量</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用科学记数法表示</a:t>
            </a:r>
            <a:r>
              <a:rPr lang="zh-CN"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zh-CN" altLang="zh-CN" sz="2400" b="0" i="1" u="none" dirty="0">
                <a:solidFill>
                  <a:srgbClr val="FF0000">
                    <a:alpha val="0"/>
                  </a:srgbClr>
                </a:solidFill>
                <a:effectLst/>
                <a:latin typeface="Times New Roman" pitchFamily="24"/>
                <a:ea typeface="宋体" pitchFamily="24"/>
              </a:rPr>
              <a:t>　</a:t>
            </a:r>
            <a:r>
              <a:rPr lang="en-US" altLang="zh-CN" sz="2400" b="0" i="0" u="none" dirty="0">
                <a:solidFill>
                  <a:srgbClr val="FF0000">
                    <a:alpha val="0"/>
                  </a:srgbClr>
                </a:solidFill>
                <a:effectLst/>
                <a:latin typeface="Times New Roman" pitchFamily="24"/>
                <a:ea typeface="宋体" pitchFamily="24"/>
              </a:rPr>
              <a:t>1</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3</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10</a:t>
            </a:r>
            <a:r>
              <a:rPr lang="en-US" altLang="zh-CN" sz="2400" b="0" i="0" u="none" baseline="30000" dirty="0">
                <a:solidFill>
                  <a:srgbClr val="FF0000">
                    <a:alpha val="0"/>
                  </a:srgbClr>
                </a:solidFill>
                <a:effectLst/>
                <a:latin typeface="Times New Roman" pitchFamily="24"/>
                <a:ea typeface="宋体" pitchFamily="24"/>
              </a:rPr>
              <a:t>8</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9</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6</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10</a:t>
            </a:r>
            <a:r>
              <a:rPr lang="en-US" altLang="zh-CN" sz="2400" b="0" i="0" u="none" baseline="30000" dirty="0">
                <a:solidFill>
                  <a:srgbClr val="FF0000">
                    <a:alpha val="0"/>
                  </a:srgbClr>
                </a:solidFill>
                <a:effectLst/>
                <a:latin typeface="Times New Roman" pitchFamily="24"/>
                <a:ea typeface="宋体" pitchFamily="24"/>
              </a:rPr>
              <a:t>6</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10</a:t>
            </a:r>
          </a:p>
          <a:p>
            <a:pPr algn="l" eaLnBrk="1" latinLnBrk="0" hangingPunct="0">
              <a:lnSpc>
                <a:spcPct val="129999"/>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248</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10</a:t>
            </a:r>
            <a:r>
              <a:rPr lang="en-US" altLang="zh-CN" sz="2400" b="0" i="0" u="none" baseline="30000" dirty="0">
                <a:solidFill>
                  <a:srgbClr val="FF0000">
                    <a:alpha val="0"/>
                  </a:srgbClr>
                </a:solidFill>
                <a:effectLst/>
                <a:latin typeface="Times New Roman" pitchFamily="24"/>
                <a:ea typeface="宋体" pitchFamily="24"/>
              </a:rPr>
              <a:t>16</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kg</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答</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相当于</a:t>
            </a:r>
            <a:r>
              <a:rPr lang="en-US" altLang="zh-CN" sz="2400" b="0" i="0" u="none" dirty="0">
                <a:solidFill>
                  <a:srgbClr val="FF0000">
                    <a:alpha val="0"/>
                  </a:srgbClr>
                </a:solidFill>
                <a:effectLst/>
                <a:latin typeface="Times New Roman" pitchFamily="24"/>
                <a:ea typeface="宋体" pitchFamily="24"/>
              </a:rPr>
              <a:t>1</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248</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10</a:t>
            </a:r>
            <a:r>
              <a:rPr lang="en-US" altLang="zh-CN" sz="2400" b="0" i="0" u="none" baseline="30000" dirty="0">
                <a:solidFill>
                  <a:srgbClr val="FF0000">
                    <a:alpha val="0"/>
                  </a:srgbClr>
                </a:solidFill>
                <a:effectLst/>
                <a:latin typeface="Times New Roman" pitchFamily="24"/>
                <a:ea typeface="宋体" pitchFamily="24"/>
              </a:rPr>
              <a:t>16</a:t>
            </a:r>
            <a:r>
              <a:rPr lang="en-US" altLang="zh-CN" sz="2400" b="0" i="0" u="none" dirty="0">
                <a:solidFill>
                  <a:srgbClr val="FF0000">
                    <a:alpha val="0"/>
                  </a:srgbClr>
                </a:solidFill>
                <a:effectLst/>
                <a:latin typeface="Times New Roman" pitchFamily="24"/>
                <a:ea typeface="宋体" pitchFamily="24"/>
              </a:rPr>
              <a:t>kg</a:t>
            </a:r>
            <a:r>
              <a:rPr lang="zh-CN" altLang="zh-CN" sz="2400" b="0" i="0" u="none" dirty="0">
                <a:solidFill>
                  <a:srgbClr val="FF0000">
                    <a:alpha val="0"/>
                  </a:srgbClr>
                </a:solidFill>
                <a:effectLst/>
                <a:latin typeface="Times New Roman" pitchFamily="24"/>
                <a:ea typeface="楷体" pitchFamily="24"/>
              </a:rPr>
              <a:t>煤燃烧所产生的能量</a:t>
            </a:r>
            <a:r>
              <a:rPr lang="en-US" altLang="zh-CN" sz="2400" b="0" i="0" u="none" dirty="0">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9AEA1F5C-5A62-06DE-68C4-C5AB969600C2}"/>
              </a:ext>
            </a:extLst>
          </p:cNvPr>
          <p:cNvSpPr txBox="1"/>
          <p:nvPr/>
        </p:nvSpPr>
        <p:spPr>
          <a:xfrm>
            <a:off x="450108" y="3003916"/>
            <a:ext cx="7518100" cy="569100"/>
          </a:xfrm>
          <a:prstGeom prst="rect">
            <a:avLst/>
          </a:prstGeom>
          <a:noFill/>
        </p:spPr>
        <p:txBody>
          <a:bodyPr vert="horz" wrap="none" rtlCol="0">
            <a:noAutofit/>
          </a:bodyPr>
          <a:lstStyle/>
          <a:p>
            <a:pPr lvl="0">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1" strike="noStrike" kern="1200" cap="none" spc="0" normalizeH="0" baseline="0" noProof="0" dirty="0">
                <a:ln>
                  <a:noFill/>
                </a:ln>
                <a:solidFill>
                  <a:srgbClr val="FF0000"/>
                </a:solidFill>
                <a:effectLst/>
                <a:uLnTx/>
                <a:uFillTx/>
                <a:latin typeface="Times New Roman" pitchFamily="24"/>
                <a:ea typeface="宋体" pitchFamily="24"/>
                <a:cs typeface="+mn-cs"/>
              </a:rPr>
              <a:t>　</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dirty="0">
                <a:ln>
                  <a:noFill/>
                </a:ln>
                <a:solidFill>
                  <a:srgbClr val="FF0000"/>
                </a:solidFill>
                <a:effectLst/>
                <a:uLnTx/>
                <a:uFillTx/>
                <a:latin typeface="Times New Roman" pitchFamily="24"/>
                <a:ea typeface="宋体" pitchFamily="24"/>
                <a:cs typeface="+mn-cs"/>
              </a:rPr>
              <a:t>8</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9</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dirty="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10</a:t>
            </a:r>
            <a:r>
              <a:rPr lang="zh-CN" altLang="zh-CN" sz="2400" dirty="0">
                <a:solidFill>
                  <a:srgbClr val="FF0000"/>
                </a:solidFill>
                <a:latin typeface="宋体" pitchFamily="24"/>
                <a:ea typeface="宋体" pitchFamily="24"/>
              </a:rPr>
              <a:t>＝</a:t>
            </a:r>
            <a:r>
              <a:rPr lang="en-US" altLang="zh-CN" sz="2400" dirty="0">
                <a:solidFill>
                  <a:srgbClr val="FF0000"/>
                </a:solidFill>
                <a:latin typeface="Times New Roman" pitchFamily="24"/>
                <a:ea typeface="宋体" pitchFamily="24"/>
              </a:rPr>
              <a:t>1</a:t>
            </a:r>
            <a:r>
              <a:rPr lang="en-US" altLang="zh-CN" sz="2400" dirty="0">
                <a:solidFill>
                  <a:srgbClr val="FF0000"/>
                </a:solidFill>
                <a:latin typeface="宋体" pitchFamily="24"/>
                <a:ea typeface="宋体" pitchFamily="24"/>
              </a:rPr>
              <a:t>.</a:t>
            </a:r>
            <a:r>
              <a:rPr lang="en-US" altLang="zh-CN" sz="2400" dirty="0">
                <a:solidFill>
                  <a:srgbClr val="FF0000"/>
                </a:solidFill>
                <a:latin typeface="Times New Roman" pitchFamily="24"/>
                <a:ea typeface="宋体" pitchFamily="24"/>
              </a:rPr>
              <a:t>248</a:t>
            </a:r>
            <a:r>
              <a:rPr lang="en-US" altLang="zh-CN" sz="2400" dirty="0">
                <a:solidFill>
                  <a:srgbClr val="FF0000"/>
                </a:solidFill>
                <a:latin typeface="宋体" pitchFamily="24"/>
                <a:ea typeface="宋体" pitchFamily="24"/>
              </a:rPr>
              <a:t>×</a:t>
            </a:r>
            <a:r>
              <a:rPr lang="en-US" altLang="zh-CN" sz="2400" dirty="0">
                <a:solidFill>
                  <a:srgbClr val="FF0000"/>
                </a:solidFill>
                <a:latin typeface="Times New Roman" pitchFamily="24"/>
                <a:ea typeface="宋体" pitchFamily="24"/>
              </a:rPr>
              <a:t>10</a:t>
            </a:r>
            <a:r>
              <a:rPr lang="en-US" altLang="zh-CN" sz="2400" baseline="30000" dirty="0">
                <a:solidFill>
                  <a:srgbClr val="FF0000"/>
                </a:solidFill>
                <a:latin typeface="Times New Roman" pitchFamily="24"/>
                <a:ea typeface="宋体" pitchFamily="24"/>
              </a:rPr>
              <a:t>16</a:t>
            </a:r>
            <a:r>
              <a:rPr lang="zh-CN" altLang="zh-CN" sz="2400" dirty="0">
                <a:solidFill>
                  <a:srgbClr val="FF0000"/>
                </a:solidFill>
                <a:latin typeface="宋体" pitchFamily="24"/>
                <a:ea typeface="宋体" pitchFamily="24"/>
              </a:rPr>
              <a:t>（</a:t>
            </a:r>
            <a:r>
              <a:rPr lang="en-US" altLang="zh-CN" sz="2400" dirty="0">
                <a:solidFill>
                  <a:srgbClr val="FF0000"/>
                </a:solidFill>
                <a:latin typeface="Times New Roman" pitchFamily="24"/>
                <a:ea typeface="宋体" pitchFamily="24"/>
              </a:rPr>
              <a:t>kg</a:t>
            </a:r>
            <a:r>
              <a:rPr lang="zh-CN" altLang="zh-CN" sz="2400" dirty="0">
                <a:solidFill>
                  <a:srgbClr val="FF0000"/>
                </a:solidFill>
                <a:latin typeface="宋体" pitchFamily="24"/>
                <a:ea typeface="宋体" pitchFamily="24"/>
              </a:rPr>
              <a:t>）</a:t>
            </a:r>
            <a:r>
              <a:rPr lang="en-US" altLang="zh-CN" sz="2400" dirty="0">
                <a:solidFill>
                  <a:srgbClr val="FF0000"/>
                </a:solidFill>
                <a:latin typeface="宋体" pitchFamily="24"/>
                <a:ea typeface="宋体" pitchFamily="24"/>
              </a:rPr>
              <a:t>.</a:t>
            </a:r>
            <a:endParaRPr lang="zh-CN" altLang="en-US" dirty="0">
              <a:solidFill>
                <a:srgbClr val="FF0000"/>
              </a:solidFill>
            </a:endParaRPr>
          </a:p>
        </p:txBody>
      </p:sp>
      <p:sp>
        <p:nvSpPr>
          <p:cNvPr id="4" name="文本框 3">
            <a:extLst>
              <a:ext uri="{FF2B5EF4-FFF2-40B4-BE49-F238E27FC236}">
                <a16:creationId xmlns:a16="http://schemas.microsoft.com/office/drawing/2014/main" id="{2B8C7B5E-B3B1-5EA2-DF4A-DF3B6C2F720B}"/>
              </a:ext>
            </a:extLst>
          </p:cNvPr>
          <p:cNvSpPr txBox="1"/>
          <p:nvPr/>
        </p:nvSpPr>
        <p:spPr>
          <a:xfrm>
            <a:off x="450108" y="3631097"/>
            <a:ext cx="6479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相当于</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248</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dirty="0">
                <a:ln>
                  <a:noFill/>
                </a:ln>
                <a:solidFill>
                  <a:srgbClr val="FF0000"/>
                </a:solidFill>
                <a:effectLst/>
                <a:uLnTx/>
                <a:uFillTx/>
                <a:latin typeface="Times New Roman" pitchFamily="24"/>
                <a:ea typeface="宋体" pitchFamily="24"/>
                <a:cs typeface="+mn-cs"/>
              </a:rPr>
              <a:t>16</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kg</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煤燃烧所产生的能量</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879</Words>
  <Application>Microsoft Office PowerPoint</Application>
  <PresentationFormat>宽屏</PresentationFormat>
  <Paragraphs>64</Paragraphs>
  <Slides>8</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8</vt:i4>
      </vt:variant>
    </vt:vector>
  </HeadingPairs>
  <TitlesOfParts>
    <vt:vector size="18" baseType="lpstr">
      <vt:lpstr>等线</vt:lpstr>
      <vt:lpstr>等线 Light</vt:lpstr>
      <vt:lpstr>黑体</vt:lpstr>
      <vt:lpstr>宋体</vt:lpstr>
      <vt:lpstr>微软雅黑</vt:lpstr>
      <vt:lpstr>Arial</vt:lpstr>
      <vt:lpstr>Calibri Light</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玲 杨</cp:lastModifiedBy>
  <cp:revision>10</cp:revision>
  <dcterms:created xsi:type="dcterms:W3CDTF">2024-08-13T11:38:23Z</dcterms:created>
  <dcterms:modified xsi:type="dcterms:W3CDTF">2024-08-14T01:55:07Z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