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7" r:id="rId4"/>
    <p:sldId id="368" r:id="rId5"/>
    <p:sldId id="370" r:id="rId6"/>
    <p:sldId id="371" r:id="rId7"/>
    <p:sldId id="376" r:id="rId8"/>
    <p:sldId id="378" r:id="rId9"/>
    <p:sldId id="381" r:id="rId10"/>
    <p:sldId id="382" r:id="rId11"/>
    <p:sldId id="383" r:id="rId12"/>
    <p:sldId id="386" r:id="rId13"/>
    <p:sldId id="388" r:id="rId14"/>
    <p:sldId id="394" r:id="rId15"/>
    <p:sldId id="400" r:id="rId16"/>
    <p:sldId id="256" r:id="rId17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6" d="100"/>
          <a:sy n="56" d="100"/>
        </p:scale>
        <p:origin x="280" y="4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70" name="yt_shape_10170"/>
          <p:cNvSpPr txBox="1"/>
          <p:nvPr/>
        </p:nvSpPr>
        <p:spPr>
          <a:xfrm>
            <a:off x="5512966" y="900000"/>
            <a:ext cx="123110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自主预习</a:t>
            </a:r>
          </a:p>
        </p:txBody>
      </p:sp>
      <p:pic>
        <p:nvPicPr>
          <p:cNvPr id="10171" name="yt_image_10171" title="H_25.92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51584" y="1531667"/>
            <a:ext cx="2784576" cy="32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173" name="yt_shape_10173"/>
          <p:cNvSpPr txBox="1"/>
          <p:nvPr/>
        </p:nvSpPr>
        <p:spPr>
          <a:xfrm>
            <a:off x="540119" y="1911566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规定了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、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和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的直线叫作数轴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一般地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设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是一个正数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则数轴上表示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数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的点在数轴的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半轴上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2_021a9,isEnd"/>
              </a:rPr>
              <a:t>与原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点的距离是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个单位长度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表示数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的点在数轴的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半轴上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4_71bb4,isEnd"/>
              </a:rPr>
              <a:t>与原点的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距离是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个单位长度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数轴上与原点的距离是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个单位长度的点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4_e6454,isEnd"/>
              </a:rPr>
              <a:t>简称为数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轴上与原点的距离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是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的点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1F5EDB6-930D-D7AB-C3B7-BE3AE8900FD7}"/>
              </a:ext>
            </a:extLst>
          </p:cNvPr>
          <p:cNvSpPr txBox="1"/>
          <p:nvPr/>
        </p:nvSpPr>
        <p:spPr>
          <a:xfrm>
            <a:off x="2050308" y="1864760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原点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024BC03-63FF-C494-F472-B0B9494B12BB}"/>
              </a:ext>
            </a:extLst>
          </p:cNvPr>
          <p:cNvSpPr txBox="1"/>
          <p:nvPr/>
        </p:nvSpPr>
        <p:spPr>
          <a:xfrm>
            <a:off x="3574308" y="1864760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正方向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C292823-54B4-1919-9ACC-78D497EAEF63}"/>
              </a:ext>
            </a:extLst>
          </p:cNvPr>
          <p:cNvSpPr txBox="1"/>
          <p:nvPr/>
        </p:nvSpPr>
        <p:spPr>
          <a:xfrm>
            <a:off x="5403108" y="1864760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单位长度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E5F8FB8-C177-937F-9058-97C9E0B32F49}"/>
              </a:ext>
            </a:extLst>
          </p:cNvPr>
          <p:cNvSpPr txBox="1"/>
          <p:nvPr/>
        </p:nvSpPr>
        <p:spPr>
          <a:xfrm>
            <a:off x="8946407" y="2340248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57124EA-8B21-9C17-3695-17381044215C}"/>
              </a:ext>
            </a:extLst>
          </p:cNvPr>
          <p:cNvSpPr txBox="1"/>
          <p:nvPr/>
        </p:nvSpPr>
        <p:spPr>
          <a:xfrm>
            <a:off x="2326533" y="2815736"/>
            <a:ext cx="6849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39E7292-FBD4-D99B-96C6-7EB8101B507B}"/>
              </a:ext>
            </a:extLst>
          </p:cNvPr>
          <p:cNvSpPr txBox="1"/>
          <p:nvPr/>
        </p:nvSpPr>
        <p:spPr>
          <a:xfrm>
            <a:off x="8260607" y="2815736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负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DD8DF3D-3627-4650-BBFC-D5DB632CA2F0}"/>
              </a:ext>
            </a:extLst>
          </p:cNvPr>
          <p:cNvSpPr txBox="1"/>
          <p:nvPr/>
        </p:nvSpPr>
        <p:spPr>
          <a:xfrm>
            <a:off x="1716933" y="3291224"/>
            <a:ext cx="6849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B5DCC55A-45F0-DDCF-A85E-8145D4744CB2}"/>
              </a:ext>
            </a:extLst>
          </p:cNvPr>
          <p:cNvSpPr txBox="1"/>
          <p:nvPr/>
        </p:nvSpPr>
        <p:spPr>
          <a:xfrm>
            <a:off x="7298582" y="3291224"/>
            <a:ext cx="6849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23" name="yt_shape_10223"/>
          <p:cNvSpPr txBox="1"/>
          <p:nvPr/>
        </p:nvSpPr>
        <p:spPr>
          <a:xfrm>
            <a:off x="540000" y="900000"/>
            <a:ext cx="3976345" cy="57631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0222" name="yt_image_10222" title="H_50.49">
            <a:extLst>
              <a:ext uri="">
                <a16:creationId xmlns="" xmlns:mc="http://schemas.openxmlformats.org/markup-compatibility/2006" xmlns:m="http://schemas.openxmlformats.org/officeDocument/2006/math" xmlns:p14="http://schemas.microsoft.com/office/powerpoint/2010/main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936999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225" name="yt_shape_10225"/>
              <p:cNvSpPr txBox="1"/>
              <p:nvPr/>
            </p:nvSpPr>
            <p:spPr>
              <a:xfrm>
                <a:off x="540000" y="1591869"/>
                <a:ext cx="8989640" cy="64024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关于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这个数在数轴上的点的位置描述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正确的是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="" xmlns:m="http://schemas.openxmlformats.org/officeDocument/2006/math" xmlns:p14="http://schemas.microsoft.com/office/powerpoint/2010/main" xmlns:a16="http://schemas.microsoft.com/office/drawing/2014/main">
          <p:sp>
            <p:nvSpPr>
              <p:cNvPr id="10225" name="yt_shape_10225" descr="{&quot;rangeId&quot;:17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591869"/>
                <a:ext cx="8989640" cy="640240"/>
              </a:xfrm>
              <a:prstGeom prst="rect">
                <a:avLst/>
              </a:prstGeom>
              <a:blipFill>
                <a:blip r:embed="rId3"/>
                <a:stretch>
                  <a:fillRect l="-2103" r="-1085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227" name="yt_table_10227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6016774"/>
              </p:ext>
            </p:extLst>
          </p:nvPr>
        </p:nvGraphicFramePr>
        <p:xfrm>
          <a:off x="540056" y="2282897"/>
          <a:ext cx="6944043" cy="950976"/>
        </p:xfrm>
        <a:graphic>
          <a:graphicData uri="http://schemas.openxmlformats.org/drawingml/2006/table">
            <a:tbl>
              <a:tblPr/>
              <a:tblGrid>
                <a:gridCol w="4234180">
                  <a:extLst>
                    <a:ext uri="{9D8B030D-6E8A-4147-A177-3AD203B41FA5}">
                      <a16:colId xmlns:a16="http://schemas.microsoft.com/office/drawing/2014/main" val="10049"/>
                    </a:ext>
                  </a:extLst>
                </a:gridCol>
                <a:gridCol w="2709863">
                  <a:extLst>
                    <a:ext uri="{9D8B030D-6E8A-4147-A177-3AD203B41FA5}">
                      <a16:colId xmlns:a16="http://schemas.microsoft.com/office/drawing/2014/main" val="1005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在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的左边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在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的右边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在原点与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之间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在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的左边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42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0229" name="yt_shape_10229"/>
              <p:cNvSpPr txBox="1"/>
              <p:nvPr/>
            </p:nvSpPr>
            <p:spPr>
              <a:xfrm>
                <a:off x="540120" y="3284451"/>
                <a:ext cx="11492915" cy="131792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数轴上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表示的数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将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沿数轴向左移动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个单位长度至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698fc,isEnd"/>
                  </a:rPr>
                  <a:t>，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表示的数是</a:t>
                </a:r>
                <a:r>
                  <a:rPr sz="3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</a:t>
                </a:r>
                <a:r>
                  <a:rPr sz="7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="" xmlns:m="http://schemas.openxmlformats.org/officeDocument/2006/math" xmlns:p14="http://schemas.microsoft.com/office/powerpoint/2010/main" xmlns:a16="http://schemas.microsoft.com/office/drawing/2014/main">
          <p:sp>
            <p:nvSpPr>
              <p:cNvPr id="10229" name="yt_shape_1022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3284451"/>
                <a:ext cx="11492915" cy="1317925"/>
              </a:xfrm>
              <a:prstGeom prst="rect">
                <a:avLst/>
              </a:prstGeom>
              <a:blipFill>
                <a:blip r:embed="rId4"/>
                <a:stretch>
                  <a:fillRect l="-1645" b="-69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231" name="yt_image_10231" title="H_31.95">
            <a:extLst>
              <a:ext uri="">
                <a16:creationId xmlns="" xmlns:m="http://schemas.openxmlformats.org/officeDocument/2006/math" xmlns:p14="http://schemas.microsoft.com/office/powerpoint/2010/main" xmlns:mc="http://schemas.openxmlformats.org/markup-compatibility/2006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18440" y="4805528"/>
            <a:ext cx="2155118" cy="4057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5563164-5210-C5C2-AF41-A31C149C9007}"/>
              </a:ext>
            </a:extLst>
          </p:cNvPr>
          <p:cNvSpPr txBox="1"/>
          <p:nvPr/>
        </p:nvSpPr>
        <p:spPr>
          <a:xfrm>
            <a:off x="8522426" y="1545063"/>
            <a:ext cx="400748" cy="72766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18325B2D-60D0-5B12-C525-3E620E8FF7A4}"/>
                  </a:ext>
                </a:extLst>
              </p:cNvPr>
              <p:cNvSpPr txBox="1"/>
              <p:nvPr/>
            </p:nvSpPr>
            <p:spPr>
              <a:xfrm>
                <a:off x="3169497" y="3717032"/>
                <a:ext cx="1013524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18325B2D-60D0-5B12-C525-3E620E8FF7A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69497" y="3717032"/>
                <a:ext cx="1013524" cy="726326"/>
              </a:xfrm>
              <a:prstGeom prst="rect">
                <a:avLst/>
              </a:prstGeom>
              <a:blipFill>
                <a:blip r:embed="rId6"/>
                <a:stretch>
                  <a:fillRect l="-9639" b="-50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33" name="yt_shape_10233"/>
          <p:cNvSpPr txBox="1"/>
          <p:nvPr/>
        </p:nvSpPr>
        <p:spPr>
          <a:xfrm>
            <a:off x="540120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数轴的单位长度为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数轴上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三个点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7c58f,isEnd"/>
              </a:rPr>
              <a:t>到原点的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距离相等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表示的数是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0234" name="yt_image_10234" title="H_23.76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33360" y="2011799"/>
            <a:ext cx="3125278" cy="301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36" name="yt_shape_10236"/>
          <p:cNvSpPr txBox="1"/>
          <p:nvPr/>
        </p:nvSpPr>
        <p:spPr>
          <a:xfrm>
            <a:off x="540119" y="2364272"/>
            <a:ext cx="11111999" cy="232570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趣味数学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在数轴上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一只蚂蚁从原点出发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它先向右爬了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259fe"/>
              </a:rPr>
              <a:t>个单位长度到达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又向右爬了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个单位长度到达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然后向左爬了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个单位长度到达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画出数轴并标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出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三点在数轴上的位置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如图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250" b="0" i="0" u="none" spc="32824">
                <a:solidFill>
                  <a:srgbClr val="1EE3CF"/>
                </a:solidFill>
                <a:effectLst/>
                <a:latin typeface="Times New Roman" pitchFamily="22"/>
                <a:ea typeface="宋体" pitchFamily="22"/>
              </a:rPr>
              <a:t> </a:t>
            </a:r>
          </a:p>
        </p:txBody>
      </p:sp>
      <p:pic>
        <p:nvPicPr>
          <p:cNvPr id="10239" name="yt_image_10239" title="H_34.303463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4448222"/>
            <a:ext cx="4237626" cy="4356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42" name="yt_shape_10242"/>
          <p:cNvSpPr txBox="1"/>
          <p:nvPr/>
        </p:nvSpPr>
        <p:spPr>
          <a:xfrm>
            <a:off x="540119" y="4934564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在数轴上的位置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可以看作是蚂蚁从原点出发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86b34"/>
              </a:rPr>
              <a:t>向哪个方向爬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了多少个单位长度得到的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点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可以看作是蚂蚁从原点出发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向左爬了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个单位长度得到的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49D909D-2781-6049-6C69-12974E9E4C08}"/>
              </a:ext>
            </a:extLst>
          </p:cNvPr>
          <p:cNvSpPr txBox="1"/>
          <p:nvPr/>
        </p:nvSpPr>
        <p:spPr>
          <a:xfrm>
            <a:off x="4693497" y="1328682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2168634-93F6-432A-9A60-3D1224B2EFE1}"/>
              </a:ext>
            </a:extLst>
          </p:cNvPr>
          <p:cNvSpPr txBox="1"/>
          <p:nvPr/>
        </p:nvSpPr>
        <p:spPr>
          <a:xfrm>
            <a:off x="450108" y="3743930"/>
            <a:ext cx="2466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如图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207A560-9E06-B5DF-37DC-B6B5CE408ADE}"/>
              </a:ext>
            </a:extLst>
          </p:cNvPr>
          <p:cNvSpPr txBox="1"/>
          <p:nvPr/>
        </p:nvSpPr>
        <p:spPr>
          <a:xfrm>
            <a:off x="450108" y="5838734"/>
            <a:ext cx="1007973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可以看作是蚂蚁从原点出发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向左爬了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个单位长度得到的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5" name="yt_shape_10245"/>
          <p:cNvSpPr txBox="1"/>
          <p:nvPr/>
        </p:nvSpPr>
        <p:spPr>
          <a:xfrm>
            <a:off x="540000" y="900000"/>
            <a:ext cx="3864584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29323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0244" name="yt_image_10244" title="H_50.94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82478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47" name="yt_shape_10247"/>
          <p:cNvSpPr txBox="1"/>
          <p:nvPr/>
        </p:nvSpPr>
        <p:spPr>
          <a:xfrm>
            <a:off x="540000" y="1597583"/>
            <a:ext cx="1002838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几何直观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操作探究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已知在纸面上有一条数轴如图所示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0248" name="yt_image_10248" title="H_22.86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97880" y="2132856"/>
            <a:ext cx="4196239" cy="2903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50" name="yt_shape_10250"/>
          <p:cNvSpPr txBox="1"/>
          <p:nvPr/>
        </p:nvSpPr>
        <p:spPr>
          <a:xfrm>
            <a:off x="540119" y="2417932"/>
            <a:ext cx="11492915" cy="378943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操作一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折叠纸面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使表示数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的点与表示数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的点重合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则表示数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93d8c,isEnd"/>
              </a:rPr>
              <a:t>的点与表示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的点重合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操作二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折叠纸面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使表示数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的点与表示数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的点重合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回答以下问题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的点与表示数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的点重合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若数轴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两点之间的距离为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的左侧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1b1fe,isEnd"/>
              </a:rPr>
              <a:t>两点经折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叠后重合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表示的数为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</a:t>
            </a:r>
            <a:r>
              <a:rPr sz="1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表示的数为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5D3D68E-E954-DCA8-62CC-B3448AC1614A}"/>
              </a:ext>
            </a:extLst>
          </p:cNvPr>
          <p:cNvSpPr txBox="1"/>
          <p:nvPr/>
        </p:nvSpPr>
        <p:spPr>
          <a:xfrm>
            <a:off x="1059708" y="3322102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DAE0437-FBD5-CF32-A69F-483015D4AD92}"/>
              </a:ext>
            </a:extLst>
          </p:cNvPr>
          <p:cNvSpPr txBox="1"/>
          <p:nvPr/>
        </p:nvSpPr>
        <p:spPr>
          <a:xfrm>
            <a:off x="3955308" y="4748566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9876595-E42E-A59B-0D89-7BB4C65C6002}"/>
              </a:ext>
            </a:extLst>
          </p:cNvPr>
          <p:cNvSpPr txBox="1"/>
          <p:nvPr/>
        </p:nvSpPr>
        <p:spPr>
          <a:xfrm>
            <a:off x="4693496" y="5699542"/>
            <a:ext cx="1246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F8F570F-E8C9-A9C6-AFC0-DC0B9561FB48}"/>
              </a:ext>
            </a:extLst>
          </p:cNvPr>
          <p:cNvSpPr txBox="1"/>
          <p:nvPr/>
        </p:nvSpPr>
        <p:spPr>
          <a:xfrm>
            <a:off x="8479682" y="5699542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7" name="yt_shape_10257"/>
          <p:cNvSpPr txBox="1"/>
          <p:nvPr/>
        </p:nvSpPr>
        <p:spPr>
          <a:xfrm>
            <a:off x="540000" y="900000"/>
            <a:ext cx="5393271" cy="3422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900" b="0" i="0" u="none" spc="41581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</a:rPr>
              <a:t> </a:t>
            </a:r>
          </a:p>
        </p:txBody>
      </p:sp>
      <p:pic>
        <p:nvPicPr>
          <p:cNvPr id="10256" name="yt_image_10256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31704" y="949399"/>
            <a:ext cx="5339892" cy="378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59" name="yt_shape_10259"/>
          <p:cNvSpPr txBox="1"/>
          <p:nvPr/>
        </p:nvSpPr>
        <p:spPr>
          <a:xfrm>
            <a:off x="4557117" y="1378425"/>
            <a:ext cx="307776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数轴上的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整点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问题</a:t>
            </a:r>
          </a:p>
        </p:txBody>
      </p:sp>
      <p:sp>
        <p:nvSpPr>
          <p:cNvPr id="10260" name="yt_shape_10260"/>
          <p:cNvSpPr txBox="1"/>
          <p:nvPr/>
        </p:nvSpPr>
        <p:spPr>
          <a:xfrm>
            <a:off x="540119" y="1857728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【方法指导】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解决这类问题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要数形结合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在数轴上数清正整数、负整数的个数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41dd3"/>
              </a:rPr>
              <a:t>，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别忘记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0261" name="yt_shape_10261"/>
          <p:cNvSpPr txBox="1"/>
          <p:nvPr/>
        </p:nvSpPr>
        <p:spPr>
          <a:xfrm>
            <a:off x="540000" y="2817163"/>
            <a:ext cx="1231106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找规律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sp>
        <p:nvSpPr>
          <p:cNvPr id="10262" name="yt_shape_10262"/>
          <p:cNvSpPr txBox="1"/>
          <p:nvPr/>
        </p:nvSpPr>
        <p:spPr>
          <a:xfrm>
            <a:off x="540000" y="3279987"/>
            <a:ext cx="430887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借助数轴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回答下列问题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0263" name="yt_shape_10263"/>
          <p:cNvSpPr txBox="1"/>
          <p:nvPr/>
        </p:nvSpPr>
        <p:spPr>
          <a:xfrm>
            <a:off x="540000" y="3759290"/>
            <a:ext cx="646330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个整数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10264" name="yt_shape_10264"/>
          <p:cNvSpPr txBox="1"/>
          <p:nvPr/>
        </p:nvSpPr>
        <p:spPr>
          <a:xfrm>
            <a:off x="540000" y="4238593"/>
            <a:ext cx="769441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个整数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10265" name="yt_shape_10265"/>
          <p:cNvSpPr txBox="1"/>
          <p:nvPr/>
        </p:nvSpPr>
        <p:spPr>
          <a:xfrm>
            <a:off x="540000" y="4717896"/>
            <a:ext cx="954107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个整数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                 </a:t>
            </a:r>
            <a:r>
              <a:rPr sz="1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10266" name="yt_shape_10266"/>
          <p:cNvSpPr txBox="1"/>
          <p:nvPr/>
        </p:nvSpPr>
        <p:spPr>
          <a:xfrm>
            <a:off x="540000" y="5197199"/>
            <a:ext cx="477053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个整数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10267" name="yt_shape_10267"/>
          <p:cNvSpPr txBox="1"/>
          <p:nvPr/>
        </p:nvSpPr>
        <p:spPr>
          <a:xfrm>
            <a:off x="540000" y="5676502"/>
            <a:ext cx="746358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⑤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个整数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为正整数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）；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045B938-6971-B511-5D14-D4FA2CAB8FE5}"/>
              </a:ext>
            </a:extLst>
          </p:cNvPr>
          <p:cNvSpPr txBox="1"/>
          <p:nvPr/>
        </p:nvSpPr>
        <p:spPr>
          <a:xfrm>
            <a:off x="4869589" y="3712484"/>
            <a:ext cx="1856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FC191A0-0518-A839-BB0B-0E1B1B9F4C3A}"/>
              </a:ext>
            </a:extLst>
          </p:cNvPr>
          <p:cNvSpPr txBox="1"/>
          <p:nvPr/>
        </p:nvSpPr>
        <p:spPr>
          <a:xfrm>
            <a:off x="4869589" y="4191787"/>
            <a:ext cx="3075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3471963-5FB1-BA62-0797-3621125C61DA}"/>
              </a:ext>
            </a:extLst>
          </p:cNvPr>
          <p:cNvSpPr txBox="1"/>
          <p:nvPr/>
        </p:nvSpPr>
        <p:spPr>
          <a:xfrm>
            <a:off x="2583589" y="4671090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F8D1D9E-A190-B842-AB1C-71E046905046}"/>
              </a:ext>
            </a:extLst>
          </p:cNvPr>
          <p:cNvSpPr txBox="1"/>
          <p:nvPr/>
        </p:nvSpPr>
        <p:spPr>
          <a:xfrm>
            <a:off x="5479189" y="4671090"/>
            <a:ext cx="4294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DEA975D-E10C-5E96-BA22-88CDDD139871}"/>
              </a:ext>
            </a:extLst>
          </p:cNvPr>
          <p:cNvSpPr txBox="1"/>
          <p:nvPr/>
        </p:nvSpPr>
        <p:spPr>
          <a:xfrm>
            <a:off x="3193189" y="5150393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401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9A24EC5-501C-0DE7-27D6-0536D813E920}"/>
              </a:ext>
            </a:extLst>
          </p:cNvPr>
          <p:cNvSpPr txBox="1"/>
          <p:nvPr/>
        </p:nvSpPr>
        <p:spPr>
          <a:xfrm>
            <a:off x="2774089" y="5629696"/>
            <a:ext cx="19517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8" name="yt_shape_10268"/>
          <p:cNvSpPr txBox="1"/>
          <p:nvPr/>
        </p:nvSpPr>
        <p:spPr>
          <a:xfrm>
            <a:off x="540119" y="900000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【直接应用】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根据以上规律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直接写出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个整数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个整数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【变式应用】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在单位长度是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的数轴上随意画出一条长为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1000cm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的线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5fa0a,isEnd"/>
              </a:rPr>
              <a:t>段</a:t>
            </a:r>
            <a:b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则线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盖住的整数点有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</a:t>
            </a:r>
            <a:r>
              <a:rPr sz="1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7A9B7E5-5B59-41AF-586C-BC01691C3B1D}"/>
              </a:ext>
            </a:extLst>
          </p:cNvPr>
          <p:cNvSpPr txBox="1"/>
          <p:nvPr/>
        </p:nvSpPr>
        <p:spPr>
          <a:xfrm>
            <a:off x="2888508" y="1328682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EC28687-7913-02ED-A19C-16EAD375F25B}"/>
              </a:ext>
            </a:extLst>
          </p:cNvPr>
          <p:cNvSpPr txBox="1"/>
          <p:nvPr/>
        </p:nvSpPr>
        <p:spPr>
          <a:xfrm>
            <a:off x="7308107" y="1328682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C701BAD-F872-8007-C508-8DB153BFE850}"/>
              </a:ext>
            </a:extLst>
          </p:cNvPr>
          <p:cNvSpPr txBox="1"/>
          <p:nvPr/>
        </p:nvSpPr>
        <p:spPr>
          <a:xfrm>
            <a:off x="4993533" y="2279658"/>
            <a:ext cx="2008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1000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1001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76" name="yt_shape_10176"/>
          <p:cNvSpPr txBox="1"/>
          <p:nvPr/>
        </p:nvSpPr>
        <p:spPr>
          <a:xfrm>
            <a:off x="4650112" y="900000"/>
            <a:ext cx="2814040" cy="29719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650" b="0" i="0" u="none" spc="21531" dirty="0">
                <a:solidFill>
                  <a:srgbClr val="1EE3CF"/>
                </a:solidFill>
                <a:effectLst/>
                <a:latin typeface="Times New Roman" pitchFamily="16"/>
                <a:ea typeface="宋体" pitchFamily="16"/>
              </a:rPr>
              <a:t> </a:t>
            </a:r>
          </a:p>
        </p:txBody>
      </p:sp>
      <p:pic>
        <p:nvPicPr>
          <p:cNvPr id="10175" name="yt_image_10175" title="H_25.92">
            <a:extLs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9576" y="973974"/>
            <a:ext cx="2784576" cy="32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178" name="yt_shape_10178"/>
          <p:cNvSpPr txBox="1"/>
          <p:nvPr/>
        </p:nvSpPr>
        <p:spPr>
          <a:xfrm>
            <a:off x="540000" y="1353857"/>
            <a:ext cx="855041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【例】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数轴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各点分别表示什么数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</p:txBody>
      </p:sp>
      <p:pic>
        <p:nvPicPr>
          <p:cNvPr id="10179" name="yt_image_10179" title="H_41.85">
            <a:extLs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0457" y="1985524"/>
            <a:ext cx="2911084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181" name="yt_shape_10181"/>
              <p:cNvSpPr txBox="1"/>
              <p:nvPr/>
            </p:nvSpPr>
            <p:spPr>
              <a:xfrm>
                <a:off x="540119" y="2567689"/>
                <a:ext cx="11492915" cy="207928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【名师点拨】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各点距离原点多少个单位长度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在原点的左边为负数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sym typeface="_⨹_6_5dda7"/>
                  </a:rPr>
                  <a:t>在原点的右边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为正数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在原点处为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零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由此来读出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或标出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它们的数值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【学生解答】解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点</a:t>
                </a:r>
                <a:r>
                  <a:rPr lang="en-US" altLang="zh-CN" sz="2400" b="1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1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1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1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1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表示的数依次分别是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1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0181" name="yt_shape_10181" descr="{&quot;rangeId&quot;:3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567689"/>
                <a:ext cx="11111999" cy="2079287"/>
              </a:xfrm>
              <a:prstGeom prst="rect">
                <a:avLst/>
              </a:prstGeom>
              <a:blipFill>
                <a:blip r:embed="rId4"/>
                <a:stretch>
                  <a:fillRect l="-1701" t="-2346" r="-439" b="-439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86" name="yt_shape_10186"/>
          <p:cNvSpPr txBox="1"/>
          <p:nvPr/>
        </p:nvSpPr>
        <p:spPr>
          <a:xfrm>
            <a:off x="540000" y="900000"/>
            <a:ext cx="4148123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534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0185" name="yt_image_10185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105486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188" name="yt_shape_10188"/>
          <p:cNvSpPr txBox="1"/>
          <p:nvPr/>
        </p:nvSpPr>
        <p:spPr>
          <a:xfrm>
            <a:off x="540000" y="1603297"/>
            <a:ext cx="2827697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认识数轴</a:t>
            </a:r>
          </a:p>
        </p:txBody>
      </p:sp>
      <p:sp>
        <p:nvSpPr>
          <p:cNvPr id="10189" name="yt_shape_10189"/>
          <p:cNvSpPr txBox="1"/>
          <p:nvPr/>
        </p:nvSpPr>
        <p:spPr>
          <a:xfrm>
            <a:off x="540000" y="2102862"/>
            <a:ext cx="399308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下列是数轴的是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sp>
        <p:nvSpPr>
          <p:cNvPr id="10190" name="yt_shape_10190"/>
          <p:cNvSpPr txBox="1"/>
          <p:nvPr/>
        </p:nvSpPr>
        <p:spPr>
          <a:xfrm>
            <a:off x="540000" y="2582165"/>
            <a:ext cx="4674357" cy="43223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Times New Roman" pitchFamily="20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      </a:t>
            </a:r>
            <a:r>
              <a:rPr lang="en-US" altLang="zh-CN" sz="1500" b="0" i="0" u="none">
                <a:solidFill>
                  <a:srgbClr val="1EE3CF"/>
                </a:solidFill>
                <a:effectLst/>
                <a:latin typeface="Times New Roman" pitchFamily="15"/>
                <a:ea typeface="宋体" pitchFamily="15"/>
                <a:sym typeface="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	</a:t>
            </a:r>
            <a:r>
              <a:rPr lang="en-US" altLang="zh-CN" sz="2100" b="0" i="0" u="none">
                <a:solidFill>
                  <a:srgbClr val="1EE3CF"/>
                </a:solidFill>
                <a:effectLst/>
                <a:latin typeface="Times New Roman" pitchFamily="21"/>
                <a:ea typeface="Times New Roman" pitchFamily="21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      </a:t>
            </a:r>
            <a:r>
              <a:rPr lang="en-US" altLang="zh-CN" sz="2100" b="0" i="0" u="none">
                <a:solidFill>
                  <a:srgbClr val="1EE3CF"/>
                </a:solidFill>
                <a:effectLst/>
                <a:latin typeface="Times New Roman" pitchFamily="21"/>
                <a:ea typeface="宋体" pitchFamily="21"/>
                <a:sym typeface=""/>
              </a:rPr>
              <a:t> </a:t>
            </a:r>
          </a:p>
        </p:txBody>
      </p:sp>
      <p:sp>
        <p:nvSpPr>
          <p:cNvPr id="10191" name="yt_shape_10191"/>
          <p:cNvSpPr txBox="1"/>
          <p:nvPr/>
        </p:nvSpPr>
        <p:spPr>
          <a:xfrm>
            <a:off x="1234544" y="3077441"/>
            <a:ext cx="3410941" cy="419979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  <a:tabLst>
                <a:tab pos="760068" algn="l"/>
              </a:tabLst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			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</a:p>
        </p:txBody>
      </p:sp>
      <p:sp>
        <p:nvSpPr>
          <p:cNvPr id="10192" name="yt_shape_10192"/>
          <p:cNvSpPr txBox="1"/>
          <p:nvPr/>
        </p:nvSpPr>
        <p:spPr>
          <a:xfrm>
            <a:off x="540000" y="3548209"/>
            <a:ext cx="4658327" cy="43223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200" b="0" i="0" u="none" dirty="0">
                <a:solidFill>
                  <a:srgbClr val="1EE3CF"/>
                </a:solidFill>
                <a:effectLst/>
                <a:latin typeface="Times New Roman" pitchFamily="22"/>
                <a:ea typeface="Times New Roman" pitchFamily="22"/>
                <a:sym typeface="Finished"/>
              </a:rPr>
              <a:t> </a:t>
            </a:r>
            <a:r>
              <a:rPr lang="en-US" altLang="zh-CN" sz="2400" b="0" i="0" u="none" dirty="0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      </a:t>
            </a:r>
            <a:r>
              <a:rPr lang="en-US" altLang="zh-CN" sz="1300" b="0" i="0" u="none" dirty="0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	</a:t>
            </a:r>
            <a:r>
              <a:rPr lang="en-US" altLang="zh-CN" sz="2100" b="0" i="0" u="none" dirty="0">
                <a:solidFill>
                  <a:srgbClr val="1EE3CF"/>
                </a:solidFill>
                <a:effectLst/>
                <a:latin typeface="Times New Roman" pitchFamily="21"/>
                <a:ea typeface="Times New Roman" pitchFamily="21"/>
                <a:sym typeface="Finished"/>
              </a:rPr>
              <a:t> </a:t>
            </a:r>
            <a:r>
              <a:rPr lang="en-US" altLang="zh-CN" sz="2400" b="0" i="0" u="none" dirty="0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      </a:t>
            </a:r>
            <a:r>
              <a:rPr lang="en-US" altLang="zh-CN" sz="1600" b="0" i="0" u="none" dirty="0">
                <a:solidFill>
                  <a:srgbClr val="1EE3CF"/>
                </a:solidFill>
                <a:effectLst/>
                <a:latin typeface="Times New Roman" pitchFamily="16"/>
                <a:ea typeface="宋体" pitchFamily="16"/>
                <a:sym typeface=""/>
              </a:rPr>
              <a:t> </a:t>
            </a:r>
          </a:p>
        </p:txBody>
      </p:sp>
      <p:sp>
        <p:nvSpPr>
          <p:cNvPr id="10193" name="yt_shape_10193"/>
          <p:cNvSpPr txBox="1"/>
          <p:nvPr/>
        </p:nvSpPr>
        <p:spPr>
          <a:xfrm>
            <a:off x="1202262" y="4031231"/>
            <a:ext cx="3453578" cy="48302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  <a:tabLst>
                <a:tab pos="743254" algn="l"/>
              </a:tabLst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			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</a:p>
        </p:txBody>
      </p:sp>
      <p:pic>
        <p:nvPicPr>
          <p:cNvPr id="3" name="yt_shape_1723549173055">
            <a:extLst>
              <a:ext uri="{FF2B5EF4-FFF2-40B4-BE49-F238E27FC236}">
                <a16:creationId xmlns:a16="http://schemas.microsoft.com/office/drawing/2014/main" id="{0CAAB751-192F-2890-D76C-1343FC4349C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53331"/>
            <a:ext cx="1276542" cy="344369"/>
          </a:xfrm>
          <a:prstGeom prst="rect">
            <a:avLst/>
          </a:prstGeom>
        </p:spPr>
      </p:pic>
      <p:pic>
        <p:nvPicPr>
          <p:cNvPr id="5" name="yt_shape_1723549173130">
            <a:extLst>
              <a:ext uri="{FF2B5EF4-FFF2-40B4-BE49-F238E27FC236}">
                <a16:creationId xmlns:a16="http://schemas.microsoft.com/office/drawing/2014/main" id="{847D747D-6996-E2CA-B59A-8F298DADDC0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668989"/>
            <a:ext cx="1863917" cy="254406"/>
          </a:xfrm>
          <a:prstGeom prst="rect">
            <a:avLst/>
          </a:prstGeom>
        </p:spPr>
      </p:pic>
      <p:pic>
        <p:nvPicPr>
          <p:cNvPr id="7" name="yt_shape_1723549173154">
            <a:extLst>
              <a:ext uri="{FF2B5EF4-FFF2-40B4-BE49-F238E27FC236}">
                <a16:creationId xmlns:a16="http://schemas.microsoft.com/office/drawing/2014/main" id="{6685A462-B06D-ACCA-38D6-4C442FD78B5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3200" y="2658688"/>
            <a:ext cx="1886142" cy="275008"/>
          </a:xfrm>
          <a:prstGeom prst="rect">
            <a:avLst/>
          </a:prstGeom>
        </p:spPr>
      </p:pic>
      <p:pic>
        <p:nvPicPr>
          <p:cNvPr id="9" name="yt_shape_1723549173224">
            <a:extLst>
              <a:ext uri="{FF2B5EF4-FFF2-40B4-BE49-F238E27FC236}">
                <a16:creationId xmlns:a16="http://schemas.microsoft.com/office/drawing/2014/main" id="{35DFC43F-BE65-9460-1223-981E3F0CB63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3616861"/>
            <a:ext cx="1863917" cy="290750"/>
          </a:xfrm>
          <a:prstGeom prst="rect">
            <a:avLst/>
          </a:prstGeom>
        </p:spPr>
      </p:pic>
      <p:pic>
        <p:nvPicPr>
          <p:cNvPr id="11" name="yt_shape_1723549173249">
            <a:extLst>
              <a:ext uri="{FF2B5EF4-FFF2-40B4-BE49-F238E27FC236}">
                <a16:creationId xmlns:a16="http://schemas.microsoft.com/office/drawing/2014/main" id="{37ACD09D-0017-BA25-B03D-7B7E6A384474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3200" y="3624755"/>
            <a:ext cx="1870267" cy="274963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DB467BB-1B66-8E26-8C39-0DF14A9D38F4}"/>
              </a:ext>
            </a:extLst>
          </p:cNvPr>
          <p:cNvSpPr txBox="1"/>
          <p:nvPr/>
        </p:nvSpPr>
        <p:spPr>
          <a:xfrm>
            <a:off x="3574189" y="205605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94" name="yt_shape_10194"/>
          <p:cNvSpPr txBox="1"/>
          <p:nvPr/>
        </p:nvSpPr>
        <p:spPr>
          <a:xfrm>
            <a:off x="540000" y="900000"/>
            <a:ext cx="612988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下列关于数轴的说法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195" name="yt_table_10195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28457106"/>
              </p:ext>
            </p:extLst>
          </p:nvPr>
        </p:nvGraphicFramePr>
        <p:xfrm>
          <a:off x="540056" y="1379303"/>
          <a:ext cx="6502400" cy="1901952"/>
        </p:xfrm>
        <a:graphic>
          <a:graphicData uri="http://schemas.openxmlformats.org/drawingml/2006/table">
            <a:tbl>
              <a:tblPr/>
              <a:tblGrid>
                <a:gridCol w="6502400">
                  <a:extLst>
                    <a:ext uri="{9D8B030D-6E8A-4147-A177-3AD203B41FA5}">
                      <a16:colId xmlns:a16="http://schemas.microsoft.com/office/drawing/2014/main" val="1003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数轴是一条规定了原点和正方向的射线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数轴的正方向一定向右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原点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、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正方向和单位长度是数轴的三要素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数轴上的点表示的都是有理数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7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05440D1D-7BD0-8589-3EED-259CF6870DA8}"/>
              </a:ext>
            </a:extLst>
          </p:cNvPr>
          <p:cNvSpPr txBox="1"/>
          <p:nvPr/>
        </p:nvSpPr>
        <p:spPr>
          <a:xfrm>
            <a:off x="5707789" y="85319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97" name="yt_shape_10197"/>
          <p:cNvSpPr txBox="1"/>
          <p:nvPr/>
        </p:nvSpPr>
        <p:spPr>
          <a:xfrm>
            <a:off x="540000" y="900000"/>
            <a:ext cx="5289910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数轴上的点和有理数的关系</a:t>
            </a:r>
          </a:p>
        </p:txBody>
      </p:sp>
      <p:sp>
        <p:nvSpPr>
          <p:cNvPr id="10198" name="yt_shape_10198"/>
          <p:cNvSpPr txBox="1"/>
          <p:nvPr/>
        </p:nvSpPr>
        <p:spPr>
          <a:xfrm>
            <a:off x="540000" y="1399565"/>
            <a:ext cx="797013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河南省中考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数轴上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表示的数是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200" name="yt_table_10200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39447364"/>
              </p:ext>
            </p:extLst>
          </p:nvPr>
        </p:nvGraphicFramePr>
        <p:xfrm>
          <a:off x="540056" y="1878868"/>
          <a:ext cx="78098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037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038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039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04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8"/>
                  </a:ext>
                </a:extLst>
              </a:tr>
            </a:tbl>
          </a:graphicData>
        </a:graphic>
      </p:graphicFrame>
      <p:pic>
        <p:nvPicPr>
          <p:cNvPr id="10199" name="yt_image_10199_skip" title="H_36.72">
            <a:extLst>
              <a:ext uri="">
                <a16:creationId xmlns="" xmlns:mc="http://schemas.openxmlformats.org/markup-compatibility/2006" xmlns:a14="http://schemas.microsoft.com/office/drawing/2010/main" xmlns:p14="http://schemas.microsoft.com/office/powerpoint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40696" y="1878868"/>
            <a:ext cx="2609362" cy="466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02" name="yt_shape_10202"/>
          <p:cNvSpPr txBox="1"/>
          <p:nvPr/>
        </p:nvSpPr>
        <p:spPr>
          <a:xfrm>
            <a:off x="540119" y="240503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数轴的单位长度为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表示的数是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2ee7f"/>
              </a:rPr>
              <a:t>表示的数是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204" name="yt_table_10204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0857675"/>
              </p:ext>
            </p:extLst>
          </p:nvPr>
        </p:nvGraphicFramePr>
        <p:xfrm>
          <a:off x="540056" y="3364474"/>
          <a:ext cx="78098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041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042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043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04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9"/>
                  </a:ext>
                </a:extLst>
              </a:tr>
            </a:tbl>
          </a:graphicData>
        </a:graphic>
      </p:graphicFrame>
      <p:pic>
        <p:nvPicPr>
          <p:cNvPr id="10203" name="yt_image_10203_skip" title="H_22.41">
            <a:extLst>
              <a:ext uri="">
                <a16:creationId xmlns="" xmlns:mc="http://schemas.openxmlformats.org/markup-compatibility/2006" xmlns:a14="http://schemas.microsoft.com/office/drawing/2010/main" xmlns:p14="http://schemas.microsoft.com/office/powerpoint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46148" y="3212976"/>
            <a:ext cx="3604129" cy="2846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06" name="yt_shape_10206"/>
          <p:cNvSpPr txBox="1"/>
          <p:nvPr/>
        </p:nvSpPr>
        <p:spPr>
          <a:xfrm>
            <a:off x="540119" y="3890645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通常在数轴上表示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的数的点在原点的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它到原点的距离是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cc624,isEnd"/>
              </a:rPr>
              <a:t>个单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位长度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23549173320">
            <a:extLst>
              <a:ext uri="{FF2B5EF4-FFF2-40B4-BE49-F238E27FC236}">
                <a16:creationId xmlns:a16="http://schemas.microsoft.com/office/drawing/2014/main" id="{8AA3D822-80E4-7186-6174-E60EEFBE621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E98BAD8-A25C-D43E-7C92-643075F142A5}"/>
              </a:ext>
            </a:extLst>
          </p:cNvPr>
          <p:cNvSpPr txBox="1"/>
          <p:nvPr/>
        </p:nvSpPr>
        <p:spPr>
          <a:xfrm>
            <a:off x="7512776" y="135275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25019A3-F8A8-757F-8038-6EECA14B3F78}"/>
              </a:ext>
            </a:extLst>
          </p:cNvPr>
          <p:cNvSpPr txBox="1"/>
          <p:nvPr/>
        </p:nvSpPr>
        <p:spPr>
          <a:xfrm>
            <a:off x="1059708" y="2833721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287613A-2A1E-61AD-0E03-85EC4A6B69BA}"/>
              </a:ext>
            </a:extLst>
          </p:cNvPr>
          <p:cNvSpPr txBox="1"/>
          <p:nvPr/>
        </p:nvSpPr>
        <p:spPr>
          <a:xfrm>
            <a:off x="6469908" y="3843839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左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6D9F308-CE0B-2B93-8B86-BA5A478F4852}"/>
              </a:ext>
            </a:extLst>
          </p:cNvPr>
          <p:cNvSpPr txBox="1"/>
          <p:nvPr/>
        </p:nvSpPr>
        <p:spPr>
          <a:xfrm>
            <a:off x="10432307" y="3843839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208" name="yt_shape_10208"/>
              <p:cNvSpPr txBox="1"/>
              <p:nvPr/>
            </p:nvSpPr>
            <p:spPr>
              <a:xfrm>
                <a:off x="540000" y="1441749"/>
                <a:ext cx="4145366" cy="63985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208" name="yt_shape_1020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441749"/>
                <a:ext cx="4145366" cy="639855"/>
              </a:xfrm>
              <a:prstGeom prst="rect">
                <a:avLst/>
              </a:prstGeom>
              <a:blipFill>
                <a:blip r:embed="rId2"/>
                <a:stretch>
                  <a:fillRect l="-4559" r="-3382" b="-163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210" name="yt_shape_10210"/>
          <p:cNvSpPr txBox="1"/>
          <p:nvPr/>
        </p:nvSpPr>
        <p:spPr>
          <a:xfrm>
            <a:off x="540000" y="2132392"/>
            <a:ext cx="6107441" cy="6123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如图所示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3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34"/>
                <a:ea typeface="Times New Roman" pitchFamily="3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                                  </a:t>
            </a:r>
            <a:r>
              <a:rPr lang="en-US" altLang="zh-CN" sz="23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3"/>
                <a:ea typeface="宋体" pitchFamily="23"/>
                <a:sym typeface=""/>
              </a:rPr>
              <a:t> </a:t>
            </a:r>
          </a:p>
        </p:txBody>
      </p:sp>
      <p:sp>
        <p:nvSpPr>
          <p:cNvPr id="10211" name="yt_shape_10211"/>
          <p:cNvSpPr txBox="1"/>
          <p:nvPr/>
        </p:nvSpPr>
        <p:spPr>
          <a:xfrm>
            <a:off x="540000" y="2795527"/>
            <a:ext cx="824264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【变式】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写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出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各点表示的数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0212" name="yt_image_10212">
            <a:extLst>
              <a:ext uri="">
                <a16:creationId xmlns="" xmlns:mc="http://schemas.openxmlformats.org/markup-compatibility/2006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12249" y="3427194"/>
            <a:ext cx="4167500" cy="4880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14" name="yt_shape_10214"/>
          <p:cNvSpPr txBox="1"/>
          <p:nvPr/>
        </p:nvSpPr>
        <p:spPr>
          <a:xfrm>
            <a:off x="540000" y="3965935"/>
            <a:ext cx="1011815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</a:t>
            </a:r>
            <a:r>
              <a:rPr sz="1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23549173410">
            <a:extLst>
              <a:ext uri="{FF2B5EF4-FFF2-40B4-BE49-F238E27FC236}">
                <a16:creationId xmlns:a16="http://schemas.microsoft.com/office/drawing/2014/main" id="{7B4AB356-DA04-25EB-C968-783B28BAF69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1200" y="2168328"/>
            <a:ext cx="4067367" cy="534553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EFB0019-7E02-EE1C-76A5-61C984A5B4B0}"/>
              </a:ext>
            </a:extLst>
          </p:cNvPr>
          <p:cNvSpPr txBox="1"/>
          <p:nvPr/>
        </p:nvSpPr>
        <p:spPr>
          <a:xfrm>
            <a:off x="449989" y="2085586"/>
            <a:ext cx="6228461" cy="70003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如图所示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3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34"/>
                <a:ea typeface="Times New Roman" pitchFamily="34"/>
                <a:cs typeface="+mn-cs"/>
                <a:sym typeface="Finished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  <a:sym typeface=""/>
              </a:rPr>
              <a:t>                                                   </a:t>
            </a:r>
            <a:r>
              <a:rPr kumimoji="0" lang="en-US" altLang="zh-CN" sz="23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3"/>
                <a:ea typeface="宋体" pitchFamily="23"/>
                <a:cs typeface="+mn-cs"/>
                <a:sym typeface=""/>
              </a:rPr>
              <a:t> 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E8E95BE-E8F1-2AD1-DC69-1E293D95E6DB}"/>
              </a:ext>
            </a:extLst>
          </p:cNvPr>
          <p:cNvSpPr txBox="1"/>
          <p:nvPr/>
        </p:nvSpPr>
        <p:spPr>
          <a:xfrm>
            <a:off x="1292952" y="3919129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81B6747-8523-7725-7B14-1C457BBF7465}"/>
              </a:ext>
            </a:extLst>
          </p:cNvPr>
          <p:cNvSpPr txBox="1"/>
          <p:nvPr/>
        </p:nvSpPr>
        <p:spPr>
          <a:xfrm>
            <a:off x="2945539" y="3919129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F2AEFDA-95E8-5DB1-EA9B-A3CFA8670144}"/>
              </a:ext>
            </a:extLst>
          </p:cNvPr>
          <p:cNvSpPr txBox="1"/>
          <p:nvPr/>
        </p:nvSpPr>
        <p:spPr>
          <a:xfrm>
            <a:off x="4920389" y="3919129"/>
            <a:ext cx="12468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CFC9B98-7EF0-5023-FF5A-E45EADDEE430}"/>
              </a:ext>
            </a:extLst>
          </p:cNvPr>
          <p:cNvSpPr txBox="1"/>
          <p:nvPr/>
        </p:nvSpPr>
        <p:spPr>
          <a:xfrm>
            <a:off x="7217501" y="3919129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6A735A9-D859-6915-DF19-9471552BE3F6}"/>
              </a:ext>
            </a:extLst>
          </p:cNvPr>
          <p:cNvSpPr txBox="1"/>
          <p:nvPr/>
        </p:nvSpPr>
        <p:spPr>
          <a:xfrm>
            <a:off x="9251089" y="3919129"/>
            <a:ext cx="12468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207" name="yt_shape_10207"/>
          <p:cNvSpPr txBox="1"/>
          <p:nvPr/>
        </p:nvSpPr>
        <p:spPr>
          <a:xfrm>
            <a:off x="540000" y="980728"/>
            <a:ext cx="991438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页练习第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题变式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在数轴上画出表示下列各数的点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15" name="yt_shape_10215"/>
          <p:cNvSpPr txBox="1"/>
          <p:nvPr/>
        </p:nvSpPr>
        <p:spPr>
          <a:xfrm>
            <a:off x="540000" y="900000"/>
            <a:ext cx="4674357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数轴上两点之间的距离</a:t>
            </a:r>
          </a:p>
        </p:txBody>
      </p:sp>
      <p:sp>
        <p:nvSpPr>
          <p:cNvPr id="10216" name="yt_shape_10216"/>
          <p:cNvSpPr txBox="1"/>
          <p:nvPr/>
        </p:nvSpPr>
        <p:spPr>
          <a:xfrm>
            <a:off x="540000" y="1399565"/>
            <a:ext cx="779861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数轴上表示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到原点的距离是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218" name="yt_table_10218_skip" title="H_49.8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809223317"/>
                  </p:ext>
                </p:extLst>
              </p:nvPr>
            </p:nvGraphicFramePr>
            <p:xfrm>
              <a:off x="540056" y="1878868"/>
              <a:ext cx="8124191" cy="632714"/>
            </p:xfrm>
            <a:graphic>
              <a:graphicData uri="http://schemas.openxmlformats.org/drawingml/2006/table">
                <a:tbl>
                  <a:tblPr/>
                  <a:tblGrid>
                    <a:gridCol w="2422843">
                      <a:extLst>
                        <a:ext uri="{9D8B030D-6E8A-4147-A177-3AD203B41FA5}">
                          <a16:colId xmlns:a16="http://schemas.microsoft.com/office/drawing/2014/main" val="10045"/>
                        </a:ext>
                      </a:extLst>
                    </a:gridCol>
                    <a:gridCol w="2100580">
                      <a:extLst>
                        <a:ext uri="{9D8B030D-6E8A-4147-A177-3AD203B41FA5}">
                          <a16:colId xmlns:a16="http://schemas.microsoft.com/office/drawing/2014/main" val="10046"/>
                        </a:ext>
                      </a:extLst>
                    </a:gridCol>
                    <a:gridCol w="2448243">
                      <a:extLst>
                        <a:ext uri="{9D8B030D-6E8A-4147-A177-3AD203B41FA5}">
                          <a16:colId xmlns:a16="http://schemas.microsoft.com/office/drawing/2014/main" val="10047"/>
                        </a:ext>
                      </a:extLst>
                    </a:gridCol>
                    <a:gridCol w="1152525">
                      <a:extLst>
                        <a:ext uri="{9D8B030D-6E8A-4147-A177-3AD203B41FA5}">
                          <a16:colId xmlns:a16="http://schemas.microsoft.com/office/drawing/2014/main" val="10048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40"/>
                      </a:ext>
                    </a:extLst>
                  </a:tr>
                </a:tbl>
              </a:graphicData>
            </a:graphic>
          </p:graphicFrame>
        </mc:Choice>
        <mc:Fallback xmlns="" xmlns:m="http://schemas.openxmlformats.org/officeDocument/2006/math" xmlns:p14="http://schemas.microsoft.com/office/powerpoint/2010/main" xmlns:a16="http://schemas.microsoft.com/office/drawing/2014/main">
          <p:graphicFrame>
            <p:nvGraphicFramePr>
              <p:cNvPr id="10218" name="yt_table_10218_skip" descr="{&quot;rangeId&quot;:12,&quot;type&quot;:&quot;Option&quot;,&quot;drawing&quot;:[&quot;yt_image_10217&quot;]}" title="H_49.8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809223317"/>
                  </p:ext>
                </p:extLst>
              </p:nvPr>
            </p:nvGraphicFramePr>
            <p:xfrm>
              <a:off x="540056" y="1878868"/>
              <a:ext cx="8124191" cy="632714"/>
            </p:xfrm>
            <a:graphic>
              <a:graphicData uri="http://schemas.openxmlformats.org/drawingml/2006/table">
                <a:tbl>
                  <a:tblPr/>
                  <a:tblGrid>
                    <a:gridCol w="2422843">
                      <a:extLst>
                        <a:ext uri="{9D8B030D-6E8A-4147-A177-3AD203B41FA5}">
                          <a16:colId xmlns:a16="http://schemas.microsoft.com/office/drawing/2014/main" val="10045"/>
                        </a:ext>
                      </a:extLst>
                    </a:gridCol>
                    <a:gridCol w="2100580">
                      <a:extLst>
                        <a:ext uri="{9D8B030D-6E8A-4147-A177-3AD203B41FA5}">
                          <a16:colId xmlns:a16="http://schemas.microsoft.com/office/drawing/2014/main" val="10046"/>
                        </a:ext>
                      </a:extLst>
                    </a:gridCol>
                    <a:gridCol w="2448243">
                      <a:extLst>
                        <a:ext uri="{9D8B030D-6E8A-4147-A177-3AD203B41FA5}">
                          <a16:colId xmlns:a16="http://schemas.microsoft.com/office/drawing/2014/main" val="10047"/>
                        </a:ext>
                      </a:extLst>
                    </a:gridCol>
                    <a:gridCol w="1152525">
                      <a:extLst>
                        <a:ext uri="{9D8B030D-6E8A-4147-A177-3AD203B41FA5}">
                          <a16:colId xmlns:a16="http://schemas.microsoft.com/office/drawing/2014/main" val="10048"/>
                        </a:ext>
                      </a:extLst>
                    </a:gridCol>
                  </a:tblGrid>
                  <a:tr h="632714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84826" r="-47015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605820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40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10217" name="yt_image_10217_skip" title="H_34.47">
            <a:extLst>
              <a:ext uri="">
                <a16:creationId xmlns="" xmlns:m="http://schemas.openxmlformats.org/officeDocument/2006/math" xmlns:p14="http://schemas.microsoft.com/office/powerpoint/2010/main" xmlns:a14="http://schemas.microsoft.com/office/drawing/2010/main" xmlns:a16="http://schemas.microsoft.com/office/drawing/2014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069377" y="1878868"/>
            <a:ext cx="2580674" cy="4377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19" name="yt_shape_10219"/>
          <p:cNvSpPr txBox="1"/>
          <p:nvPr/>
        </p:nvSpPr>
        <p:spPr>
          <a:xfrm>
            <a:off x="540119" y="256223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扬州市中考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若数轴上表示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的两点分别是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6fe83,isEnd"/>
              </a:rPr>
              <a:t>之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间的距离是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23549173477">
            <a:extLst>
              <a:ext uri="{FF2B5EF4-FFF2-40B4-BE49-F238E27FC236}">
                <a16:creationId xmlns:a16="http://schemas.microsoft.com/office/drawing/2014/main" id="{A97FF3F0-DBD0-4346-28E4-39EB2928FA9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C71D857-8313-CE5E-29DA-115ACC8404D8}"/>
              </a:ext>
            </a:extLst>
          </p:cNvPr>
          <p:cNvSpPr txBox="1"/>
          <p:nvPr/>
        </p:nvSpPr>
        <p:spPr>
          <a:xfrm>
            <a:off x="7360376" y="1352759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E842996-1DCC-69DF-73C0-D7678C2093FF}"/>
              </a:ext>
            </a:extLst>
          </p:cNvPr>
          <p:cNvSpPr txBox="1"/>
          <p:nvPr/>
        </p:nvSpPr>
        <p:spPr>
          <a:xfrm>
            <a:off x="2278908" y="2990912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20" name="yt_shape_10220"/>
          <p:cNvSpPr txBox="1"/>
          <p:nvPr/>
        </p:nvSpPr>
        <p:spPr>
          <a:xfrm>
            <a:off x="540000" y="900000"/>
            <a:ext cx="4616648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易错点</a:t>
            </a:r>
            <a:r>
              <a:rPr lang="zh-CN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因考虑问题不全面而漏解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B20AE32-66E1-9AFE-A48A-0A69254D1D68}"/>
              </a:ext>
            </a:extLst>
          </p:cNvPr>
          <p:cNvSpPr txBox="1"/>
          <p:nvPr/>
        </p:nvSpPr>
        <p:spPr>
          <a:xfrm>
            <a:off x="449989" y="853194"/>
            <a:ext cx="47520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易错点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因考虑问题不全面而漏解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21" name="yt_shape_10221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数轴上的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表示的数是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那么与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个单位长度的点表示的数是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b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sym typeface="W:6.005039,H:37.44"/>
              </a:rPr>
            </a:b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29816E8-764E-6F35-9EF5-609055720AFC}"/>
              </a:ext>
            </a:extLst>
          </p:cNvPr>
          <p:cNvSpPr txBox="1"/>
          <p:nvPr/>
        </p:nvSpPr>
        <p:spPr>
          <a:xfrm>
            <a:off x="11146682" y="853194"/>
            <a:ext cx="408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  <a:sym typeface="_⨹_1_dfe01"/>
              </a:rPr>
              <a:t>7</a:t>
            </a:r>
            <a:b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5D7B1F7-7084-33A0-E36C-E74CB9F3E3DA}"/>
              </a:ext>
            </a:extLst>
          </p:cNvPr>
          <p:cNvSpPr txBox="1"/>
          <p:nvPr/>
        </p:nvSpPr>
        <p:spPr>
          <a:xfrm>
            <a:off x="450108" y="1328682"/>
            <a:ext cx="12468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1489</Words>
  <Application>Microsoft Office PowerPoint</Application>
  <PresentationFormat>宽屏</PresentationFormat>
  <Paragraphs>129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26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玲 杨</cp:lastModifiedBy>
  <cp:revision>10</cp:revision>
  <dcterms:created xsi:type="dcterms:W3CDTF">2024-08-13T11:38:23Z</dcterms:created>
  <dcterms:modified xsi:type="dcterms:W3CDTF">2024-08-14T09:29:02Z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