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2" r:id="rId4"/>
    <p:sldId id="366" r:id="rId5"/>
    <p:sldId id="367" r:id="rId6"/>
    <p:sldId id="368" r:id="rId7"/>
    <p:sldId id="369" r:id="rId8"/>
    <p:sldId id="373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1" name="yt_shape_14421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判断正方体的展开图</a:t>
            </a:r>
          </a:p>
        </p:txBody>
      </p:sp>
      <p:sp>
        <p:nvSpPr>
          <p:cNvPr id="14422" name="yt_shape_14422"/>
          <p:cNvSpPr txBox="1"/>
          <p:nvPr/>
        </p:nvSpPr>
        <p:spPr>
          <a:xfrm>
            <a:off x="540000" y="1399564"/>
            <a:ext cx="9876480" cy="526979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方法指导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正方体的展开图有以下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一四一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423" name="yt_image_144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0618" y="2584067"/>
            <a:ext cx="4710763" cy="221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25" name="yt_shape_14425"/>
          <p:cNvSpPr txBox="1"/>
          <p:nvPr/>
        </p:nvSpPr>
        <p:spPr>
          <a:xfrm>
            <a:off x="540000" y="4844929"/>
            <a:ext cx="3684837" cy="514738"/>
          </a:xfrm>
          <a:prstGeom prst="rect">
            <a:avLst/>
          </a:prstGeom>
          <a:ln>
            <a:noFill/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二三一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426" name="yt_image_144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5671" y="5562819"/>
            <a:ext cx="4700656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549645800">
            <a:extLst>
              <a:ext uri="{FF2B5EF4-FFF2-40B4-BE49-F238E27FC236}">
                <a16:creationId xmlns:a16="http://schemas.microsoft.com/office/drawing/2014/main" id="{8F844BAC-B77F-B1DF-4C42-F7184B92E3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8" name="yt_shape_14428"/>
          <p:cNvSpPr txBox="1"/>
          <p:nvPr/>
        </p:nvSpPr>
        <p:spPr>
          <a:xfrm>
            <a:off x="540000" y="900000"/>
            <a:ext cx="9948488" cy="161411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二二二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429" name="yt_image_1442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7337" y="1372758"/>
            <a:ext cx="3457324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1" name="yt_shape_14431"/>
          <p:cNvSpPr txBox="1"/>
          <p:nvPr/>
        </p:nvSpPr>
        <p:spPr>
          <a:xfrm>
            <a:off x="540000" y="2611710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下列图形是正方体展开图的个数为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33" name="yt_table_1443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977317"/>
              </p:ext>
            </p:extLst>
          </p:nvPr>
        </p:nvGraphicFramePr>
        <p:xfrm>
          <a:off x="540056" y="3817608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8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</a:tbl>
          </a:graphicData>
        </a:graphic>
      </p:graphicFrame>
      <p:pic>
        <p:nvPicPr>
          <p:cNvPr id="14432" name="yt_image_14432_skip" title="H_54.3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4986" y="3091013"/>
            <a:ext cx="4620596" cy="6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5" name="yt_shape_14435"/>
          <p:cNvSpPr txBox="1"/>
          <p:nvPr/>
        </p:nvSpPr>
        <p:spPr>
          <a:xfrm>
            <a:off x="540120" y="435454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纸板上有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个无阴影的小正方形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从中选涂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使它与图中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2343,isEnd"/>
              </a:rPr>
              <a:t>个有阴影的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小正方形一起能折叠成一个正方体纸盒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一共有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种选法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436" name="yt_image_14436" title="H_98.0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8583" y="5301208"/>
            <a:ext cx="1854833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87772E-99A3-7BCE-2E45-69755224E447}"/>
              </a:ext>
            </a:extLst>
          </p:cNvPr>
          <p:cNvSpPr txBox="1"/>
          <p:nvPr/>
        </p:nvSpPr>
        <p:spPr>
          <a:xfrm>
            <a:off x="6012589" y="25649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90DA60-DB88-CBDF-3213-D4839D705EA6}"/>
              </a:ext>
            </a:extLst>
          </p:cNvPr>
          <p:cNvSpPr txBox="1"/>
          <p:nvPr/>
        </p:nvSpPr>
        <p:spPr>
          <a:xfrm>
            <a:off x="7155708" y="478322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" name="yt_shape_14438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找正方体的相对面</a:t>
            </a:r>
          </a:p>
        </p:txBody>
      </p:sp>
      <p:sp>
        <p:nvSpPr>
          <p:cNvPr id="14439" name="yt_shape_14439"/>
          <p:cNvSpPr txBox="1"/>
          <p:nvPr/>
        </p:nvSpPr>
        <p:spPr>
          <a:xfrm>
            <a:off x="540119" y="1399565"/>
            <a:ext cx="11111999" cy="42600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方法指导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根据正方体的展开图找正方体的相对面的基本方法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字形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在展开图中直接找到形如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字形的三个面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58d21"/>
              </a:rPr>
              <a:t>其两端的两个面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就是相对面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面是正方体的相对面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4440" name="yt_image_1444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8285" y="3064198"/>
            <a:ext cx="4715429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2" name="yt_shape_14442"/>
          <p:cNvSpPr txBox="1"/>
          <p:nvPr/>
        </p:nvSpPr>
        <p:spPr>
          <a:xfrm>
            <a:off x="540119" y="4678265"/>
            <a:ext cx="11492915" cy="981350"/>
          </a:xfrm>
          <a:prstGeom prst="rect">
            <a:avLst/>
          </a:prstGeom>
          <a:ln>
            <a:noFill/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字形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展开图中形如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字形的两端处的小正方形是正方体的相对面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0dd6e"/>
              </a:rPr>
              <a:t>如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②③④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面是正方体的相对面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645889">
            <a:extLst>
              <a:ext uri="{FF2B5EF4-FFF2-40B4-BE49-F238E27FC236}">
                <a16:creationId xmlns:a16="http://schemas.microsoft.com/office/drawing/2014/main" id="{70886802-35D3-E85F-56FB-EC1BA272F8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3" name="yt_shape_1444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巴中市中考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某同学学习了正方体的表面展开图后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97732"/>
              </a:rPr>
              <a:t>在如图所示的正方体的表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面展开图写下了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传承红色文化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六个字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还原成正方体后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8f1e"/>
              </a:rPr>
              <a:t>的对面是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47" name="yt_table_1444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828222"/>
              </p:ext>
            </p:extLst>
          </p:nvPr>
        </p:nvGraphicFramePr>
        <p:xfrm>
          <a:off x="540056" y="2339566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8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8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</a:tbl>
          </a:graphicData>
        </a:graphic>
      </p:graphicFrame>
      <p:grpSp>
        <p:nvGrpSpPr>
          <p:cNvPr id="14444" name="yt_shape_14444_skip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84122" y="2204864"/>
            <a:ext cx="1558776" cy="1569861"/>
            <a:chOff x="0" y="0"/>
            <a:chExt cx="1558776" cy="1569861"/>
          </a:xfrm>
        </p:grpSpPr>
        <p:pic>
          <p:nvPicPr>
            <p:cNvPr id="2" name="yt_image_1444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8776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46" name="yt_shape_14446" descr="{&quot;rangeId&quot;:0,&quot;IgnoreLineSpacing&quot;:1}"/>
            <p:cNvSpPr txBox="1"/>
            <p:nvPr/>
          </p:nvSpPr>
          <p:spPr>
            <a:xfrm>
              <a:off x="246107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199388F-6B7C-8D13-32C1-A06FB035E497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9" name="yt_shape_1444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如图是一个多面体的表面展开图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每个面都标注了数字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4483"/>
              </a:rPr>
              <a:t>若多面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体的底面是面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则多面体的上面是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53" name="yt_table_1445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263358"/>
              </p:ext>
            </p:extLst>
          </p:nvPr>
        </p:nvGraphicFramePr>
        <p:xfrm>
          <a:off x="540056" y="3385560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6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</a:tbl>
          </a:graphicData>
        </a:graphic>
      </p:graphicFrame>
      <p:grpSp>
        <p:nvGrpSpPr>
          <p:cNvPr id="14450" name="yt_shape_14450_skip" title="H_115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4612" y="1859435"/>
            <a:ext cx="1720704" cy="1470420"/>
            <a:chOff x="0" y="0"/>
            <a:chExt cx="1720704" cy="1470420"/>
          </a:xfrm>
        </p:grpSpPr>
        <p:pic>
          <p:nvPicPr>
            <p:cNvPr id="2" name="yt_image_1445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0704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52" name="yt_shape_14452" descr="{&quot;rangeId&quot;:0,&quot;IgnoreLineSpacing&quot;:1}"/>
            <p:cNvSpPr txBox="1"/>
            <p:nvPr/>
          </p:nvSpPr>
          <p:spPr>
            <a:xfrm>
              <a:off x="327071" y="11104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63658F2-5C70-8E82-27E9-406E912DAE4F}"/>
              </a:ext>
            </a:extLst>
          </p:cNvPr>
          <p:cNvSpPr txBox="1"/>
          <p:nvPr/>
        </p:nvSpPr>
        <p:spPr>
          <a:xfrm>
            <a:off x="5936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5" name="yt_shape_14455"/>
          <p:cNvSpPr txBox="1"/>
          <p:nvPr/>
        </p:nvSpPr>
        <p:spPr>
          <a:xfrm>
            <a:off x="540000" y="900000"/>
            <a:ext cx="572272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识别带标识的正方体或其展开图</a:t>
            </a:r>
          </a:p>
        </p:txBody>
      </p:sp>
      <p:sp>
        <p:nvSpPr>
          <p:cNvPr id="14456" name="yt_shape_14456"/>
          <p:cNvSpPr txBox="1"/>
          <p:nvPr/>
        </p:nvSpPr>
        <p:spPr>
          <a:xfrm>
            <a:off x="540000" y="1399565"/>
            <a:ext cx="98408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经过折叠能围成如图所示的几何图形的是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457" name="yt_image_1445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1232"/>
            <a:ext cx="1209382" cy="2577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59" name="yt_shape_14459"/>
          <p:cNvSpPr txBox="1"/>
          <p:nvPr/>
        </p:nvSpPr>
        <p:spPr>
          <a:xfrm>
            <a:off x="540000" y="4658916"/>
            <a:ext cx="2979983" cy="99956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50" b="0" i="0" u="none">
                <a:solidFill>
                  <a:srgbClr val="1EE3CF"/>
                </a:solidFill>
                <a:effectLst/>
                <a:latin typeface="Times New Roman" pitchFamily="56"/>
                <a:ea typeface="Times New Roman" pitchFamily="5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550" b="0" i="0" u="none">
                <a:solidFill>
                  <a:srgbClr val="1EE3CF"/>
                </a:solidFill>
                <a:effectLst/>
                <a:latin typeface="Times New Roman" pitchFamily="56"/>
                <a:ea typeface="Times New Roman" pitchFamily="5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</a:p>
        </p:txBody>
      </p:sp>
      <p:sp>
        <p:nvSpPr>
          <p:cNvPr id="14460" name="yt_shape_14460"/>
          <p:cNvSpPr txBox="1"/>
          <p:nvPr/>
        </p:nvSpPr>
        <p:spPr>
          <a:xfrm>
            <a:off x="2783632" y="3710682"/>
            <a:ext cx="2232248" cy="5824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pic>
        <p:nvPicPr>
          <p:cNvPr id="3" name="yt_shape_1723549645967">
            <a:extLst>
              <a:ext uri="{FF2B5EF4-FFF2-40B4-BE49-F238E27FC236}">
                <a16:creationId xmlns:a16="http://schemas.microsoft.com/office/drawing/2014/main" id="{BC722E8C-E47D-B0F0-2479-DF15AC7365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pic>
        <p:nvPicPr>
          <p:cNvPr id="5" name="yt_shape_1723549646048">
            <a:extLst>
              <a:ext uri="{FF2B5EF4-FFF2-40B4-BE49-F238E27FC236}">
                <a16:creationId xmlns:a16="http://schemas.microsoft.com/office/drawing/2014/main" id="{F9D290C8-EF1F-11D2-B7FA-91EE07987D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992" y="2816192"/>
            <a:ext cx="1122552" cy="844272"/>
          </a:xfrm>
          <a:prstGeom prst="rect">
            <a:avLst/>
          </a:prstGeom>
        </p:spPr>
      </p:pic>
      <p:pic>
        <p:nvPicPr>
          <p:cNvPr id="7" name="yt_shape_1723549646074">
            <a:extLst>
              <a:ext uri="{FF2B5EF4-FFF2-40B4-BE49-F238E27FC236}">
                <a16:creationId xmlns:a16="http://schemas.microsoft.com/office/drawing/2014/main" id="{41655128-CAF9-ACD2-4A69-2E50A25DAE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376" y="2816192"/>
            <a:ext cx="1122552" cy="84427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A94964-68A2-7958-F13C-7678B97A6907}"/>
              </a:ext>
            </a:extLst>
          </p:cNvPr>
          <p:cNvSpPr txBox="1"/>
          <p:nvPr/>
        </p:nvSpPr>
        <p:spPr>
          <a:xfrm>
            <a:off x="9365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462" name="yt_shape_14462"/>
          <p:cNvSpPr txBox="1"/>
          <p:nvPr/>
        </p:nvSpPr>
        <p:spPr>
          <a:xfrm>
            <a:off x="6779161" y="3716845"/>
            <a:ext cx="2586228" cy="57624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4" name="yt_shape_1723549646154">
            <a:extLst>
              <a:ext uri="{FF2B5EF4-FFF2-40B4-BE49-F238E27FC236}">
                <a16:creationId xmlns:a16="http://schemas.microsoft.com/office/drawing/2014/main" id="{61EBA9DC-EACC-AC9F-E298-31AE32CF074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016" y="2739304"/>
            <a:ext cx="1122552" cy="844272"/>
          </a:xfrm>
          <a:prstGeom prst="rect">
            <a:avLst/>
          </a:prstGeom>
        </p:spPr>
      </p:pic>
      <p:pic>
        <p:nvPicPr>
          <p:cNvPr id="6" name="yt_shape_1723549646180">
            <a:extLst>
              <a:ext uri="{FF2B5EF4-FFF2-40B4-BE49-F238E27FC236}">
                <a16:creationId xmlns:a16="http://schemas.microsoft.com/office/drawing/2014/main" id="{97C27DCF-1A90-8D29-2AA1-647E69F4AFB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1840" y="2739304"/>
            <a:ext cx="1122552" cy="8442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3" name="yt_shape_14463"/>
          <p:cNvSpPr txBox="1"/>
          <p:nvPr/>
        </p:nvSpPr>
        <p:spPr>
          <a:xfrm>
            <a:off x="540119" y="105273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小欣同学用纸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折成了一个正方体的盒子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里面放了一瓶墨水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95fc"/>
              </a:rPr>
              <a:t>混放在下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面的盒子里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只凭观察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选出墨水在哪个盒子中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464" name="yt_image_1446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7518" y="2092838"/>
            <a:ext cx="1296963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66" name="yt_shape_14466"/>
          <p:cNvSpPr txBox="1"/>
          <p:nvPr/>
        </p:nvSpPr>
        <p:spPr>
          <a:xfrm>
            <a:off x="540000" y="3191229"/>
            <a:ext cx="3500958" cy="90050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000" b="0" i="0" u="none" dirty="0">
                <a:solidFill>
                  <a:srgbClr val="1EE3CF"/>
                </a:solidFill>
                <a:effectLst/>
                <a:latin typeface="Times New Roman" pitchFamily="50"/>
                <a:ea typeface="Times New Roman" pitchFamily="50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000" b="0" i="0" u="none" dirty="0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000" b="0" i="0" u="none" dirty="0">
                <a:solidFill>
                  <a:srgbClr val="1EE3CF"/>
                </a:solidFill>
                <a:effectLst/>
                <a:latin typeface="Times New Roman" pitchFamily="50"/>
                <a:ea typeface="Times New Roman" pitchFamily="50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000" b="0" i="0" u="none" dirty="0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000" b="0" i="0" u="none" dirty="0">
                <a:solidFill>
                  <a:srgbClr val="1EE3CF"/>
                </a:solidFill>
                <a:effectLst/>
                <a:latin typeface="Times New Roman" pitchFamily="50"/>
                <a:ea typeface="Times New Roman" pitchFamily="50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000" b="0" i="0" u="none" dirty="0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000" b="0" i="0" u="none" dirty="0">
                <a:solidFill>
                  <a:srgbClr val="1EE3CF"/>
                </a:solidFill>
                <a:effectLst/>
                <a:latin typeface="Times New Roman" pitchFamily="50"/>
                <a:ea typeface="Times New Roman" pitchFamily="50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000" b="0" i="0" u="none" dirty="0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</a:p>
        </p:txBody>
      </p:sp>
      <p:sp>
        <p:nvSpPr>
          <p:cNvPr id="14467" name="yt_shape_14467"/>
          <p:cNvSpPr txBox="1"/>
          <p:nvPr/>
        </p:nvSpPr>
        <p:spPr>
          <a:xfrm>
            <a:off x="612008" y="4142519"/>
            <a:ext cx="7428208" cy="51798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		</a:t>
            </a:r>
            <a:r>
              <a:rPr lang="en-US" altLang="zh-CN" sz="1200" dirty="0">
                <a:solidFill>
                  <a:srgbClr val="000000"/>
                </a:solidFill>
                <a:latin typeface="宋体" pitchFamily="12"/>
                <a:ea typeface="宋体" pitchFamily="12"/>
              </a:rPr>
              <a:t>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	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7" name="yt_shape_1723549646303">
            <a:extLst>
              <a:ext uri="{FF2B5EF4-FFF2-40B4-BE49-F238E27FC236}">
                <a16:creationId xmlns:a16="http://schemas.microsoft.com/office/drawing/2014/main" id="{441E1168-D6FA-454F-84D3-53CCE3A465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281764"/>
            <a:ext cx="724092" cy="710724"/>
          </a:xfrm>
          <a:prstGeom prst="rect">
            <a:avLst/>
          </a:prstGeom>
        </p:spPr>
      </p:pic>
      <p:pic>
        <p:nvPicPr>
          <p:cNvPr id="9" name="yt_shape_1723549646329">
            <a:extLst>
              <a:ext uri="{FF2B5EF4-FFF2-40B4-BE49-F238E27FC236}">
                <a16:creationId xmlns:a16="http://schemas.microsoft.com/office/drawing/2014/main" id="{7482C9BF-9CEC-1E49-806B-E97785E88E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695" y="3281764"/>
            <a:ext cx="724092" cy="710724"/>
          </a:xfrm>
          <a:prstGeom prst="rect">
            <a:avLst/>
          </a:prstGeom>
        </p:spPr>
      </p:pic>
      <p:pic>
        <p:nvPicPr>
          <p:cNvPr id="11" name="yt_shape_1723549646355">
            <a:extLst>
              <a:ext uri="{FF2B5EF4-FFF2-40B4-BE49-F238E27FC236}">
                <a16:creationId xmlns:a16="http://schemas.microsoft.com/office/drawing/2014/main" id="{C3D7FDBB-990A-6DF8-D304-344C73511B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390" y="3281764"/>
            <a:ext cx="724092" cy="710724"/>
          </a:xfrm>
          <a:prstGeom prst="rect">
            <a:avLst/>
          </a:prstGeom>
        </p:spPr>
      </p:pic>
      <p:pic>
        <p:nvPicPr>
          <p:cNvPr id="13" name="yt_shape_1723549646381">
            <a:extLst>
              <a:ext uri="{FF2B5EF4-FFF2-40B4-BE49-F238E27FC236}">
                <a16:creationId xmlns:a16="http://schemas.microsoft.com/office/drawing/2014/main" id="{8CED83D4-973E-1AE9-A4BB-63BEBDFEC7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084" y="3281764"/>
            <a:ext cx="724092" cy="71072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6B369A-51D2-574C-7122-135A004BE167}"/>
              </a:ext>
            </a:extLst>
          </p:cNvPr>
          <p:cNvSpPr txBox="1"/>
          <p:nvPr/>
        </p:nvSpPr>
        <p:spPr>
          <a:xfrm>
            <a:off x="7460507" y="14814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596</Words>
  <Application>Microsoft Office PowerPoint</Application>
  <PresentationFormat>宽屏</PresentationFormat>
  <Paragraphs>46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9</cp:revision>
  <dcterms:created xsi:type="dcterms:W3CDTF">2024-08-13T11:38:23Z</dcterms:created>
  <dcterms:modified xsi:type="dcterms:W3CDTF">2024-08-14T06:27:21Z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