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8" r:id="rId3"/>
    <p:sldId id="372" r:id="rId4"/>
    <p:sldId id="374" r:id="rId5"/>
    <p:sldId id="378" r:id="rId6"/>
    <p:sldId id="384" r:id="rId7"/>
    <p:sldId id="387" r:id="rId8"/>
    <p:sldId id="388" r:id="rId9"/>
    <p:sldId id="390" r:id="rId10"/>
    <p:sldId id="396" r:id="rId11"/>
    <p:sldId id="397" r:id="rId12"/>
    <p:sldId id="402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22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39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1.png"/><Relationship Id="rId4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6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7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30.png"/><Relationship Id="rId9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bin"/><Relationship Id="rId7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00.png"/><Relationship Id="rId4" Type="http://schemas.openxmlformats.org/officeDocument/2006/relationships/image" Target="../media/image23.png"/><Relationship Id="rId9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image" Target="../media/image28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bin"/><Relationship Id="rId3" Type="http://schemas.openxmlformats.org/officeDocument/2006/relationships/image" Target="../media/image340.png"/><Relationship Id="rId7" Type="http://schemas.openxmlformats.org/officeDocument/2006/relationships/image" Target="../media/image3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2.png"/><Relationship Id="rId4" Type="http://schemas.openxmlformats.org/officeDocument/2006/relationships/image" Target="../media/image3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0" name="yt_shape_11260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4126a24a-be7f-4ef1-977c-0aad2fd22270.png&quot;}"/>
            </a:endParaRPr>
          </a:p>
        </p:txBody>
      </p:sp>
      <p:sp>
        <p:nvSpPr>
          <p:cNvPr id="11261" name="yt_shape_11261"/>
          <p:cNvSpPr txBox="1"/>
          <p:nvPr/>
        </p:nvSpPr>
        <p:spPr>
          <a:xfrm>
            <a:off x="540000" y="1653160"/>
            <a:ext cx="20774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实数的分类：</a:t>
            </a:r>
          </a:p>
        </p:txBody>
      </p:sp>
      <p:sp>
        <p:nvSpPr>
          <p:cNvPr id="11262" name="yt_shape_11262"/>
          <p:cNvSpPr txBox="1"/>
          <p:nvPr/>
        </p:nvSpPr>
        <p:spPr>
          <a:xfrm>
            <a:off x="540000" y="2132463"/>
            <a:ext cx="103874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实数可以分为有理数和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无理数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，也可以分为正实数、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负实数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63" name="yt_shape_11263"/>
              <p:cNvSpPr txBox="1"/>
              <p:nvPr/>
            </p:nvSpPr>
            <p:spPr>
              <a:xfrm>
                <a:off x="540119" y="2611766"/>
                <a:ext cx="11111999" cy="10695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是一个实数，它的相反数是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，它的绝对值是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时，它的倒数是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63" name="yt_shape_11263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611766"/>
                <a:ext cx="11111999" cy="1069524"/>
              </a:xfrm>
              <a:prstGeom prst="rect">
                <a:avLst/>
              </a:prstGeom>
              <a:blipFill>
                <a:blip r:embed="rId2"/>
                <a:stretch>
                  <a:fillRect l="-1701" t="-6250" b="-1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265" name="yt_shape_11265"/>
          <p:cNvSpPr txBox="1"/>
          <p:nvPr/>
        </p:nvSpPr>
        <p:spPr>
          <a:xfrm>
            <a:off x="540119" y="378407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实数与数轴上的点是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一一对应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的，在数轴上，右边的点表示的数比左边的点表示的数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大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5739953">
            <a:extLst>
              <a:ext uri="{FF2B5EF4-FFF2-40B4-BE49-F238E27FC236}">
                <a16:creationId xmlns:a16="http://schemas.microsoft.com/office/drawing/2014/main" id="{CBD5203F-1610-1A63-31DF-9C7F005F17B1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2C52E92-D17C-06CD-E6BA-9D36CC5C1E82}"/>
              </a:ext>
            </a:extLst>
          </p:cNvPr>
          <p:cNvSpPr txBox="1"/>
          <p:nvPr/>
        </p:nvSpPr>
        <p:spPr>
          <a:xfrm>
            <a:off x="3802789" y="208565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无理数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944EFED-1C6F-6ACB-30D1-C47C4DE29C99}"/>
              </a:ext>
            </a:extLst>
          </p:cNvPr>
          <p:cNvSpPr txBox="1"/>
          <p:nvPr/>
        </p:nvSpPr>
        <p:spPr>
          <a:xfrm>
            <a:off x="8374789" y="2085657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8CBB85B-0A36-2C51-399F-E4FBDEFC8A1B}"/>
              </a:ext>
            </a:extLst>
          </p:cNvPr>
          <p:cNvSpPr txBox="1"/>
          <p:nvPr/>
        </p:nvSpPr>
        <p:spPr>
          <a:xfrm>
            <a:off x="9441589" y="208565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负实数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EA0E41F-AD79-637A-EF60-2F1E1D22D598}"/>
              </a:ext>
            </a:extLst>
          </p:cNvPr>
          <p:cNvSpPr txBox="1"/>
          <p:nvPr/>
        </p:nvSpPr>
        <p:spPr>
          <a:xfrm>
            <a:off x="4793508" y="256496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E67FE8A-B1E1-A0F9-5D2F-E2578301712A}"/>
              </a:ext>
            </a:extLst>
          </p:cNvPr>
          <p:cNvSpPr txBox="1"/>
          <p:nvPr/>
        </p:nvSpPr>
        <p:spPr>
          <a:xfrm>
            <a:off x="7993907" y="2564960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｜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B7F9EF6-2911-6C1E-09C4-4FF096DFB81B}"/>
                  </a:ext>
                </a:extLst>
              </p:cNvPr>
              <p:cNvSpPr txBox="1"/>
              <p:nvPr/>
            </p:nvSpPr>
            <p:spPr>
              <a:xfrm>
                <a:off x="1669308" y="2959498"/>
                <a:ext cx="325183" cy="67730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1</m:t>
                          </m:r>
                        </m:num>
                        <m:den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𝑎</m:t>
                          </m:r>
                        </m:den>
                      </m:f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3, 'hasSerialNum': 1, 'mathAnswerShape': 1}">
                <a:extLst>
                  <a:ext uri="{FF2B5EF4-FFF2-40B4-BE49-F238E27FC236}">
                    <a16:creationId xmlns:a16="http://schemas.microsoft.com/office/drawing/2014/main" id="{9B7F9EF6-2911-6C1E-09C4-4FF096DFB8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308" y="2959498"/>
                <a:ext cx="325183" cy="67730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30159E76-BB44-AF93-8D05-E93D7A343A3D}"/>
              </a:ext>
            </a:extLst>
          </p:cNvPr>
          <p:cNvSpPr txBox="1"/>
          <p:nvPr/>
        </p:nvSpPr>
        <p:spPr>
          <a:xfrm>
            <a:off x="3726708" y="3737273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一一对应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A8A78EA-0FC8-3D8A-24A2-4751CD1A4844}"/>
              </a:ext>
            </a:extLst>
          </p:cNvPr>
          <p:cNvSpPr txBox="1"/>
          <p:nvPr/>
        </p:nvSpPr>
        <p:spPr>
          <a:xfrm>
            <a:off x="1974108" y="4212761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大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45" name="yt_shape_11345"/>
              <p:cNvSpPr txBox="1"/>
              <p:nvPr/>
            </p:nvSpPr>
            <p:spPr>
              <a:xfrm>
                <a:off x="540119" y="900000"/>
                <a:ext cx="11111999" cy="110427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实数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表示在数轴上如图所示，完成下列问题，试化简：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(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｜＋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(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45" name="yt_shape_11345" descr="{&quot;rangeId&quot;:23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04277"/>
              </a:xfrm>
              <a:prstGeom prst="rect">
                <a:avLst/>
              </a:prstGeom>
              <a:blipFill>
                <a:blip r:embed="rId2"/>
                <a:stretch>
                  <a:fillRect l="-1701" b="-143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350" name="yt_shape_11350"/>
          <p:cNvSpPr txBox="1"/>
          <p:nvPr/>
        </p:nvSpPr>
        <p:spPr>
          <a:xfrm>
            <a:off x="540000" y="290096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347" name="yt_shape_11347" title="H_50.6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500943" y="2207429"/>
            <a:ext cx="3190113" cy="642888"/>
            <a:chOff x="0" y="0"/>
            <a:chExt cx="3190113" cy="642888"/>
          </a:xfrm>
        </p:grpSpPr>
        <p:pic>
          <p:nvPicPr>
            <p:cNvPr id="2" name="yt_image_11347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3190113" cy="2468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49" name="yt_shape_11349"/>
            <p:cNvSpPr txBox="1"/>
            <p:nvPr/>
          </p:nvSpPr>
          <p:spPr>
            <a:xfrm>
              <a:off x="985592" y="28288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1351" name="yt_shape_11351"/>
          <p:cNvSpPr txBox="1"/>
          <p:nvPr/>
        </p:nvSpPr>
        <p:spPr>
          <a:xfrm>
            <a:off x="540000" y="3274403"/>
            <a:ext cx="4427494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3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3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3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3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51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52" name="yt_shape_11352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9788bee6-c9dc-4eea-bbaa-0ba9af9cd120.png&quot;}"/>
            </a:endParaRPr>
          </a:p>
        </p:txBody>
      </p:sp>
      <p:sp>
        <p:nvSpPr>
          <p:cNvPr id="11353" name="yt_shape_11353"/>
          <p:cNvSpPr txBox="1"/>
          <p:nvPr/>
        </p:nvSpPr>
        <p:spPr>
          <a:xfrm>
            <a:off x="540000" y="1653160"/>
            <a:ext cx="63094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操作探究：已知在纸面上有一数轴如图所示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357" name="yt_shape_11357"/>
          <p:cNvSpPr txBox="1"/>
          <p:nvPr/>
        </p:nvSpPr>
        <p:spPr>
          <a:xfrm>
            <a:off x="540000" y="284770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354" name="yt_shape_11354" title="H_52.3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3806570" y="2132463"/>
            <a:ext cx="4578858" cy="664605"/>
            <a:chOff x="0" y="0"/>
            <a:chExt cx="4578858" cy="664605"/>
          </a:xfrm>
        </p:grpSpPr>
        <p:pic>
          <p:nvPicPr>
            <p:cNvPr id="2" name="yt_image_11354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4578858" cy="2686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56" name="yt_shape_11356"/>
            <p:cNvSpPr txBox="1"/>
            <p:nvPr/>
          </p:nvSpPr>
          <p:spPr>
            <a:xfrm>
              <a:off x="1679965" y="30460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1358" name="yt_shape_11358"/>
              <p:cNvSpPr txBox="1"/>
              <p:nvPr/>
            </p:nvSpPr>
            <p:spPr>
              <a:xfrm>
                <a:off x="540119" y="3221149"/>
                <a:ext cx="11111999" cy="9553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）折叠纸面，使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表示的点与－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表示的点重合，则－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表示的点与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表示的点重合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1358" name="yt_shape_11358" descr="{&quot;rangeId&quot;:2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221149"/>
                <a:ext cx="11111999" cy="955390"/>
              </a:xfrm>
              <a:prstGeom prst="rect">
                <a:avLst/>
              </a:prstGeom>
              <a:blipFill>
                <a:blip r:embed="rId3"/>
                <a:stretch>
                  <a:fillRect l="-1701" t="-3822" r="-165" b="-152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360" name="yt_shape_11360"/>
          <p:cNvSpPr txBox="1"/>
          <p:nvPr/>
        </p:nvSpPr>
        <p:spPr>
          <a:xfrm>
            <a:off x="540000" y="4227327"/>
            <a:ext cx="90794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）折叠纸面，使－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表示的点与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表示的点重合，回答以下问题：</a:t>
            </a:r>
          </a:p>
        </p:txBody>
      </p:sp>
      <p:sp>
        <p:nvSpPr>
          <p:cNvPr id="11361" name="yt_shape_11361"/>
          <p:cNvSpPr txBox="1"/>
          <p:nvPr/>
        </p:nvSpPr>
        <p:spPr>
          <a:xfrm>
            <a:off x="540000" y="4706630"/>
            <a:ext cx="49244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表示的点与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表示的点重合；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62" name="yt_shape_11362"/>
              <p:cNvSpPr txBox="1"/>
              <p:nvPr/>
            </p:nvSpPr>
            <p:spPr>
              <a:xfrm>
                <a:off x="540000" y="5185933"/>
                <a:ext cx="6053196" cy="43377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表示的点与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表示的点重合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1362" name="yt_shape_11362" descr="{&quot;rangeId&quot;:2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185933"/>
                <a:ext cx="6053196" cy="433773"/>
              </a:xfrm>
              <a:prstGeom prst="rect">
                <a:avLst/>
              </a:prstGeom>
              <a:blipFill>
                <a:blip r:embed="rId4"/>
                <a:stretch>
                  <a:fillRect l="-3122" t="-8451" r="-2014" b="-422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yt_shape_1684745740328">
            <a:extLst>
              <a:ext uri="{FF2B5EF4-FFF2-40B4-BE49-F238E27FC236}">
                <a16:creationId xmlns:a16="http://schemas.microsoft.com/office/drawing/2014/main" id="{3B3C453C-DC5A-0DDE-913C-9645E1D2F899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56178FA-7388-DFE1-7B90-1364AEB05D6C}"/>
                  </a:ext>
                </a:extLst>
              </p:cNvPr>
              <p:cNvSpPr txBox="1"/>
              <p:nvPr/>
            </p:nvSpPr>
            <p:spPr>
              <a:xfrm>
                <a:off x="10114935" y="3174343"/>
                <a:ext cx="548514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radPr>
                        <m:deg/>
                        <m:e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2</m:t>
                          </m:r>
                        </m:e>
                      </m:rad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3" name="文本框 2" descr="{'rangeId': 25, 'mathAnswerShape': 1}">
                <a:extLst>
                  <a:ext uri="{FF2B5EF4-FFF2-40B4-BE49-F238E27FC236}">
                    <a16:creationId xmlns:a16="http://schemas.microsoft.com/office/drawing/2014/main" id="{856178FA-7388-DFE1-7B90-1364AEB05D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14935" y="3174343"/>
                <a:ext cx="548514" cy="61539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6DE1EF76-E6A9-7E8C-9B9D-BBA95E6A8AFD}"/>
              </a:ext>
            </a:extLst>
          </p:cNvPr>
          <p:cNvCxnSpPr/>
          <p:nvPr/>
        </p:nvCxnSpPr>
        <p:spPr>
          <a:xfrm>
            <a:off x="9900146" y="3761979"/>
            <a:ext cx="97809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05894FA6-6BBC-8F45-2811-B94638E5223F}"/>
              </a:ext>
            </a:extLst>
          </p:cNvPr>
          <p:cNvSpPr txBox="1"/>
          <p:nvPr/>
        </p:nvSpPr>
        <p:spPr>
          <a:xfrm>
            <a:off x="2735989" y="4659824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E5ACBA4-EBA3-F158-2305-3DEFACDDBCDA}"/>
                  </a:ext>
                </a:extLst>
              </p:cNvPr>
              <p:cNvSpPr txBox="1"/>
              <p:nvPr/>
            </p:nvSpPr>
            <p:spPr>
              <a:xfrm>
                <a:off x="3409216" y="5139127"/>
                <a:ext cx="1005714" cy="5231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7" name="文本框 6" descr="{'rangeId': 25, 'hasSerialNum': 1, 'mathAnswerShape': 1}">
                <a:extLst>
                  <a:ext uri="{FF2B5EF4-FFF2-40B4-BE49-F238E27FC236}">
                    <a16:creationId xmlns:a16="http://schemas.microsoft.com/office/drawing/2014/main" id="{AE5ACBA4-EBA3-F158-2305-3DEFACDDBC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09216" y="5139127"/>
                <a:ext cx="1005714" cy="523190"/>
              </a:xfrm>
              <a:prstGeom prst="rect">
                <a:avLst/>
              </a:prstGeom>
              <a:blipFill>
                <a:blip r:embed="rId7"/>
                <a:stretch>
                  <a:fillRect l="-9091" b="-267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724FE518-F226-D8B5-9941-8B363D1F0E8C}"/>
              </a:ext>
            </a:extLst>
          </p:cNvPr>
          <p:cNvCxnSpPr/>
          <p:nvPr/>
        </p:nvCxnSpPr>
        <p:spPr>
          <a:xfrm>
            <a:off x="3194427" y="5634561"/>
            <a:ext cx="143529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64" name="yt_shape_11364"/>
              <p:cNvSpPr txBox="1"/>
              <p:nvPr/>
            </p:nvSpPr>
            <p:spPr>
              <a:xfrm>
                <a:off x="540119" y="900000"/>
                <a:ext cx="11111999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）已知在数轴上点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表示的数是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，将点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沿数轴移动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个单位长度，此时点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表示的数和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互为相反数，求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364" name="yt_shape_11364" descr="{&quot;rangeId&quot;:25,&quot;color&quot;:&quot;B&quot;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53915"/>
              </a:xfrm>
              <a:prstGeom prst="rect">
                <a:avLst/>
              </a:prstGeom>
              <a:blipFill>
                <a:blip r:embed="rId2"/>
                <a:stretch>
                  <a:fillRect l="-1701" t="-2564" r="-274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66" name="yt_shape_11366"/>
              <p:cNvSpPr txBox="1"/>
              <p:nvPr/>
            </p:nvSpPr>
            <p:spPr>
              <a:xfrm>
                <a:off x="540119" y="1904703"/>
                <a:ext cx="11111999" cy="99097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若将点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沿数轴向右移动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个单位长度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所得到的数为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 xmlns="">
          <p:sp>
            <p:nvSpPr>
              <p:cNvPr id="11366" name="yt_shape_11366" descr="{&quot;rangeId&quot;:25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04703"/>
                <a:ext cx="11111999" cy="990977"/>
              </a:xfrm>
              <a:prstGeom prst="rect">
                <a:avLst/>
              </a:prstGeom>
              <a:blipFill>
                <a:blip r:embed="rId3"/>
                <a:stretch>
                  <a:fillRect l="-1701" t="-1840" b="-177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68" name="yt_shape_11368"/>
              <p:cNvSpPr txBox="1"/>
              <p:nvPr/>
            </p:nvSpPr>
            <p:spPr>
              <a:xfrm>
                <a:off x="540000" y="2946468"/>
                <a:ext cx="6284028" cy="175567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若将点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沿数轴向左移动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个单位长度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所得到的数为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 xmlns="">
          <p:sp>
            <p:nvSpPr>
              <p:cNvPr id="11368" name="yt_shape_11368" descr="{&quot;rangeId&quot;:25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46468"/>
                <a:ext cx="6284028" cy="1755673"/>
              </a:xfrm>
              <a:prstGeom prst="rect">
                <a:avLst/>
              </a:prstGeom>
              <a:blipFill>
                <a:blip r:embed="rId4"/>
                <a:stretch>
                  <a:fillRect l="-3010" r="-1942" b="-10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70" name="yt_shape_11370"/>
              <p:cNvSpPr txBox="1"/>
              <p:nvPr/>
            </p:nvSpPr>
            <p:spPr>
              <a:xfrm>
                <a:off x="540000" y="4752929"/>
                <a:ext cx="2944845" cy="14843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的值为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370" name="yt_shape_11370" descr="{&quot;rangeId&quot;:25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52929"/>
                <a:ext cx="2944845" cy="1484381"/>
              </a:xfrm>
              <a:prstGeom prst="rect">
                <a:avLst/>
              </a:prstGeom>
              <a:blipFill>
                <a:blip r:embed="rId5"/>
                <a:stretch>
                  <a:fillRect l="-6418" r="-5383" b="-61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3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" grpId="0" build="allAtOnce"/>
      <p:bldP spid="11368" grpId="0" build="allAtOnce"/>
      <p:bldP spid="11370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yt_shape_11266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949c000f-5c2c-4dc1-af21-8333ef25ae4a.png&quot;}"/>
            </a:endParaRPr>
          </a:p>
        </p:txBody>
      </p:sp>
      <p:sp>
        <p:nvSpPr>
          <p:cNvPr id="11267" name="yt_shape_11267"/>
          <p:cNvSpPr txBox="1"/>
          <p:nvPr/>
        </p:nvSpPr>
        <p:spPr>
          <a:xfrm>
            <a:off x="540000" y="1662201"/>
            <a:ext cx="456535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实数的概念及其分类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68" name="yt_shape_11268"/>
              <p:cNvSpPr txBox="1"/>
              <p:nvPr/>
            </p:nvSpPr>
            <p:spPr>
              <a:xfrm>
                <a:off x="540000" y="2161766"/>
                <a:ext cx="9002977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铜仁市中考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）在实数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中，有理数是（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268" name="yt_shape_11268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61766"/>
                <a:ext cx="9002977" cy="469167"/>
              </a:xfrm>
              <a:prstGeom prst="rect">
                <a:avLst/>
              </a:prstGeom>
              <a:blipFill>
                <a:blip r:embed="rId2"/>
                <a:stretch>
                  <a:fillRect l="-2100" t="-3896" r="-1016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270" name="yt_table_11270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00791933"/>
                  </p:ext>
                </p:extLst>
              </p:nvPr>
            </p:nvGraphicFramePr>
            <p:xfrm>
              <a:off x="540000" y="2834085"/>
              <a:ext cx="7759574" cy="464630"/>
            </p:xfrm>
            <a:graphic>
              <a:graphicData uri="http://schemas.openxmlformats.org/drawingml/2006/table">
                <a:tbl>
                  <a:tblPr/>
                  <a:tblGrid>
                    <a:gridCol w="2181670">
                      <a:extLst>
                        <a:ext uri="{9D8B030D-6E8A-4147-A177-3AD203B41FA5}">
                          <a16:colId xmlns:a16="http://schemas.microsoft.com/office/drawing/2014/main" val="10214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215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216"/>
                        </a:ext>
                      </a:extLst>
                    </a:gridCol>
                    <a:gridCol w="1249490">
                      <a:extLst>
                        <a:ext uri="{9D8B030D-6E8A-4147-A177-3AD203B41FA5}">
                          <a16:colId xmlns:a16="http://schemas.microsoft.com/office/drawing/2014/main" val="1021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8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270" name="yt_table_11270" descr="{&quot;rangeId&quot;:5,&quot;type&quot;:&quot;Option&quot;}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00791933"/>
                  </p:ext>
                </p:extLst>
              </p:nvPr>
            </p:nvGraphicFramePr>
            <p:xfrm>
              <a:off x="540000" y="2834085"/>
              <a:ext cx="7759574" cy="464630"/>
            </p:xfrm>
            <a:graphic>
              <a:graphicData uri="http://schemas.openxmlformats.org/drawingml/2006/table">
                <a:tbl>
                  <a:tblPr/>
                  <a:tblGrid>
                    <a:gridCol w="2181670">
                      <a:extLst>
                        <a:ext uri="{9D8B030D-6E8A-4147-A177-3AD203B41FA5}">
                          <a16:colId xmlns:a16="http://schemas.microsoft.com/office/drawing/2014/main" val="10214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215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216"/>
                        </a:ext>
                      </a:extLst>
                    </a:gridCol>
                    <a:gridCol w="1249490">
                      <a:extLst>
                        <a:ext uri="{9D8B030D-6E8A-4147-A177-3AD203B41FA5}">
                          <a16:colId xmlns:a16="http://schemas.microsoft.com/office/drawing/2014/main" val="10217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5866" b="-384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562" r="-157303" b="-384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1127" r="-57746" b="-384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21463" b="-384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48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271" name="yt_shape_11271"/>
              <p:cNvSpPr txBox="1"/>
              <p:nvPr/>
            </p:nvSpPr>
            <p:spPr>
              <a:xfrm>
                <a:off x="540119" y="3349400"/>
                <a:ext cx="11111999" cy="5872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已知实数－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1.21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，其中为分数的是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1.21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271" name="yt_shape_11271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349400"/>
                <a:ext cx="11111999" cy="587212"/>
              </a:xfrm>
              <a:prstGeom prst="rect">
                <a:avLst/>
              </a:prstGeom>
              <a:blipFill>
                <a:blip r:embed="rId4"/>
                <a:stretch>
                  <a:fillRect l="-1701" r="-1592" b="-23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745740120">
            <a:extLst>
              <a:ext uri="{FF2B5EF4-FFF2-40B4-BE49-F238E27FC236}">
                <a16:creationId xmlns:a16="http://schemas.microsoft.com/office/drawing/2014/main" id="{1B0CC2B7-9ACF-CEF0-B1DB-3414DDD1A98B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745740137">
            <a:extLst>
              <a:ext uri="{FF2B5EF4-FFF2-40B4-BE49-F238E27FC236}">
                <a16:creationId xmlns:a16="http://schemas.microsoft.com/office/drawing/2014/main" id="{090E5B87-250D-7384-4917-ABFE854B1ED8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1CFCCFD-E5C1-55F4-7CEB-6993AE43019F}"/>
              </a:ext>
            </a:extLst>
          </p:cNvPr>
          <p:cNvSpPr txBox="1"/>
          <p:nvPr/>
        </p:nvSpPr>
        <p:spPr>
          <a:xfrm>
            <a:off x="8553097" y="2114960"/>
            <a:ext cx="383286" cy="55824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AAF352E-DD45-0560-06CB-2F2A55210166}"/>
                  </a:ext>
                </a:extLst>
              </p:cNvPr>
              <p:cNvSpPr txBox="1"/>
              <p:nvPr/>
            </p:nvSpPr>
            <p:spPr>
              <a:xfrm>
                <a:off x="8820551" y="3302594"/>
                <a:ext cx="2523364" cy="6751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1.21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4" name="文本框 3" descr="{'rangeId': 6, 'hasSerialNum': 1, 'mathAnswerShape': 1}">
                <a:extLst>
                  <a:ext uri="{FF2B5EF4-FFF2-40B4-BE49-F238E27FC236}">
                    <a16:creationId xmlns:a16="http://schemas.microsoft.com/office/drawing/2014/main" id="{8AAF352E-DD45-0560-06CB-2F2A552101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20551" y="3302594"/>
                <a:ext cx="2523364" cy="675145"/>
              </a:xfrm>
              <a:prstGeom prst="rect">
                <a:avLst/>
              </a:prstGeom>
              <a:blipFill>
                <a:blip r:embed="rId7"/>
                <a:stretch>
                  <a:fillRect l="-3865" b="-144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AB170A2F-3500-17EF-B3F7-CCDC7E6BA8EF}"/>
              </a:ext>
            </a:extLst>
          </p:cNvPr>
          <p:cNvCxnSpPr/>
          <p:nvPr/>
        </p:nvCxnSpPr>
        <p:spPr>
          <a:xfrm>
            <a:off x="8605762" y="3949983"/>
            <a:ext cx="2952942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274" name="yt_shape_11274"/>
              <p:cNvSpPr txBox="1"/>
              <p:nvPr/>
            </p:nvSpPr>
            <p:spPr>
              <a:xfrm>
                <a:off x="612127" y="1266994"/>
                <a:ext cx="11111999" cy="28364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limUppPr>
                      <m:e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59</m:t>
                        </m:r>
                      </m:e>
                      <m:li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··</m:t>
                        </m:r>
                      </m:lim>
                    </m:limUp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0.1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101101110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（相邻两个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之间依次多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正有理数集合：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{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limUppPr>
                      <m:e>
                        <m:r>
                          <a:rPr lang="en-US" altLang="zh-CN" sz="24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59</m:t>
                        </m:r>
                      </m:e>
                      <m:lim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··</m:t>
                        </m:r>
                      </m:lim>
                    </m:limUpp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}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无理数集合：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{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101101110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…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0.1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}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负实数集合：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{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}.</a:t>
                </a:r>
              </a:p>
            </p:txBody>
          </p:sp>
        </mc:Choice>
        <mc:Fallback>
          <p:sp>
            <p:nvSpPr>
              <p:cNvPr id="11274" name="yt_shape_112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127" y="1266994"/>
                <a:ext cx="11111999" cy="2836482"/>
              </a:xfrm>
              <a:prstGeom prst="rect">
                <a:avLst/>
              </a:prstGeom>
              <a:blipFill>
                <a:blip r:embed="rId2"/>
                <a:stretch>
                  <a:fillRect l="-1646" r="-1646" b="-43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813A2BA-385F-62D5-F655-F9F785905BF6}"/>
                  </a:ext>
                </a:extLst>
              </p:cNvPr>
              <p:cNvSpPr txBox="1"/>
              <p:nvPr/>
            </p:nvSpPr>
            <p:spPr>
              <a:xfrm>
                <a:off x="2801766" y="2371761"/>
                <a:ext cx="2729739" cy="76969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limUpp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59</m:t>
                        </m:r>
                      </m:e>
                      <m:lim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··</m:t>
                        </m:r>
                      </m:lim>
                    </m:limUpp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813A2BA-385F-62D5-F655-F9F785905B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1766" y="2371761"/>
                <a:ext cx="2729739" cy="769696"/>
              </a:xfrm>
              <a:prstGeom prst="rect">
                <a:avLst/>
              </a:prstGeom>
              <a:blipFill>
                <a:blip r:embed="rId3"/>
                <a:stretch>
                  <a:fillRect r="-3803" b="-95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CBA35B6-A1A7-A8AD-ABB4-0952D98C2153}"/>
                  </a:ext>
                </a:extLst>
              </p:cNvPr>
              <p:cNvSpPr txBox="1"/>
              <p:nvPr/>
            </p:nvSpPr>
            <p:spPr>
              <a:xfrm>
                <a:off x="2496966" y="3047845"/>
                <a:ext cx="5153406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101101110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…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，－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0.1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CBA35B6-A1A7-A8AD-ABB4-0952D98C21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6966" y="3047845"/>
                <a:ext cx="5153406" cy="613931"/>
              </a:xfrm>
              <a:prstGeom prst="rect">
                <a:avLst/>
              </a:prstGeom>
              <a:blipFill>
                <a:blip r:embed="rId4"/>
                <a:stretch>
                  <a:fillRect l="-1893" r="-1775" b="-148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DBDB83E-33D3-3EC3-0D07-B72FC6389430}"/>
                  </a:ext>
                </a:extLst>
              </p:cNvPr>
              <p:cNvSpPr txBox="1"/>
              <p:nvPr/>
            </p:nvSpPr>
            <p:spPr>
              <a:xfrm>
                <a:off x="2496966" y="3568164"/>
                <a:ext cx="3217101" cy="5196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，－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DBDB83E-33D3-3EC3-0D07-B72FC63894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6966" y="3568164"/>
                <a:ext cx="3217101" cy="519634"/>
              </a:xfrm>
              <a:prstGeom prst="rect">
                <a:avLst/>
              </a:prstGeom>
              <a:blipFill>
                <a:blip r:embed="rId5"/>
                <a:stretch>
                  <a:fillRect l="-3036" r="-3036" b="-267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yt_shape_11273">
            <a:extLst>
              <a:ext uri="{FF2B5EF4-FFF2-40B4-BE49-F238E27FC236}">
                <a16:creationId xmlns:a16="http://schemas.microsoft.com/office/drawing/2014/main" id="{F9622627-0A4C-6D30-AED3-AF2CFF5C081C}"/>
              </a:ext>
            </a:extLst>
          </p:cNvPr>
          <p:cNvSpPr txBox="1"/>
          <p:nvPr/>
        </p:nvSpPr>
        <p:spPr>
          <a:xfrm>
            <a:off x="407368" y="1052736"/>
            <a:ext cx="45397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把下列各数填入相应的集合内：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2" name="yt_shape_11282"/>
          <p:cNvSpPr txBox="1"/>
          <p:nvPr/>
        </p:nvSpPr>
        <p:spPr>
          <a:xfrm>
            <a:off x="540000" y="900000"/>
            <a:ext cx="333424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实数的性质</a:t>
            </a:r>
          </a:p>
        </p:txBody>
      </p:sp>
      <p:sp>
        <p:nvSpPr>
          <p:cNvPr id="11283" name="yt_shape_11283"/>
          <p:cNvSpPr txBox="1"/>
          <p:nvPr/>
        </p:nvSpPr>
        <p:spPr>
          <a:xfrm>
            <a:off x="540000" y="1399565"/>
            <a:ext cx="45910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的相反数的立方根是（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284" name="yt_table_11284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43547841"/>
                  </p:ext>
                </p:extLst>
              </p:nvPr>
            </p:nvGraphicFramePr>
            <p:xfrm>
              <a:off x="540000" y="2031232"/>
              <a:ext cx="7762241" cy="632714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218"/>
                        </a:ext>
                      </a:extLst>
                    </a:gridCol>
                    <a:gridCol w="2229168">
                      <a:extLst>
                        <a:ext uri="{9D8B030D-6E8A-4147-A177-3AD203B41FA5}">
                          <a16:colId xmlns:a16="http://schemas.microsoft.com/office/drawing/2014/main" val="10219"/>
                        </a:ext>
                      </a:extLst>
                    </a:gridCol>
                    <a:gridCol w="2252980">
                      <a:extLst>
                        <a:ext uri="{9D8B030D-6E8A-4147-A177-3AD203B41FA5}">
                          <a16:colId xmlns:a16="http://schemas.microsoft.com/office/drawing/2014/main" val="10220"/>
                        </a:ext>
                      </a:extLst>
                    </a:gridCol>
                    <a:gridCol w="1314450">
                      <a:extLst>
                        <a:ext uri="{9D8B030D-6E8A-4147-A177-3AD203B41FA5}">
                          <a16:colId xmlns:a16="http://schemas.microsoft.com/office/drawing/2014/main" val="1022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9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284" name="yt_table_11284" descr="{&quot;rangeId&quot;:8,&quot;type&quot;:&quot;Option&quot;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43547841"/>
                  </p:ext>
                </p:extLst>
              </p:nvPr>
            </p:nvGraphicFramePr>
            <p:xfrm>
              <a:off x="540000" y="2031232"/>
              <a:ext cx="7762241" cy="632714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218"/>
                        </a:ext>
                      </a:extLst>
                    </a:gridCol>
                    <a:gridCol w="2229168">
                      <a:extLst>
                        <a:ext uri="{9D8B030D-6E8A-4147-A177-3AD203B41FA5}">
                          <a16:colId xmlns:a16="http://schemas.microsoft.com/office/drawing/2014/main" val="10219"/>
                        </a:ext>
                      </a:extLst>
                    </a:gridCol>
                    <a:gridCol w="2252980">
                      <a:extLst>
                        <a:ext uri="{9D8B030D-6E8A-4147-A177-3AD203B41FA5}">
                          <a16:colId xmlns:a16="http://schemas.microsoft.com/office/drawing/2014/main" val="10220"/>
                        </a:ext>
                      </a:extLst>
                    </a:gridCol>
                    <a:gridCol w="1314450">
                      <a:extLst>
                        <a:ext uri="{9D8B030D-6E8A-4147-A177-3AD203B41FA5}">
                          <a16:colId xmlns:a16="http://schemas.microsoft.com/office/drawing/2014/main" val="10221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88493" r="-160548" b="-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89815" b="-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4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285" name="yt_shape_11285"/>
              <p:cNvSpPr txBox="1"/>
              <p:nvPr/>
            </p:nvSpPr>
            <p:spPr>
              <a:xfrm>
                <a:off x="540000" y="2714594"/>
                <a:ext cx="5286832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的算术平方根的倒数是（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285" name="yt_shape_11285" descr="{&quot;rangeId&quot;: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14594"/>
                <a:ext cx="5286832" cy="465577"/>
              </a:xfrm>
              <a:prstGeom prst="rect">
                <a:avLst/>
              </a:prstGeom>
              <a:blipFill>
                <a:blip r:embed="rId3"/>
                <a:stretch>
                  <a:fillRect l="-3576" t="-3896" r="-2537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287" name="yt_table_11287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07882030"/>
                  </p:ext>
                </p:extLst>
              </p:nvPr>
            </p:nvGraphicFramePr>
            <p:xfrm>
              <a:off x="540000" y="3383323"/>
              <a:ext cx="7762241" cy="632714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222"/>
                        </a:ext>
                      </a:extLst>
                    </a:gridCol>
                    <a:gridCol w="2229168">
                      <a:extLst>
                        <a:ext uri="{9D8B030D-6E8A-4147-A177-3AD203B41FA5}">
                          <a16:colId xmlns:a16="http://schemas.microsoft.com/office/drawing/2014/main" val="10223"/>
                        </a:ext>
                      </a:extLst>
                    </a:gridCol>
                    <a:gridCol w="2252980">
                      <a:extLst>
                        <a:ext uri="{9D8B030D-6E8A-4147-A177-3AD203B41FA5}">
                          <a16:colId xmlns:a16="http://schemas.microsoft.com/office/drawing/2014/main" val="10224"/>
                        </a:ext>
                      </a:extLst>
                    </a:gridCol>
                    <a:gridCol w="1314450">
                      <a:extLst>
                        <a:ext uri="{9D8B030D-6E8A-4147-A177-3AD203B41FA5}">
                          <a16:colId xmlns:a16="http://schemas.microsoft.com/office/drawing/2014/main" val="1022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.±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.±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0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287" name="yt_table_11287" descr="{&quot;rangeId&quot;:9,&quot;type&quot;:&quot;Option&quot;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07882030"/>
                  </p:ext>
                </p:extLst>
              </p:nvPr>
            </p:nvGraphicFramePr>
            <p:xfrm>
              <a:off x="540000" y="3383323"/>
              <a:ext cx="7762241" cy="632714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222"/>
                        </a:ext>
                      </a:extLst>
                    </a:gridCol>
                    <a:gridCol w="2229168">
                      <a:extLst>
                        <a:ext uri="{9D8B030D-6E8A-4147-A177-3AD203B41FA5}">
                          <a16:colId xmlns:a16="http://schemas.microsoft.com/office/drawing/2014/main" val="10223"/>
                        </a:ext>
                      </a:extLst>
                    </a:gridCol>
                    <a:gridCol w="2252980">
                      <a:extLst>
                        <a:ext uri="{9D8B030D-6E8A-4147-A177-3AD203B41FA5}">
                          <a16:colId xmlns:a16="http://schemas.microsoft.com/office/drawing/2014/main" val="10224"/>
                        </a:ext>
                      </a:extLst>
                    </a:gridCol>
                    <a:gridCol w="1314450">
                      <a:extLst>
                        <a:ext uri="{9D8B030D-6E8A-4147-A177-3AD203B41FA5}">
                          <a16:colId xmlns:a16="http://schemas.microsoft.com/office/drawing/2014/main" val="10225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94427" b="-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88493" r="-160548" b="-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85946" r="-58378" b="-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89815" b="-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5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288" name="yt_shape_11288"/>
              <p:cNvSpPr txBox="1"/>
              <p:nvPr/>
            </p:nvSpPr>
            <p:spPr>
              <a:xfrm>
                <a:off x="540000" y="4066685"/>
                <a:ext cx="6207084" cy="5893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的相反数是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π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的倒数是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288" name="yt_shape_11288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66685"/>
                <a:ext cx="6207084" cy="589392"/>
              </a:xfrm>
              <a:prstGeom prst="rect">
                <a:avLst/>
              </a:prstGeom>
              <a:blipFill>
                <a:blip r:embed="rId5"/>
                <a:stretch>
                  <a:fillRect l="-3045" r="-1965" b="-23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290" name="yt_shape_11290"/>
              <p:cNvSpPr txBox="1"/>
              <p:nvPr/>
            </p:nvSpPr>
            <p:spPr>
              <a:xfrm>
                <a:off x="540000" y="4758867"/>
                <a:ext cx="3286412" cy="43018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290" name="yt_shape_11290" descr="{&quot;rangeId&quot;:1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58867"/>
                <a:ext cx="3286412" cy="430182"/>
              </a:xfrm>
              <a:prstGeom prst="rect">
                <a:avLst/>
              </a:prstGeom>
              <a:blipFill>
                <a:blip r:embed="rId6"/>
                <a:stretch>
                  <a:fillRect l="-5751" t="-10000" r="-4638" b="-428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745740171">
            <a:extLst>
              <a:ext uri="{FF2B5EF4-FFF2-40B4-BE49-F238E27FC236}">
                <a16:creationId xmlns:a16="http://schemas.microsoft.com/office/drawing/2014/main" id="{B137E3EA-A54F-8A9B-A4F4-30998B3B3F21}"/>
              </a:ext>
            </a:extLst>
          </p:cNvPr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22D737D-A880-FBDD-C3EF-69B7C5659C1A}"/>
              </a:ext>
            </a:extLst>
          </p:cNvPr>
          <p:cNvSpPr txBox="1"/>
          <p:nvPr/>
        </p:nvSpPr>
        <p:spPr>
          <a:xfrm>
            <a:off x="41837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1353052-8882-8D28-7401-38C1A7727CA6}"/>
              </a:ext>
            </a:extLst>
          </p:cNvPr>
          <p:cNvSpPr txBox="1"/>
          <p:nvPr/>
        </p:nvSpPr>
        <p:spPr>
          <a:xfrm>
            <a:off x="4872891" y="2667788"/>
            <a:ext cx="3832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6DD66E5-2A03-44FE-4BBE-7AC7D7399E6E}"/>
                  </a:ext>
                </a:extLst>
              </p:cNvPr>
              <p:cNvSpPr txBox="1"/>
              <p:nvPr/>
            </p:nvSpPr>
            <p:spPr>
              <a:xfrm>
                <a:off x="3180616" y="4019879"/>
                <a:ext cx="548514" cy="67730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radPr>
                        <m:deg/>
                        <m:e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6</m:t>
                          </m:r>
                        </m:e>
                      </m:rad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5" name="文本框 4" descr="{'rangeId': 10, 'hasSerialNum': 1, 'mathAnswerShape': 1}">
                <a:extLst>
                  <a:ext uri="{FF2B5EF4-FFF2-40B4-BE49-F238E27FC236}">
                    <a16:creationId xmlns:a16="http://schemas.microsoft.com/office/drawing/2014/main" id="{46DD66E5-2A03-44FE-4BBE-7AC7D7399E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80616" y="4019879"/>
                <a:ext cx="548514" cy="677304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68B62820-DA11-8B37-FA0C-BC8E21563CD4}"/>
              </a:ext>
            </a:extLst>
          </p:cNvPr>
          <p:cNvCxnSpPr/>
          <p:nvPr/>
        </p:nvCxnSpPr>
        <p:spPr>
          <a:xfrm>
            <a:off x="2965827" y="4669427"/>
            <a:ext cx="97809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EBA00339-7F20-73DB-FB5F-04FD361078B0}"/>
              </a:ext>
            </a:extLst>
          </p:cNvPr>
          <p:cNvSpPr txBox="1"/>
          <p:nvPr/>
        </p:nvSpPr>
        <p:spPr>
          <a:xfrm>
            <a:off x="5833456" y="4019879"/>
            <a:ext cx="334074" cy="67730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fontAlgn="b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220CE43-7E0E-CD18-951A-500146780553}"/>
                  </a:ext>
                </a:extLst>
              </p:cNvPr>
              <p:cNvSpPr txBox="1"/>
              <p:nvPr/>
            </p:nvSpPr>
            <p:spPr>
              <a:xfrm>
                <a:off x="2496404" y="4712061"/>
                <a:ext cx="1007301" cy="5196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8" name="文本框 7" descr="{'rangeId': 10, 'mathAnswerShape': 1}">
                <a:extLst>
                  <a:ext uri="{FF2B5EF4-FFF2-40B4-BE49-F238E27FC236}">
                    <a16:creationId xmlns:a16="http://schemas.microsoft.com/office/drawing/2014/main" id="{7220CE43-7E0E-CD18-951A-5001467805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6404" y="4712061"/>
                <a:ext cx="1007301" cy="519634"/>
              </a:xfrm>
              <a:prstGeom prst="rect">
                <a:avLst/>
              </a:prstGeom>
              <a:blipFill>
                <a:blip r:embed="rId9"/>
                <a:stretch>
                  <a:fillRect l="-9697" b="-270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465AAA93-207B-2FCE-B3FE-C5E5AFFF05AC}"/>
              </a:ext>
            </a:extLst>
          </p:cNvPr>
          <p:cNvCxnSpPr/>
          <p:nvPr/>
        </p:nvCxnSpPr>
        <p:spPr>
          <a:xfrm>
            <a:off x="2281615" y="5203939"/>
            <a:ext cx="143687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2" name="yt_shape_11292"/>
          <p:cNvSpPr txBox="1"/>
          <p:nvPr/>
        </p:nvSpPr>
        <p:spPr>
          <a:xfrm>
            <a:off x="540000" y="900000"/>
            <a:ext cx="425757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实数与数轴的关系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93" name="yt_shape_11293"/>
              <p:cNvSpPr txBox="1"/>
              <p:nvPr/>
            </p:nvSpPr>
            <p:spPr>
              <a:xfrm>
                <a:off x="540000" y="1399565"/>
                <a:ext cx="8673978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达州市中考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）实数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在数轴上的对应点可能是（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293" name="yt_shape_11293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8673978" cy="466666"/>
              </a:xfrm>
              <a:prstGeom prst="rect">
                <a:avLst/>
              </a:prstGeom>
              <a:blipFill>
                <a:blip r:embed="rId2"/>
                <a:stretch>
                  <a:fillRect l="-2180" t="-5263" r="-1195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298" name="yt_table_11298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348872"/>
              </p:ext>
            </p:extLst>
          </p:nvPr>
        </p:nvGraphicFramePr>
        <p:xfrm>
          <a:off x="540000" y="2762031"/>
          <a:ext cx="8300403" cy="424371"/>
        </p:xfrm>
        <a:graphic>
          <a:graphicData uri="http://schemas.openxmlformats.org/drawingml/2006/table">
            <a:tbl>
              <a:tblPr/>
              <a:tblGrid>
                <a:gridCol w="2303780">
                  <a:extLst>
                    <a:ext uri="{9D8B030D-6E8A-4147-A177-3AD203B41FA5}">
                      <a16:colId xmlns:a16="http://schemas.microsoft.com/office/drawing/2014/main" val="10226"/>
                    </a:ext>
                  </a:extLst>
                </a:gridCol>
                <a:gridCol w="2286318">
                  <a:extLst>
                    <a:ext uri="{9D8B030D-6E8A-4147-A177-3AD203B41FA5}">
                      <a16:colId xmlns:a16="http://schemas.microsoft.com/office/drawing/2014/main" val="10227"/>
                    </a:ext>
                  </a:extLst>
                </a:gridCol>
                <a:gridCol w="2303780">
                  <a:extLst>
                    <a:ext uri="{9D8B030D-6E8A-4147-A177-3AD203B41FA5}">
                      <a16:colId xmlns:a16="http://schemas.microsoft.com/office/drawing/2014/main" val="10228"/>
                    </a:ext>
                  </a:extLst>
                </a:gridCol>
                <a:gridCol w="1406525">
                  <a:extLst>
                    <a:ext uri="{9D8B030D-6E8A-4147-A177-3AD203B41FA5}">
                      <a16:colId xmlns:a16="http://schemas.microsoft.com/office/drawing/2014/main" val="102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1"/>
                  </a:ext>
                </a:extLst>
              </a:tr>
            </a:tbl>
          </a:graphicData>
        </a:graphic>
      </p:graphicFrame>
      <p:grpSp>
        <p:nvGrpSpPr>
          <p:cNvPr id="11295" name="yt_shape_11295_skip" title="H_66.5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136677" y="1917019"/>
            <a:ext cx="3917061" cy="845199"/>
            <a:chOff x="0" y="0"/>
            <a:chExt cx="3917061" cy="845199"/>
          </a:xfrm>
        </p:grpSpPr>
        <p:pic>
          <p:nvPicPr>
            <p:cNvPr id="2" name="yt_image_11295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3917061" cy="4491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97" name="yt_shape_11297"/>
            <p:cNvSpPr txBox="1"/>
            <p:nvPr/>
          </p:nvSpPr>
          <p:spPr>
            <a:xfrm>
              <a:off x="1425249" y="48519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1300" name="yt_shape_11300"/>
              <p:cNvSpPr txBox="1"/>
              <p:nvPr/>
            </p:nvSpPr>
            <p:spPr>
              <a:xfrm>
                <a:off x="540000" y="3237096"/>
                <a:ext cx="11035329" cy="43127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数轴上点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表示的数分别是－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，那么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两点间的距离是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300" name="yt_shape_11300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37096"/>
                <a:ext cx="11035329" cy="431272"/>
              </a:xfrm>
              <a:prstGeom prst="rect">
                <a:avLst/>
              </a:prstGeom>
              <a:blipFill>
                <a:blip r:embed="rId4"/>
                <a:stretch>
                  <a:fillRect l="-1713" t="-8451" r="-663" b="-422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02" name="yt_shape_11302"/>
              <p:cNvSpPr txBox="1"/>
              <p:nvPr/>
            </p:nvSpPr>
            <p:spPr>
              <a:xfrm>
                <a:off x="540000" y="3754550"/>
                <a:ext cx="9347239" cy="4662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如图，请在数轴上找到表示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（保留作图痕迹，不写作法）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302" name="yt_shape_11302" descr="{&quot;rangeId&quot;:13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54550"/>
                <a:ext cx="9347239" cy="466218"/>
              </a:xfrm>
              <a:prstGeom prst="rect">
                <a:avLst/>
              </a:prstGeom>
              <a:blipFill>
                <a:blip r:embed="rId5"/>
                <a:stretch>
                  <a:fillRect l="-2022" t="-5263" r="-1044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yt_shape_1684745740199">
            <a:extLst>
              <a:ext uri="{FF2B5EF4-FFF2-40B4-BE49-F238E27FC236}">
                <a16:creationId xmlns:a16="http://schemas.microsoft.com/office/drawing/2014/main" id="{A1B74C1E-1F51-F6AF-225A-49BE80C7BD35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2370FCC-954C-C158-B8DF-A62A9E215ECE}"/>
              </a:ext>
            </a:extLst>
          </p:cNvPr>
          <p:cNvSpPr txBox="1"/>
          <p:nvPr/>
        </p:nvSpPr>
        <p:spPr>
          <a:xfrm>
            <a:off x="8209815" y="1352759"/>
            <a:ext cx="400748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21CDE8C-829C-E0F5-4E99-C1473E6EFAB0}"/>
                  </a:ext>
                </a:extLst>
              </p:cNvPr>
              <p:cNvSpPr txBox="1"/>
              <p:nvPr/>
            </p:nvSpPr>
            <p:spPr>
              <a:xfrm>
                <a:off x="10171965" y="3190290"/>
                <a:ext cx="1310514" cy="5207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5" name="文本框 4" descr="{'rangeId': 13, 'hasSerialNum': 1, 'mathAnswerShape': 1}">
                <a:extLst>
                  <a:ext uri="{FF2B5EF4-FFF2-40B4-BE49-F238E27FC236}">
                    <a16:creationId xmlns:a16="http://schemas.microsoft.com/office/drawing/2014/main" id="{721CDE8C-829C-E0F5-4E99-C1473E6EFA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71965" y="3190290"/>
                <a:ext cx="1310514" cy="520713"/>
              </a:xfrm>
              <a:prstGeom prst="rect">
                <a:avLst/>
              </a:prstGeom>
              <a:blipFill>
                <a:blip r:embed="rId7"/>
                <a:stretch>
                  <a:fillRect b="-267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8ABE5840-3F48-6D8B-1B4E-ACB9D90B2FBD}"/>
              </a:ext>
            </a:extLst>
          </p:cNvPr>
          <p:cNvCxnSpPr/>
          <p:nvPr/>
        </p:nvCxnSpPr>
        <p:spPr>
          <a:xfrm>
            <a:off x="9957177" y="3683247"/>
            <a:ext cx="143529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yt_shape_11307">
            <a:extLst>
              <a:ext uri="{FF2B5EF4-FFF2-40B4-BE49-F238E27FC236}">
                <a16:creationId xmlns:a16="http://schemas.microsoft.com/office/drawing/2014/main" id="{6F41116F-FD2C-150D-2022-6BB090CC9DBD}"/>
              </a:ext>
            </a:extLst>
          </p:cNvPr>
          <p:cNvSpPr txBox="1"/>
          <p:nvPr/>
        </p:nvSpPr>
        <p:spPr>
          <a:xfrm>
            <a:off x="203991" y="528234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8" name="yt_shape_11304" title="H_80.8611">
            <a:extLst>
              <a:ext uri="{FF2B5EF4-FFF2-40B4-BE49-F238E27FC236}">
                <a16:creationId xmlns:a16="http://schemas.microsoft.com/office/drawing/2014/main" id="{6E720FCF-D843-E0A6-3106-D1E7ACE697BB}"/>
              </a:ext>
            </a:extLst>
          </p:cNvPr>
          <p:cNvGrpSpPr/>
          <p:nvPr/>
        </p:nvGrpSpPr>
        <p:grpSpPr>
          <a:xfrm>
            <a:off x="3580861" y="4204848"/>
            <a:ext cx="4358259" cy="1026936"/>
            <a:chOff x="0" y="0"/>
            <a:chExt cx="4358259" cy="1026936"/>
          </a:xfrm>
        </p:grpSpPr>
        <p:pic>
          <p:nvPicPr>
            <p:cNvPr id="9" name="yt_image_11304">
              <a:extLst>
                <a:ext uri="{FF2B5EF4-FFF2-40B4-BE49-F238E27FC236}">
                  <a16:creationId xmlns:a16="http://schemas.microsoft.com/office/drawing/2014/main" id="{AED95315-4227-A666-E0EC-B555C8038AF4}"/>
                </a:ex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0" y="0"/>
              <a:ext cx="4358259" cy="6309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yt_shape_11306">
              <a:extLst>
                <a:ext uri="{FF2B5EF4-FFF2-40B4-BE49-F238E27FC236}">
                  <a16:creationId xmlns:a16="http://schemas.microsoft.com/office/drawing/2014/main" id="{A4F39D7B-3609-97E4-62A3-916E1900DEDC}"/>
                </a:ext>
              </a:extLst>
            </p:cNvPr>
            <p:cNvSpPr txBox="1"/>
            <p:nvPr/>
          </p:nvSpPr>
          <p:spPr>
            <a:xfrm>
              <a:off x="1645848" y="6669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1" name="yt_shape_11308">
            <a:extLst>
              <a:ext uri="{FF2B5EF4-FFF2-40B4-BE49-F238E27FC236}">
                <a16:creationId xmlns:a16="http://schemas.microsoft.com/office/drawing/2014/main" id="{DAA29CA1-BD75-E5E0-0084-B4709E37B4EF}"/>
              </a:ext>
            </a:extLst>
          </p:cNvPr>
          <p:cNvSpPr txBox="1"/>
          <p:nvPr/>
        </p:nvSpPr>
        <p:spPr>
          <a:xfrm>
            <a:off x="203991" y="5655785"/>
            <a:ext cx="39578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" name="yt_shape_11312">
            <a:extLst>
              <a:ext uri="{FF2B5EF4-FFF2-40B4-BE49-F238E27FC236}">
                <a16:creationId xmlns:a16="http://schemas.microsoft.com/office/drawing/2014/main" id="{56DDB618-C075-D35E-BFF1-024B7ED0CCCF}"/>
              </a:ext>
            </a:extLst>
          </p:cNvPr>
          <p:cNvSpPr txBox="1"/>
          <p:nvPr/>
        </p:nvSpPr>
        <p:spPr>
          <a:xfrm>
            <a:off x="203991" y="746322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pic>
        <p:nvPicPr>
          <p:cNvPr id="13" name="yt_image_11309">
            <a:extLst>
              <a:ext uri="{FF2B5EF4-FFF2-40B4-BE49-F238E27FC236}">
                <a16:creationId xmlns:a16="http://schemas.microsoft.com/office/drawing/2014/main" id="{95B8FB54-3F52-3BB2-CE07-BCDF35FE8C11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473220" y="5330889"/>
            <a:ext cx="3936492" cy="729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yt_shape_11311">
            <a:extLst>
              <a:ext uri="{FF2B5EF4-FFF2-40B4-BE49-F238E27FC236}">
                <a16:creationId xmlns:a16="http://schemas.microsoft.com/office/drawing/2014/main" id="{9163B2EE-ADDD-C5BF-A13B-BCF7664FE4DF}"/>
              </a:ext>
            </a:extLst>
          </p:cNvPr>
          <p:cNvSpPr txBox="1"/>
          <p:nvPr/>
        </p:nvSpPr>
        <p:spPr>
          <a:xfrm>
            <a:off x="4921977" y="7052686"/>
            <a:ext cx="1712026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69B3D3E-2CC8-9298-6B6E-5D02A5669527}"/>
              </a:ext>
            </a:extLst>
          </p:cNvPr>
          <p:cNvSpPr txBox="1"/>
          <p:nvPr/>
        </p:nvSpPr>
        <p:spPr>
          <a:xfrm>
            <a:off x="5269653" y="6159228"/>
            <a:ext cx="185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11" grpId="0" build="allAtOnce"/>
      <p:bldP spid="1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3" name="yt_shape_11313"/>
          <p:cNvSpPr txBox="1"/>
          <p:nvPr/>
        </p:nvSpPr>
        <p:spPr>
          <a:xfrm>
            <a:off x="540000" y="900000"/>
            <a:ext cx="487312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实数的大小比较及运算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14" name="yt_shape_11314"/>
              <p:cNvSpPr txBox="1"/>
              <p:nvPr/>
            </p:nvSpPr>
            <p:spPr>
              <a:xfrm>
                <a:off x="540000" y="1399565"/>
                <a:ext cx="10041339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营口市中考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）在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这四个实数中，最大的数是（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314" name="yt_shape_11314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10041339" cy="466666"/>
              </a:xfrm>
              <a:prstGeom prst="rect">
                <a:avLst/>
              </a:prstGeom>
              <a:blipFill>
                <a:blip r:embed="rId2"/>
                <a:stretch>
                  <a:fillRect l="-1882" t="-5263" r="-850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316" name="yt_table_11316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93990589"/>
                  </p:ext>
                </p:extLst>
              </p:nvPr>
            </p:nvGraphicFramePr>
            <p:xfrm>
              <a:off x="540000" y="2069383"/>
              <a:ext cx="7416293" cy="462153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230"/>
                        </a:ext>
                      </a:extLst>
                    </a:gridCol>
                    <a:gridCol w="2252980">
                      <a:extLst>
                        <a:ext uri="{9D8B030D-6E8A-4147-A177-3AD203B41FA5}">
                          <a16:colId xmlns:a16="http://schemas.microsoft.com/office/drawing/2014/main" val="10231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232"/>
                        </a:ext>
                      </a:extLst>
                    </a:gridCol>
                    <a:gridCol w="1249490">
                      <a:extLst>
                        <a:ext uri="{9D8B030D-6E8A-4147-A177-3AD203B41FA5}">
                          <a16:colId xmlns:a16="http://schemas.microsoft.com/office/drawing/2014/main" val="1023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2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316" name="yt_table_11316" descr="{&quot;rangeId&quot;:15,&quot;type&quot;:&quot;Option&quot;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93990589"/>
                  </p:ext>
                </p:extLst>
              </p:nvPr>
            </p:nvGraphicFramePr>
            <p:xfrm>
              <a:off x="540000" y="2069383"/>
              <a:ext cx="7416293" cy="462153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230"/>
                        </a:ext>
                      </a:extLst>
                    </a:gridCol>
                    <a:gridCol w="2252980">
                      <a:extLst>
                        <a:ext uri="{9D8B030D-6E8A-4147-A177-3AD203B41FA5}">
                          <a16:colId xmlns:a16="http://schemas.microsoft.com/office/drawing/2014/main" val="10231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232"/>
                        </a:ext>
                      </a:extLst>
                    </a:gridCol>
                    <a:gridCol w="1249490">
                      <a:extLst>
                        <a:ext uri="{9D8B030D-6E8A-4147-A177-3AD203B41FA5}">
                          <a16:colId xmlns:a16="http://schemas.microsoft.com/office/drawing/2014/main" val="10233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94146" t="-6494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5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317" name="yt_shape_11317"/>
          <p:cNvSpPr txBox="1"/>
          <p:nvPr/>
        </p:nvSpPr>
        <p:spPr>
          <a:xfrm>
            <a:off x="540000" y="2582222"/>
            <a:ext cx="45795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下列运算不正确的是（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318" name="yt_table_11318" title="H_169.59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45871505"/>
                  </p:ext>
                </p:extLst>
              </p:nvPr>
            </p:nvGraphicFramePr>
            <p:xfrm>
              <a:off x="540000" y="3213889"/>
              <a:ext cx="3751517" cy="2153858"/>
            </p:xfrm>
            <a:graphic>
              <a:graphicData uri="http://schemas.openxmlformats.org/drawingml/2006/table">
                <a:tbl>
                  <a:tblPr/>
                  <a:tblGrid>
                    <a:gridCol w="3751517">
                      <a:extLst>
                        <a:ext uri="{9D8B030D-6E8A-4147-A177-3AD203B41FA5}">
                          <a16:colId xmlns:a16="http://schemas.microsoft.com/office/drawing/2014/main" val="1023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g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g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g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12" charset="0"/>
                                      <a:ea typeface="宋体" panose="02040503050406030204" pitchFamily="12" charset="0"/>
                                    </a:rPr>
                                    <m:t>(−2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12" charset="0"/>
                                          <a:ea typeface="宋体" panose="02040503050406030204" pitchFamily="12" charset="0"/>
                                        </a:rPr>
                                        <m:t>)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｜－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｜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6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318" name="yt_table_11318" descr="{&quot;rangeId&quot;:16,&quot;type&quot;:&quot;Option&quot;}" title="H_169.59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45871505"/>
                  </p:ext>
                </p:extLst>
              </p:nvPr>
            </p:nvGraphicFramePr>
            <p:xfrm>
              <a:off x="540000" y="3213889"/>
              <a:ext cx="3751517" cy="2153858"/>
            </p:xfrm>
            <a:graphic>
              <a:graphicData uri="http://schemas.openxmlformats.org/drawingml/2006/table">
                <a:tbl>
                  <a:tblPr/>
                  <a:tblGrid>
                    <a:gridCol w="3751517">
                      <a:extLst>
                        <a:ext uri="{9D8B030D-6E8A-4147-A177-3AD203B41FA5}">
                          <a16:colId xmlns:a16="http://schemas.microsoft.com/office/drawing/2014/main" val="10234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3947" b="-40526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53"/>
                      </a:ext>
                    </a:extLst>
                  </a:tr>
                  <a:tr h="71393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67521" b="-16324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54"/>
                      </a:ext>
                    </a:extLst>
                  </a:tr>
                  <a:tr h="51777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230588" b="-12470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55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369737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5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4745740235">
            <a:extLst>
              <a:ext uri="{FF2B5EF4-FFF2-40B4-BE49-F238E27FC236}">
                <a16:creationId xmlns:a16="http://schemas.microsoft.com/office/drawing/2014/main" id="{E319D2B5-CB6B-79C6-615A-AC2B3847A8FF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A14BFE3-B763-1C6D-8286-4E34CAFC7157}"/>
              </a:ext>
            </a:extLst>
          </p:cNvPr>
          <p:cNvSpPr txBox="1"/>
          <p:nvPr/>
        </p:nvSpPr>
        <p:spPr>
          <a:xfrm>
            <a:off x="9581415" y="1352759"/>
            <a:ext cx="383286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DFAC25B-9EED-AAAE-62FB-2E0AC98EAD2E}"/>
              </a:ext>
            </a:extLst>
          </p:cNvPr>
          <p:cNvSpPr txBox="1"/>
          <p:nvPr/>
        </p:nvSpPr>
        <p:spPr>
          <a:xfrm>
            <a:off x="4172486" y="25354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9" name="yt_shape_11319"/>
          <p:cNvSpPr txBox="1"/>
          <p:nvPr/>
        </p:nvSpPr>
        <p:spPr>
          <a:xfrm>
            <a:off x="540000" y="900000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20" name="yt_shape_11320"/>
              <p:cNvSpPr txBox="1"/>
              <p:nvPr/>
            </p:nvSpPr>
            <p:spPr>
              <a:xfrm>
                <a:off x="540000" y="1379303"/>
                <a:ext cx="3936527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＋｜－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｜；</a:t>
                </a:r>
              </a:p>
            </p:txBody>
          </p:sp>
        </mc:Choice>
        <mc:Fallback xmlns="">
          <p:sp>
            <p:nvSpPr>
              <p:cNvPr id="11320" name="yt_shape_11320" descr="{&quot;rangeId&quot;:17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3936527" cy="465577"/>
              </a:xfrm>
              <a:prstGeom prst="rect">
                <a:avLst/>
              </a:prstGeom>
              <a:blipFill>
                <a:blip r:embed="rId2"/>
                <a:stretch>
                  <a:fillRect l="-4806" t="-3896" r="-3721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322" name="yt_shape_11322"/>
          <p:cNvSpPr txBox="1"/>
          <p:nvPr/>
        </p:nvSpPr>
        <p:spPr>
          <a:xfrm>
            <a:off x="540000" y="1895668"/>
            <a:ext cx="2616101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23" name="yt_shape_11323"/>
              <p:cNvSpPr txBox="1"/>
              <p:nvPr/>
            </p:nvSpPr>
            <p:spPr>
              <a:xfrm>
                <a:off x="540000" y="2855103"/>
                <a:ext cx="5116209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｜＋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−27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323" name="yt_shape_11323" descr="{&quot;rangeId&quot;:17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55103"/>
                <a:ext cx="5116209" cy="465577"/>
              </a:xfrm>
              <a:prstGeom prst="rect">
                <a:avLst/>
              </a:prstGeom>
              <a:blipFill>
                <a:blip r:embed="rId3"/>
                <a:stretch>
                  <a:fillRect l="-3695" t="-3896" r="-2861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25" name="yt_shape_11325"/>
              <p:cNvSpPr txBox="1"/>
              <p:nvPr/>
            </p:nvSpPr>
            <p:spPr>
              <a:xfrm>
                <a:off x="540000" y="3371468"/>
                <a:ext cx="3911455" cy="15163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325" name="yt_shape_11325" descr="{&quot;rangeId&quot;:17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71468"/>
                <a:ext cx="3911455" cy="1516377"/>
              </a:xfrm>
              <a:prstGeom prst="rect">
                <a:avLst/>
              </a:prstGeom>
              <a:blipFill>
                <a:blip r:embed="rId4"/>
                <a:stretch>
                  <a:fillRect l="-4836" t="-1205" r="-3744" b="-11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3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3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3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22" grpId="0" build="allAtOnce"/>
      <p:bldP spid="1132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7" name="yt_shape_11327"/>
          <p:cNvSpPr txBox="1"/>
          <p:nvPr/>
        </p:nvSpPr>
        <p:spPr>
          <a:xfrm>
            <a:off x="540000" y="900000"/>
            <a:ext cx="394979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考虑不周而漏解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28" name="yt_shape_11328"/>
              <p:cNvSpPr txBox="1"/>
              <p:nvPr/>
            </p:nvSpPr>
            <p:spPr>
              <a:xfrm>
                <a:off x="540119" y="1399565"/>
                <a:ext cx="11111999" cy="99097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数轴上有两个点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表示的是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相距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个单位长度，则点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所表示的实数是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28" name="yt_shape_11328" descr="{&quot;rangeId&quot;:1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111999" cy="990977"/>
              </a:xfrm>
              <a:prstGeom prst="rect">
                <a:avLst/>
              </a:prstGeom>
              <a:blipFill>
                <a:blip r:embed="rId2"/>
                <a:stretch>
                  <a:fillRect l="-1701" t="-4321" b="-141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745740265">
            <a:extLst>
              <a:ext uri="{FF2B5EF4-FFF2-40B4-BE49-F238E27FC236}">
                <a16:creationId xmlns:a16="http://schemas.microsoft.com/office/drawing/2014/main" id="{C64F3C2A-5E16-CECC-359F-E7FCFF0C64CD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428DEAA-4ED8-DE71-03D0-4C3F6512CDF7}"/>
                  </a:ext>
                </a:extLst>
              </p:cNvPr>
              <p:cNvSpPr txBox="1"/>
              <p:nvPr/>
            </p:nvSpPr>
            <p:spPr>
              <a:xfrm>
                <a:off x="2583708" y="1792128"/>
                <a:ext cx="2136141" cy="5196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9, 'hasSerialNum': 1, 'mathAnswerShape': 1}">
                <a:extLst>
                  <a:ext uri="{FF2B5EF4-FFF2-40B4-BE49-F238E27FC236}">
                    <a16:creationId xmlns:a16="http://schemas.microsoft.com/office/drawing/2014/main" id="{E428DEAA-4ED8-DE71-03D0-4C3F6512CD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3708" y="1792128"/>
                <a:ext cx="2136141" cy="519634"/>
              </a:xfrm>
              <a:prstGeom prst="rect">
                <a:avLst/>
              </a:prstGeom>
              <a:blipFill>
                <a:blip r:embed="rId4"/>
                <a:stretch>
                  <a:fillRect r="-4286" b="-270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0" name="yt_shape_11330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07f75169-cca6-4d51-9031-98cd34f31601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31" name="yt_shape_11331"/>
              <p:cNvSpPr txBox="1"/>
              <p:nvPr/>
            </p:nvSpPr>
            <p:spPr>
              <a:xfrm>
                <a:off x="540119" y="1644183"/>
                <a:ext cx="11111999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在如图所示的数轴上，点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关于点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对称，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两点对应的实数分别是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所对应的实数是（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331" name="yt_shape_11331" descr="{&quot;rangeId&quot;:2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44183"/>
                <a:ext cx="11111999" cy="953915"/>
              </a:xfrm>
              <a:prstGeom prst="rect">
                <a:avLst/>
              </a:prstGeom>
              <a:blipFill>
                <a:blip r:embed="rId2"/>
                <a:stretch>
                  <a:fillRect l="-1701" t="-2564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336" name="yt_table_11336_skip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92954830"/>
                  </p:ext>
                </p:extLst>
              </p:nvPr>
            </p:nvGraphicFramePr>
            <p:xfrm>
              <a:off x="540000" y="2648886"/>
              <a:ext cx="4632897" cy="922148"/>
            </p:xfrm>
            <a:graphic>
              <a:graphicData uri="http://schemas.openxmlformats.org/drawingml/2006/table">
                <a:tbl>
                  <a:tblPr/>
                  <a:tblGrid>
                    <a:gridCol w="2773807">
                      <a:extLst>
                        <a:ext uri="{9D8B030D-6E8A-4147-A177-3AD203B41FA5}">
                          <a16:colId xmlns:a16="http://schemas.microsoft.com/office/drawing/2014/main" val="10235"/>
                        </a:ext>
                      </a:extLst>
                    </a:gridCol>
                    <a:gridCol w="1859090">
                      <a:extLst>
                        <a:ext uri="{9D8B030D-6E8A-4147-A177-3AD203B41FA5}">
                          <a16:colId xmlns:a16="http://schemas.microsoft.com/office/drawing/2014/main" val="1023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8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1336" name="yt_table_11336_skip" descr="{&quot;rangeId&quot;:21,&quot;type&quot;:&quot;Option&quot;,&quot;drawing&quot;:[&quot;yt_shape_11333&quot;]}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92954830"/>
                  </p:ext>
                </p:extLst>
              </p:nvPr>
            </p:nvGraphicFramePr>
            <p:xfrm>
              <a:off x="540000" y="2648886"/>
              <a:ext cx="4632897" cy="922148"/>
            </p:xfrm>
            <a:graphic>
              <a:graphicData uri="http://schemas.openxmlformats.org/drawingml/2006/table">
                <a:tbl>
                  <a:tblPr/>
                  <a:tblGrid>
                    <a:gridCol w="2773807">
                      <a:extLst>
                        <a:ext uri="{9D8B030D-6E8A-4147-A177-3AD203B41FA5}">
                          <a16:colId xmlns:a16="http://schemas.microsoft.com/office/drawing/2014/main" val="10235"/>
                        </a:ext>
                      </a:extLst>
                    </a:gridCol>
                    <a:gridCol w="1859090">
                      <a:extLst>
                        <a:ext uri="{9D8B030D-6E8A-4147-A177-3AD203B41FA5}">
                          <a16:colId xmlns:a16="http://schemas.microsoft.com/office/drawing/2014/main" val="10236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3947" r="-66886" b="-1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9508" t="-3947" b="-1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57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3947" r="-66886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9508" t="-103947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58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333" name="yt_shape_11333_skip" title="H_63.5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05686" y="2560805"/>
            <a:ext cx="1642491" cy="807480"/>
            <a:chOff x="0" y="0"/>
            <a:chExt cx="1642491" cy="807480"/>
          </a:xfrm>
        </p:grpSpPr>
        <p:pic>
          <p:nvPicPr>
            <p:cNvPr id="2" name="yt_image_11333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642491" cy="4114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35" name="yt_shape_11335"/>
            <p:cNvSpPr txBox="1"/>
            <p:nvPr/>
          </p:nvSpPr>
          <p:spPr>
            <a:xfrm>
              <a:off x="211781" y="44748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5740291">
            <a:extLst>
              <a:ext uri="{FF2B5EF4-FFF2-40B4-BE49-F238E27FC236}">
                <a16:creationId xmlns:a16="http://schemas.microsoft.com/office/drawing/2014/main" id="{07420594-B59C-A4F5-0940-16DB0F69800C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D6FD453-E8A8-D70A-7F8B-EFDB49BE5A14}"/>
              </a:ext>
            </a:extLst>
          </p:cNvPr>
          <p:cNvSpPr txBox="1"/>
          <p:nvPr/>
        </p:nvSpPr>
        <p:spPr>
          <a:xfrm>
            <a:off x="5072908" y="211769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1337">
                <a:extLst>
                  <a:ext uri="{FF2B5EF4-FFF2-40B4-BE49-F238E27FC236}">
                    <a16:creationId xmlns:a16="http://schemas.microsoft.com/office/drawing/2014/main" id="{80D607F5-2066-D467-C4A9-200199F19BBF}"/>
                  </a:ext>
                </a:extLst>
              </p:cNvPr>
              <p:cNvSpPr txBox="1"/>
              <p:nvPr/>
            </p:nvSpPr>
            <p:spPr>
              <a:xfrm>
                <a:off x="510970" y="3797635"/>
                <a:ext cx="12425790" cy="4666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分别表示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的相反数、绝对值、倒数，则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的大小关系是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1337">
                <a:extLst>
                  <a:ext uri="{FF2B5EF4-FFF2-40B4-BE49-F238E27FC236}">
                    <a16:creationId xmlns:a16="http://schemas.microsoft.com/office/drawing/2014/main" id="{80D607F5-2066-D467-C4A9-200199F19B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970" y="3797635"/>
                <a:ext cx="12425790" cy="466666"/>
              </a:xfrm>
              <a:prstGeom prst="rect">
                <a:avLst/>
              </a:prstGeom>
              <a:blipFill>
                <a:blip r:embed="rId6"/>
                <a:stretch>
                  <a:fillRect l="-1521" t="-5195" b="-37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1339">
                <a:extLst>
                  <a:ext uri="{FF2B5EF4-FFF2-40B4-BE49-F238E27FC236}">
                    <a16:creationId xmlns:a16="http://schemas.microsoft.com/office/drawing/2014/main" id="{C1D19D35-34F1-19CD-3C18-1E6332A56475}"/>
                  </a:ext>
                </a:extLst>
              </p:cNvPr>
              <p:cNvSpPr txBox="1"/>
              <p:nvPr/>
            </p:nvSpPr>
            <p:spPr>
              <a:xfrm>
                <a:off x="510970" y="4360557"/>
                <a:ext cx="11111999" cy="9587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广元市中考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）如图，实数－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在数轴上所对应的点分别为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关于原点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的对称点为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为整数，则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1339">
                <a:extLst>
                  <a:ext uri="{FF2B5EF4-FFF2-40B4-BE49-F238E27FC236}">
                    <a16:creationId xmlns:a16="http://schemas.microsoft.com/office/drawing/2014/main" id="{C1D19D35-34F1-19CD-3C18-1E6332A564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970" y="4360557"/>
                <a:ext cx="11111999" cy="958724"/>
              </a:xfrm>
              <a:prstGeom prst="rect">
                <a:avLst/>
              </a:prstGeom>
              <a:blipFill>
                <a:blip r:embed="rId7"/>
                <a:stretch>
                  <a:fillRect l="-1700" t="-1266" b="-18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1344">
            <a:extLst>
              <a:ext uri="{FF2B5EF4-FFF2-40B4-BE49-F238E27FC236}">
                <a16:creationId xmlns:a16="http://schemas.microsoft.com/office/drawing/2014/main" id="{0B140EA4-2EFA-48EF-06F6-7540401762BA}"/>
              </a:ext>
            </a:extLst>
          </p:cNvPr>
          <p:cNvSpPr txBox="1"/>
          <p:nvPr/>
        </p:nvSpPr>
        <p:spPr>
          <a:xfrm>
            <a:off x="510851" y="605217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8" name="yt_shape_11341" title="H_49.721104">
            <a:extLst>
              <a:ext uri="{FF2B5EF4-FFF2-40B4-BE49-F238E27FC236}">
                <a16:creationId xmlns:a16="http://schemas.microsoft.com/office/drawing/2014/main" id="{942C0334-2477-3D89-E6DF-D9B2983507B1}"/>
              </a:ext>
            </a:extLst>
          </p:cNvPr>
          <p:cNvGrpSpPr/>
          <p:nvPr/>
        </p:nvGrpSpPr>
        <p:grpSpPr>
          <a:xfrm>
            <a:off x="4112320" y="5370069"/>
            <a:ext cx="3909060" cy="631458"/>
            <a:chOff x="0" y="0"/>
            <a:chExt cx="3909060" cy="631458"/>
          </a:xfrm>
        </p:grpSpPr>
        <p:pic>
          <p:nvPicPr>
            <p:cNvPr id="9" name="yt_image_11341">
              <a:extLst>
                <a:ext uri="{FF2B5EF4-FFF2-40B4-BE49-F238E27FC236}">
                  <a16:creationId xmlns:a16="http://schemas.microsoft.com/office/drawing/2014/main" id="{4F3D1B60-8C75-A591-D3DD-5517E3FC1E57}"/>
                </a:ext>
                <a:ext uri="">
                  <a16:creationId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0" y="0"/>
              <a:ext cx="3909060" cy="2354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yt_shape_11343">
              <a:extLst>
                <a:ext uri="{FF2B5EF4-FFF2-40B4-BE49-F238E27FC236}">
                  <a16:creationId xmlns:a16="http://schemas.microsoft.com/office/drawing/2014/main" id="{BDE59B6B-8B91-BD54-D790-C7516A49474D}"/>
                </a:ext>
              </a:extLst>
            </p:cNvPr>
            <p:cNvSpPr txBox="1"/>
            <p:nvPr/>
          </p:nvSpPr>
          <p:spPr>
            <a:xfrm>
              <a:off x="1345066" y="27145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96E88007-70B3-F2DF-0721-A5F97EF3CA03}"/>
              </a:ext>
            </a:extLst>
          </p:cNvPr>
          <p:cNvSpPr txBox="1"/>
          <p:nvPr/>
        </p:nvSpPr>
        <p:spPr>
          <a:xfrm>
            <a:off x="10719324" y="3658461"/>
            <a:ext cx="772224" cy="6153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9F105F0-E494-2385-ACF0-27FD166828DB}"/>
              </a:ext>
            </a:extLst>
          </p:cNvPr>
          <p:cNvSpPr txBox="1"/>
          <p:nvPr/>
        </p:nvSpPr>
        <p:spPr>
          <a:xfrm>
            <a:off x="11304326" y="3741921"/>
            <a:ext cx="637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0183466-8301-CC49-885E-2E59E01734B2}"/>
              </a:ext>
            </a:extLst>
          </p:cNvPr>
          <p:cNvSpPr txBox="1"/>
          <p:nvPr/>
        </p:nvSpPr>
        <p:spPr>
          <a:xfrm>
            <a:off x="8169547" y="4838833"/>
            <a:ext cx="637285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1" grpId="0" build="allAtOnce"/>
      <p:bldP spid="12" grpId="0" build="allAtOnce"/>
      <p:bldP spid="1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1282</Words>
  <Application>Microsoft Office PowerPoint</Application>
  <PresentationFormat>宽屏</PresentationFormat>
  <Paragraphs>126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shi jiaqing</cp:lastModifiedBy>
  <cp:revision>47</cp:revision>
  <dcterms:created xsi:type="dcterms:W3CDTF">2023-05-05T05:33:00Z</dcterms:created>
  <dcterms:modified xsi:type="dcterms:W3CDTF">2023-05-23T06:04:17Z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