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5" r:id="rId5"/>
    <p:sldId id="380" r:id="rId6"/>
    <p:sldId id="382" r:id="rId7"/>
    <p:sldId id="384" r:id="rId8"/>
    <p:sldId id="389" r:id="rId9"/>
    <p:sldId id="391" r:id="rId10"/>
    <p:sldId id="399" r:id="rId11"/>
    <p:sldId id="392" r:id="rId12"/>
    <p:sldId id="393" r:id="rId13"/>
    <p:sldId id="401" r:id="rId14"/>
    <p:sldId id="395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6" name="yt_shape_1200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2066a95-2cfd-44bc-a0a0-f7c5c3ffd4b6.png&quot;}"/>
            </a:endParaRPr>
          </a:p>
        </p:txBody>
      </p:sp>
      <p:sp>
        <p:nvSpPr>
          <p:cNvPr id="12007" name="yt_shape_12007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在平面内，两条互相垂直且有公共原点的数轴组成平面直角坐标系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水平的数轴称为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横轴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，铅直的数轴称为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纵轴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08" name="yt_shape_12008"/>
          <p:cNvSpPr txBox="1"/>
          <p:nvPr/>
        </p:nvSpPr>
        <p:spPr>
          <a:xfrm>
            <a:off x="540000" y="2612595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在平面直角坐标系中，平面内的点与有序实数对具有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一一对应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31942">
            <a:extLst>
              <a:ext uri="{FF2B5EF4-FFF2-40B4-BE49-F238E27FC236}">
                <a16:creationId xmlns:a16="http://schemas.microsoft.com/office/drawing/2014/main" id="{32F6A69E-F07E-1180-C173-63E2A43D359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CF6CFE-D6F6-C823-4980-4193A8570736}"/>
              </a:ext>
            </a:extLst>
          </p:cNvPr>
          <p:cNvSpPr txBox="1"/>
          <p:nvPr/>
        </p:nvSpPr>
        <p:spPr>
          <a:xfrm>
            <a:off x="1059708" y="2081842"/>
            <a:ext cx="924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D2A684-01E1-F91C-C4C6-74C034CC2905}"/>
              </a:ext>
            </a:extLst>
          </p:cNvPr>
          <p:cNvSpPr txBox="1"/>
          <p:nvPr/>
        </p:nvSpPr>
        <p:spPr>
          <a:xfrm>
            <a:off x="2413846" y="208184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横轴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21EE39-B4E6-1803-B7C5-B7E626F90AC1}"/>
              </a:ext>
            </a:extLst>
          </p:cNvPr>
          <p:cNvSpPr txBox="1"/>
          <p:nvPr/>
        </p:nvSpPr>
        <p:spPr>
          <a:xfrm>
            <a:off x="6071446" y="2054095"/>
            <a:ext cx="924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D1F27A-BF46-B1A1-D224-0D3AD0502723}"/>
              </a:ext>
            </a:extLst>
          </p:cNvPr>
          <p:cNvSpPr txBox="1"/>
          <p:nvPr/>
        </p:nvSpPr>
        <p:spPr>
          <a:xfrm>
            <a:off x="7425582" y="208184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纵轴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D07090-E56D-0333-207A-0D2A5485368E}"/>
              </a:ext>
            </a:extLst>
          </p:cNvPr>
          <p:cNvSpPr txBox="1"/>
          <p:nvPr/>
        </p:nvSpPr>
        <p:spPr>
          <a:xfrm>
            <a:off x="7993789" y="2565789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一一对应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9" name="yt_shape_1206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）某星期日早晨，李明同学从家里出发，沿着（－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）的路线转了一下后回到家里，用线段顺次连接李明家和他在路上经过的地点，你能得到什么图形？</a:t>
            </a:r>
          </a:p>
        </p:txBody>
      </p:sp>
      <p:sp>
        <p:nvSpPr>
          <p:cNvPr id="4" name="yt_shape_12070"/>
          <p:cNvSpPr txBox="1"/>
          <p:nvPr/>
        </p:nvSpPr>
        <p:spPr>
          <a:xfrm>
            <a:off x="540000" y="2491930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得到的图形是帆船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071" name="yt_shape_120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496176" y="2491930"/>
            <a:ext cx="3155823" cy="3756355"/>
            <a:chOff x="0" y="0"/>
            <a:chExt cx="3155823" cy="3756355"/>
          </a:xfrm>
        </p:grpSpPr>
        <p:pic>
          <p:nvPicPr>
            <p:cNvPr id="5" name="yt_image_12071" descr="{&quot;rangeId&quot;:0,&quot;⚘_2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155823" cy="3291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3" name="yt_shape_12073"/>
            <p:cNvSpPr txBox="1"/>
            <p:nvPr/>
          </p:nvSpPr>
          <p:spPr>
            <a:xfrm>
              <a:off x="980358" y="332784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2" name="yt_image_12075">
            <a:extLst>
              <a:ext uri="{FF2B5EF4-FFF2-40B4-BE49-F238E27FC236}">
                <a16:creationId xmlns:a16="http://schemas.microsoft.com/office/drawing/2014/main" id="{80B7F9EF-D322-AD24-1B1A-BF9ADBDA775A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1083" y="3113085"/>
            <a:ext cx="2729484" cy="287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077">
            <a:extLst>
              <a:ext uri="{FF2B5EF4-FFF2-40B4-BE49-F238E27FC236}">
                <a16:creationId xmlns:a16="http://schemas.microsoft.com/office/drawing/2014/main" id="{E37A54C3-1FE6-408D-42C4-205311D849BB}"/>
              </a:ext>
            </a:extLst>
          </p:cNvPr>
          <p:cNvSpPr txBox="1"/>
          <p:nvPr/>
        </p:nvSpPr>
        <p:spPr>
          <a:xfrm>
            <a:off x="2781629" y="6023730"/>
            <a:ext cx="186439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49EED1-0824-C537-C2B2-87A10FE5FF2B}"/>
              </a:ext>
            </a:extLst>
          </p:cNvPr>
          <p:cNvSpPr txBox="1"/>
          <p:nvPr/>
        </p:nvSpPr>
        <p:spPr>
          <a:xfrm>
            <a:off x="2709413" y="597692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9" name="yt_shape_1207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）在第四象限，且点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轴与到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轴的距离相等，试求（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80" name="yt_shape_12080"/>
          <p:cNvSpPr txBox="1"/>
          <p:nvPr/>
        </p:nvSpPr>
        <p:spPr>
          <a:xfrm>
            <a:off x="540000" y="1859435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2081" name="yt_shape_12081"/>
          <p:cNvSpPr txBox="1"/>
          <p:nvPr/>
        </p:nvSpPr>
        <p:spPr>
          <a:xfrm>
            <a:off x="540000" y="2338738"/>
            <a:ext cx="282128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0" grpId="0" build="allAtOnce"/>
      <p:bldP spid="1208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2" name="yt_shape_1208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d13f28f-61d8-49e3-b1d8-1ce3767edb75.png&quot;}"/>
            </a:endParaRPr>
          </a:p>
        </p:txBody>
      </p:sp>
      <p:sp>
        <p:nvSpPr>
          <p:cNvPr id="12083" name="yt_shape_12083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）在平面直角坐标系中，一只蚂蚁从原点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出发，按向上、向右、向下、向右的方向依次不断移动，每次移动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其行走路线如图所示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84" name="yt_shape_12084"/>
          <p:cNvSpPr txBox="1"/>
          <p:nvPr/>
        </p:nvSpPr>
        <p:spPr>
          <a:xfrm>
            <a:off x="540119" y="26125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）填写下列各点的坐标：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）；</a:t>
            </a:r>
          </a:p>
        </p:txBody>
      </p:sp>
      <p:grpSp>
        <p:nvGrpSpPr>
          <p:cNvPr id="12086" name="yt_shape_1208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666763" y="3861048"/>
            <a:ext cx="4839462" cy="1681810"/>
            <a:chOff x="0" y="0"/>
            <a:chExt cx="4839462" cy="1681810"/>
          </a:xfrm>
        </p:grpSpPr>
        <p:pic>
          <p:nvPicPr>
            <p:cNvPr id="3" name="yt_image_12086" descr="{&quot;rangeId&quot;:0,&quot;⚘_5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39462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88" name="yt_shape_12088"/>
            <p:cNvSpPr txBox="1"/>
            <p:nvPr/>
          </p:nvSpPr>
          <p:spPr>
            <a:xfrm>
              <a:off x="1822178" y="1253295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4745832128">
            <a:extLst>
              <a:ext uri="{FF2B5EF4-FFF2-40B4-BE49-F238E27FC236}">
                <a16:creationId xmlns:a16="http://schemas.microsoft.com/office/drawing/2014/main" id="{AEFC98CC-9406-D09D-F626-A7CD810EB56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30E7EB0-CAF3-4361-4E4E-C2EDD62DE72B}"/>
              </a:ext>
            </a:extLst>
          </p:cNvPr>
          <p:cNvSpPr txBox="1"/>
          <p:nvPr/>
        </p:nvSpPr>
        <p:spPr>
          <a:xfrm>
            <a:off x="5157046" y="256578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472C5E-43FB-3CAB-4219-6ACE0653EA6B}"/>
              </a:ext>
            </a:extLst>
          </p:cNvPr>
          <p:cNvSpPr txBox="1"/>
          <p:nvPr/>
        </p:nvSpPr>
        <p:spPr>
          <a:xfrm>
            <a:off x="6223846" y="256578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C07E58-E903-9BB2-8D1E-EA5E483276C4}"/>
              </a:ext>
            </a:extLst>
          </p:cNvPr>
          <p:cNvSpPr txBox="1"/>
          <p:nvPr/>
        </p:nvSpPr>
        <p:spPr>
          <a:xfrm>
            <a:off x="8187582" y="256578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0513768-5200-4FEB-0329-3E67C1B2565C}"/>
              </a:ext>
            </a:extLst>
          </p:cNvPr>
          <p:cNvSpPr txBox="1"/>
          <p:nvPr/>
        </p:nvSpPr>
        <p:spPr>
          <a:xfrm>
            <a:off x="9254382" y="256578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54F370-B735-15CD-213D-FF29CF0AB67A}"/>
              </a:ext>
            </a:extLst>
          </p:cNvPr>
          <p:cNvSpPr txBox="1"/>
          <p:nvPr/>
        </p:nvSpPr>
        <p:spPr>
          <a:xfrm>
            <a:off x="1378350" y="302226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3D1E5FE-EBEA-6966-ACE5-1F6345F8D4CB}"/>
              </a:ext>
            </a:extLst>
          </p:cNvPr>
          <p:cNvSpPr txBox="1"/>
          <p:nvPr/>
        </p:nvSpPr>
        <p:spPr>
          <a:xfrm>
            <a:off x="2462048" y="303717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0" name="yt_shape_12090"/>
          <p:cNvSpPr txBox="1"/>
          <p:nvPr/>
        </p:nvSpPr>
        <p:spPr>
          <a:xfrm>
            <a:off x="540000" y="900000"/>
            <a:ext cx="53171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是正整数）；</a:t>
            </a:r>
          </a:p>
        </p:txBody>
      </p:sp>
      <p:sp>
        <p:nvSpPr>
          <p:cNvPr id="4" name="yt_shape_12091"/>
          <p:cNvSpPr txBox="1"/>
          <p:nvPr/>
        </p:nvSpPr>
        <p:spPr>
          <a:xfrm>
            <a:off x="540119" y="1531667"/>
            <a:ext cx="6236537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092" name="yt_shape_1209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6812537" y="1531667"/>
            <a:ext cx="4839462" cy="1681810"/>
            <a:chOff x="0" y="0"/>
            <a:chExt cx="4839462" cy="1681810"/>
          </a:xfrm>
        </p:grpSpPr>
        <p:pic>
          <p:nvPicPr>
            <p:cNvPr id="5" name="yt_image_12092" descr="{&quot;rangeId&quot;:0,&quot;⚘_5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39462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94" name="yt_shape_12094"/>
            <p:cNvSpPr txBox="1"/>
            <p:nvPr/>
          </p:nvSpPr>
          <p:spPr>
            <a:xfrm>
              <a:off x="1822178" y="1253295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096" name="yt_shape_12096"/>
          <p:cNvSpPr txBox="1"/>
          <p:nvPr/>
        </p:nvSpPr>
        <p:spPr>
          <a:xfrm>
            <a:off x="540000" y="3263894"/>
            <a:ext cx="58381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）指出蚂蚁从点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的移动方向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2097"/>
          <p:cNvSpPr txBox="1"/>
          <p:nvPr/>
        </p:nvSpPr>
        <p:spPr>
          <a:xfrm>
            <a:off x="540119" y="3895561"/>
            <a:ext cx="1088118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正好是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的倍数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所以蚂蚁从点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的移动方向与从点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的移动方向相同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即为向上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2" name="yt_shape_12102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5dc44da4-4fde-45b2-acae-f3fd9d8ae6d9.png&quot;}"/>
            </a:endParaRPr>
          </a:p>
        </p:txBody>
      </p:sp>
      <p:sp>
        <p:nvSpPr>
          <p:cNvPr id="12103" name="yt_shape_12103"/>
          <p:cNvSpPr txBox="1"/>
          <p:nvPr/>
        </p:nvSpPr>
        <p:spPr>
          <a:xfrm>
            <a:off x="5018782" y="1410016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点的坐标与距离</a:t>
            </a:r>
          </a:p>
        </p:txBody>
      </p:sp>
      <p:sp>
        <p:nvSpPr>
          <p:cNvPr id="12104" name="yt_shape_12104"/>
          <p:cNvSpPr txBox="1"/>
          <p:nvPr/>
        </p:nvSpPr>
        <p:spPr>
          <a:xfrm>
            <a:off x="540119" y="18893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，到原点的距离为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105" name="yt_shape_12105"/>
          <p:cNvSpPr txBox="1"/>
          <p:nvPr/>
        </p:nvSpPr>
        <p:spPr>
          <a:xfrm>
            <a:off x="540119" y="28487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06" name="yt_shape_12106"/>
              <p:cNvSpPr txBox="1"/>
              <p:nvPr/>
            </p:nvSpPr>
            <p:spPr>
              <a:xfrm>
                <a:off x="540119" y="3808189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）之间的距离为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2106" name="yt_shape_12106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08189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7742" b="-15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08" name="yt_image_12108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8534" y="4960640"/>
            <a:ext cx="5154930" cy="17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5832157">
            <a:extLst>
              <a:ext uri="{FF2B5EF4-FFF2-40B4-BE49-F238E27FC236}">
                <a16:creationId xmlns:a16="http://schemas.microsoft.com/office/drawing/2014/main" id="{BC33EF08-625A-0433-03DA-3CA1C413F2DF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8C6CDE-4190-FBD7-A14C-4E87358C1686}"/>
              </a:ext>
            </a:extLst>
          </p:cNvPr>
          <p:cNvSpPr txBox="1"/>
          <p:nvPr/>
        </p:nvSpPr>
        <p:spPr>
          <a:xfrm>
            <a:off x="5114183" y="184251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969D58-272D-1AEC-95AF-F7FDC4713028}"/>
              </a:ext>
            </a:extLst>
          </p:cNvPr>
          <p:cNvSpPr txBox="1"/>
          <p:nvPr/>
        </p:nvSpPr>
        <p:spPr>
          <a:xfrm>
            <a:off x="8144721" y="1842513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CDD9D6-99EB-C590-DB52-559D886F63CB}"/>
              </a:ext>
            </a:extLst>
          </p:cNvPr>
          <p:cNvSpPr txBox="1"/>
          <p:nvPr/>
        </p:nvSpPr>
        <p:spPr>
          <a:xfrm>
            <a:off x="1059708" y="231800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870B41-BDA0-8E24-2CA1-841D17E39A93}"/>
              </a:ext>
            </a:extLst>
          </p:cNvPr>
          <p:cNvSpPr txBox="1"/>
          <p:nvPr/>
        </p:nvSpPr>
        <p:spPr>
          <a:xfrm>
            <a:off x="1669308" y="327743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B4F4975-CA09-5EB5-64C7-5CD90EE6610D}"/>
                  </a:ext>
                </a:extLst>
              </p:cNvPr>
              <p:cNvSpPr txBox="1"/>
              <p:nvPr/>
            </p:nvSpPr>
            <p:spPr>
              <a:xfrm>
                <a:off x="1059708" y="4273962"/>
                <a:ext cx="700913" cy="5231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B4F4975-CA09-5EB5-64C7-5CD90EE661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273962"/>
                <a:ext cx="700913" cy="523190"/>
              </a:xfrm>
              <a:prstGeom prst="rect">
                <a:avLst/>
              </a:prstGeom>
              <a:blipFill>
                <a:blip r:embed="rId5"/>
                <a:stretch>
                  <a:fillRect l="-13913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9" name="yt_shape_12009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0d4afb0-f971-4d2d-8efa-8ddf015faba7.png&quot;}"/>
            </a:endParaRPr>
          </a:p>
        </p:txBody>
      </p:sp>
      <p:sp>
        <p:nvSpPr>
          <p:cNvPr id="12010" name="yt_shape_12010"/>
          <p:cNvSpPr txBox="1"/>
          <p:nvPr/>
        </p:nvSpPr>
        <p:spPr>
          <a:xfrm>
            <a:off x="540000" y="1662201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确定平面直角坐标系内点的坐标</a:t>
            </a:r>
          </a:p>
        </p:txBody>
      </p:sp>
      <p:sp>
        <p:nvSpPr>
          <p:cNvPr id="12011" name="yt_shape_12011"/>
          <p:cNvSpPr txBox="1"/>
          <p:nvPr/>
        </p:nvSpPr>
        <p:spPr>
          <a:xfrm>
            <a:off x="540000" y="2161766"/>
            <a:ext cx="74122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15" name="yt_table_12015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935594"/>
              </p:ext>
            </p:extLst>
          </p:nvPr>
        </p:nvGraphicFramePr>
        <p:xfrm>
          <a:off x="540000" y="2641069"/>
          <a:ext cx="6623686" cy="848742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</a:tbl>
          </a:graphicData>
        </a:graphic>
      </p:graphicFrame>
      <p:grpSp>
        <p:nvGrpSpPr>
          <p:cNvPr id="12012" name="yt_shape_12012_skip" title="H_187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58816" y="2641069"/>
            <a:ext cx="1991106" cy="2387106"/>
            <a:chOff x="0" y="0"/>
            <a:chExt cx="1991106" cy="2387106"/>
          </a:xfrm>
        </p:grpSpPr>
        <p:pic>
          <p:nvPicPr>
            <p:cNvPr id="2" name="yt_image_1201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1106" cy="1991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14" name="yt_shape_12014"/>
            <p:cNvSpPr txBox="1"/>
            <p:nvPr/>
          </p:nvSpPr>
          <p:spPr>
            <a:xfrm>
              <a:off x="462272" y="20271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017" name="yt_shape_12017"/>
          <p:cNvSpPr txBox="1"/>
          <p:nvPr/>
        </p:nvSpPr>
        <p:spPr>
          <a:xfrm>
            <a:off x="540000" y="5078436"/>
            <a:ext cx="8779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18" name="yt_table_12018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041303"/>
              </p:ext>
            </p:extLst>
          </p:nvPr>
        </p:nvGraphicFramePr>
        <p:xfrm>
          <a:off x="540000" y="5710103"/>
          <a:ext cx="72002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</a:tbl>
          </a:graphicData>
        </a:graphic>
      </p:graphicFrame>
      <p:pic>
        <p:nvPicPr>
          <p:cNvPr id="4" name="yt_shape_1684745831967">
            <a:extLst>
              <a:ext uri="{FF2B5EF4-FFF2-40B4-BE49-F238E27FC236}">
                <a16:creationId xmlns:a16="http://schemas.microsoft.com/office/drawing/2014/main" id="{EA22260B-F464-E48E-A414-3EFF89A9B5F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6" name="yt_shape_1684745831983">
            <a:extLst>
              <a:ext uri="{FF2B5EF4-FFF2-40B4-BE49-F238E27FC236}">
                <a16:creationId xmlns:a16="http://schemas.microsoft.com/office/drawing/2014/main" id="{E1B91136-CF76-A44C-335A-DFE699DDCDB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8724BC4-C34F-313D-6F62-11036F9B2FE1}"/>
              </a:ext>
            </a:extLst>
          </p:cNvPr>
          <p:cNvSpPr txBox="1"/>
          <p:nvPr/>
        </p:nvSpPr>
        <p:spPr>
          <a:xfrm>
            <a:off x="6960326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0B6389-2CCA-33F6-9731-F4240527C319}"/>
              </a:ext>
            </a:extLst>
          </p:cNvPr>
          <p:cNvSpPr txBox="1"/>
          <p:nvPr/>
        </p:nvSpPr>
        <p:spPr>
          <a:xfrm>
            <a:off x="8331926" y="503163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0" name="yt_shape_1202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轴作垂线，垂足点坐标为－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轴作垂线，垂足点坐标为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21" name="yt_shape_12021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在平面直角坐标系的第四象限内有一点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22" name="yt_shape_12022"/>
          <p:cNvSpPr txBox="1"/>
          <p:nvPr/>
        </p:nvSpPr>
        <p:spPr>
          <a:xfrm>
            <a:off x="540000" y="281887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写出图中各点的坐标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26" name="yt_shape_12026"/>
          <p:cNvSpPr txBox="1"/>
          <p:nvPr/>
        </p:nvSpPr>
        <p:spPr>
          <a:xfrm>
            <a:off x="540000" y="60098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23" name="yt_shape_12023" title="H_209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71993" y="3099686"/>
            <a:ext cx="2561463" cy="2661426"/>
            <a:chOff x="0" y="0"/>
            <a:chExt cx="2561463" cy="2661426"/>
          </a:xfrm>
        </p:grpSpPr>
        <p:pic>
          <p:nvPicPr>
            <p:cNvPr id="2" name="yt_image_1202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61463" cy="2265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25" name="yt_shape_12025"/>
            <p:cNvSpPr txBox="1"/>
            <p:nvPr/>
          </p:nvSpPr>
          <p:spPr>
            <a:xfrm>
              <a:off x="747450" y="230142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E47C396-5360-1A59-7F72-4263838B5AC5}"/>
              </a:ext>
            </a:extLst>
          </p:cNvPr>
          <p:cNvSpPr txBox="1"/>
          <p:nvPr/>
        </p:nvSpPr>
        <p:spPr>
          <a:xfrm>
            <a:off x="1669308" y="132868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B83A36-0603-7C7B-8F45-F31B88F9A34D}"/>
              </a:ext>
            </a:extLst>
          </p:cNvPr>
          <p:cNvSpPr txBox="1"/>
          <p:nvPr/>
        </p:nvSpPr>
        <p:spPr>
          <a:xfrm>
            <a:off x="2837708" y="228811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027">
            <a:extLst>
              <a:ext uri="{FF2B5EF4-FFF2-40B4-BE49-F238E27FC236}">
                <a16:creationId xmlns:a16="http://schemas.microsoft.com/office/drawing/2014/main" id="{246C1D37-CA07-D163-FFF1-E27C06CB5288}"/>
              </a:ext>
            </a:extLst>
          </p:cNvPr>
          <p:cNvSpPr txBox="1"/>
          <p:nvPr/>
        </p:nvSpPr>
        <p:spPr>
          <a:xfrm>
            <a:off x="754001" y="3341954"/>
            <a:ext cx="264976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8" name="yt_shape_12028"/>
          <p:cNvSpPr txBox="1"/>
          <p:nvPr/>
        </p:nvSpPr>
        <p:spPr>
          <a:xfrm>
            <a:off x="540000" y="90000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根据点的坐标确定点的位置</a:t>
            </a:r>
          </a:p>
        </p:txBody>
      </p:sp>
      <p:sp>
        <p:nvSpPr>
          <p:cNvPr id="12029" name="yt_shape_12029"/>
          <p:cNvSpPr txBox="1"/>
          <p:nvPr/>
        </p:nvSpPr>
        <p:spPr>
          <a:xfrm>
            <a:off x="540000" y="1399565"/>
            <a:ext cx="9856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衢州市中考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）落在（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30" name="yt_table_1203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644017"/>
              </p:ext>
            </p:extLst>
          </p:nvPr>
        </p:nvGraphicFramePr>
        <p:xfrm>
          <a:off x="540000" y="2031232"/>
          <a:ext cx="5132706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</a:tbl>
          </a:graphicData>
        </a:graphic>
      </p:graphicFrame>
      <p:sp>
        <p:nvSpPr>
          <p:cNvPr id="12032" name="yt_shape_12032"/>
          <p:cNvSpPr txBox="1"/>
          <p:nvPr/>
        </p:nvSpPr>
        <p:spPr>
          <a:xfrm>
            <a:off x="540000" y="2930574"/>
            <a:ext cx="10659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）在第一象限，则点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33" name="yt_table_1203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464550"/>
              </p:ext>
            </p:extLst>
          </p:nvPr>
        </p:nvGraphicFramePr>
        <p:xfrm>
          <a:off x="540000" y="3562241"/>
          <a:ext cx="5132706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</a:tbl>
          </a:graphicData>
        </a:graphic>
      </p:graphicFrame>
      <p:sp>
        <p:nvSpPr>
          <p:cNvPr id="12035" name="yt_shape_12035"/>
          <p:cNvSpPr txBox="1"/>
          <p:nvPr/>
        </p:nvSpPr>
        <p:spPr>
          <a:xfrm>
            <a:off x="540000" y="4461583"/>
            <a:ext cx="10054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）的坐标满足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32021">
            <a:extLst>
              <a:ext uri="{FF2B5EF4-FFF2-40B4-BE49-F238E27FC236}">
                <a16:creationId xmlns:a16="http://schemas.microsoft.com/office/drawing/2014/main" id="{1EBBEDF5-276B-7EF4-7EF3-B1E3E836531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4B4E28-79C0-9E5A-AE01-9FF1AB817632}"/>
              </a:ext>
            </a:extLst>
          </p:cNvPr>
          <p:cNvSpPr txBox="1"/>
          <p:nvPr/>
        </p:nvSpPr>
        <p:spPr>
          <a:xfrm>
            <a:off x="9398726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0E1D13-589E-C64A-C9C3-39D0A3B3EF25}"/>
              </a:ext>
            </a:extLst>
          </p:cNvPr>
          <p:cNvSpPr txBox="1"/>
          <p:nvPr/>
        </p:nvSpPr>
        <p:spPr>
          <a:xfrm>
            <a:off x="10194064" y="28837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A2B21D-3298-957D-8241-F0608004DCD8}"/>
              </a:ext>
            </a:extLst>
          </p:cNvPr>
          <p:cNvSpPr txBox="1"/>
          <p:nvPr/>
        </p:nvSpPr>
        <p:spPr>
          <a:xfrm>
            <a:off x="9111389" y="441477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0" name="yt_shape_12040"/>
          <p:cNvSpPr txBox="1"/>
          <p:nvPr/>
        </p:nvSpPr>
        <p:spPr>
          <a:xfrm>
            <a:off x="407368" y="13788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37" name="yt_shape_12037" title="H_222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16280" y="1196752"/>
            <a:ext cx="2592324" cy="2831733"/>
            <a:chOff x="0" y="0"/>
            <a:chExt cx="2592324" cy="2831733"/>
          </a:xfrm>
        </p:grpSpPr>
        <p:pic>
          <p:nvPicPr>
            <p:cNvPr id="2" name="yt_image_1203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92324" cy="24357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39" name="yt_shape_12039"/>
            <p:cNvSpPr txBox="1"/>
            <p:nvPr/>
          </p:nvSpPr>
          <p:spPr>
            <a:xfrm>
              <a:off x="762881" y="24717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041" name="yt_shape_12041"/>
          <p:cNvSpPr txBox="1"/>
          <p:nvPr/>
        </p:nvSpPr>
        <p:spPr>
          <a:xfrm>
            <a:off x="407368" y="1752276"/>
            <a:ext cx="71125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）在平面直角坐标系中，描出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四点；</a:t>
            </a:r>
          </a:p>
        </p:txBody>
      </p:sp>
      <p:sp>
        <p:nvSpPr>
          <p:cNvPr id="3" name="yt_shape_12043">
            <a:extLst>
              <a:ext uri="{FF2B5EF4-FFF2-40B4-BE49-F238E27FC236}">
                <a16:creationId xmlns:a16="http://schemas.microsoft.com/office/drawing/2014/main" id="{A1B403A9-A3D8-693D-D778-56FAE1DDFCE9}"/>
              </a:ext>
            </a:extLst>
          </p:cNvPr>
          <p:cNvSpPr txBox="1"/>
          <p:nvPr/>
        </p:nvSpPr>
        <p:spPr>
          <a:xfrm>
            <a:off x="527823" y="2390136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047">
            <a:extLst>
              <a:ext uri="{FF2B5EF4-FFF2-40B4-BE49-F238E27FC236}">
                <a16:creationId xmlns:a16="http://schemas.microsoft.com/office/drawing/2014/main" id="{CE530C58-D3BB-A133-228C-093FBFC963DE}"/>
              </a:ext>
            </a:extLst>
          </p:cNvPr>
          <p:cNvSpPr txBox="1"/>
          <p:nvPr/>
        </p:nvSpPr>
        <p:spPr>
          <a:xfrm>
            <a:off x="527823" y="490115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5" name="yt_image_12044">
            <a:extLst>
              <a:ext uri="{FF2B5EF4-FFF2-40B4-BE49-F238E27FC236}">
                <a16:creationId xmlns:a16="http://schemas.microsoft.com/office/drawing/2014/main" id="{EEC7ECC8-DD4E-A9B6-BC9A-6A622F910531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4244" y="2482203"/>
            <a:ext cx="2399157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046">
            <a:extLst>
              <a:ext uri="{FF2B5EF4-FFF2-40B4-BE49-F238E27FC236}">
                <a16:creationId xmlns:a16="http://schemas.microsoft.com/office/drawing/2014/main" id="{E3D30F00-2FF5-F9A9-FA5C-202FBCB8E25F}"/>
              </a:ext>
            </a:extLst>
          </p:cNvPr>
          <p:cNvSpPr txBox="1"/>
          <p:nvPr/>
        </p:nvSpPr>
        <p:spPr>
          <a:xfrm>
            <a:off x="5245809" y="4490940"/>
            <a:ext cx="171202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59BC73-C04B-7499-9457-5AF2646282E7}"/>
              </a:ext>
            </a:extLst>
          </p:cNvPr>
          <p:cNvSpPr txBox="1"/>
          <p:nvPr/>
        </p:nvSpPr>
        <p:spPr>
          <a:xfrm>
            <a:off x="5173611" y="4639209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036">
            <a:extLst>
              <a:ext uri="{FF2B5EF4-FFF2-40B4-BE49-F238E27FC236}">
                <a16:creationId xmlns:a16="http://schemas.microsoft.com/office/drawing/2014/main" id="{6A6773E2-17E2-FE97-FB71-3F0D365FB9DA}"/>
              </a:ext>
            </a:extLst>
          </p:cNvPr>
          <p:cNvSpPr txBox="1"/>
          <p:nvPr/>
        </p:nvSpPr>
        <p:spPr>
          <a:xfrm>
            <a:off x="550090" y="8436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四点的坐标分别为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2042">
            <a:extLst>
              <a:ext uri="{FF2B5EF4-FFF2-40B4-BE49-F238E27FC236}">
                <a16:creationId xmlns:a16="http://schemas.microsoft.com/office/drawing/2014/main" id="{30FFFF54-1A41-7843-3ACC-A5D21111CA13}"/>
              </a:ext>
            </a:extLst>
          </p:cNvPr>
          <p:cNvSpPr txBox="1"/>
          <p:nvPr/>
        </p:nvSpPr>
        <p:spPr>
          <a:xfrm>
            <a:off x="407368" y="5264906"/>
            <a:ext cx="92236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）依次连接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后，得到图形的形状是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正方形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A05269E-C186-CB7B-816C-88011277DEBB}"/>
              </a:ext>
            </a:extLst>
          </p:cNvPr>
          <p:cNvSpPr txBox="1"/>
          <p:nvPr/>
        </p:nvSpPr>
        <p:spPr>
          <a:xfrm>
            <a:off x="8156432" y="521810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正方形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8" name="yt_shape_12048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因考虑不全而漏解</a:t>
            </a:r>
          </a:p>
        </p:txBody>
      </p:sp>
      <p:sp>
        <p:nvSpPr>
          <p:cNvPr id="12049" name="yt_shape_1204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在平面直角坐标系内，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）；（－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）；（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）；（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32056">
            <a:extLst>
              <a:ext uri="{FF2B5EF4-FFF2-40B4-BE49-F238E27FC236}">
                <a16:creationId xmlns:a16="http://schemas.microsoft.com/office/drawing/2014/main" id="{A3ABEDCE-11A3-AF58-097C-C7D80F55217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E5E0A9-8876-CDE3-23C4-49F2EDAF0EC8}"/>
              </a:ext>
            </a:extLst>
          </p:cNvPr>
          <p:cNvSpPr txBox="1"/>
          <p:nvPr/>
        </p:nvSpPr>
        <p:spPr>
          <a:xfrm>
            <a:off x="1059708" y="1828247"/>
            <a:ext cx="719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）；（－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）；（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）；（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0" name="yt_shape_12050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64a02a4-3d46-4c6d-b65e-ad6a6dc633cc.png&quot;}"/>
            </a:endParaRPr>
          </a:p>
        </p:txBody>
      </p:sp>
      <p:sp>
        <p:nvSpPr>
          <p:cNvPr id="12051" name="yt_shape_12051"/>
          <p:cNvSpPr txBox="1"/>
          <p:nvPr/>
        </p:nvSpPr>
        <p:spPr>
          <a:xfrm>
            <a:off x="540119" y="1644183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）所在象限是（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52" name="yt_table_1205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348987"/>
              </p:ext>
            </p:extLst>
          </p:nvPr>
        </p:nvGraphicFramePr>
        <p:xfrm>
          <a:off x="540000" y="2275850"/>
          <a:ext cx="5132706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</a:tbl>
          </a:graphicData>
        </a:graphic>
      </p:graphicFrame>
      <p:sp>
        <p:nvSpPr>
          <p:cNvPr id="12054" name="yt_shape_12054"/>
          <p:cNvSpPr txBox="1"/>
          <p:nvPr/>
        </p:nvSpPr>
        <p:spPr>
          <a:xfrm>
            <a:off x="540119" y="31751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轴的上方，且距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55" name="yt_shape_12055"/>
          <p:cNvSpPr txBox="1"/>
          <p:nvPr/>
        </p:nvSpPr>
        <p:spPr>
          <a:xfrm>
            <a:off x="540119" y="41346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）在第四象限，则点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32084">
            <a:extLst>
              <a:ext uri="{FF2B5EF4-FFF2-40B4-BE49-F238E27FC236}">
                <a16:creationId xmlns:a16="http://schemas.microsoft.com/office/drawing/2014/main" id="{444D8FC0-4B5E-F9BF-3406-BB1C3058264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4342FF-CD8D-07B8-1218-A0C372C1032B}"/>
              </a:ext>
            </a:extLst>
          </p:cNvPr>
          <p:cNvSpPr txBox="1"/>
          <p:nvPr/>
        </p:nvSpPr>
        <p:spPr>
          <a:xfrm>
            <a:off x="10708342" y="159737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77CBA2-F859-64B6-199D-653C3AE05193}"/>
              </a:ext>
            </a:extLst>
          </p:cNvPr>
          <p:cNvSpPr txBox="1"/>
          <p:nvPr/>
        </p:nvSpPr>
        <p:spPr>
          <a:xfrm>
            <a:off x="1059708" y="3603874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84F252-A941-8E64-1F3A-6BCF931F4AEA}"/>
              </a:ext>
            </a:extLst>
          </p:cNvPr>
          <p:cNvSpPr txBox="1"/>
          <p:nvPr/>
        </p:nvSpPr>
        <p:spPr>
          <a:xfrm>
            <a:off x="1059708" y="456330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1" name="yt_shape_12061"/>
          <p:cNvSpPr txBox="1"/>
          <p:nvPr/>
        </p:nvSpPr>
        <p:spPr>
          <a:xfrm>
            <a:off x="540000" y="31613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58" name="yt_shape_12058" title="H_174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904" y="2217168"/>
            <a:ext cx="2041398" cy="2211084"/>
            <a:chOff x="0" y="0"/>
            <a:chExt cx="2041398" cy="2211084"/>
          </a:xfrm>
        </p:grpSpPr>
        <p:pic>
          <p:nvPicPr>
            <p:cNvPr id="2" name="yt_image_1205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1398" cy="1815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60" name="yt_shape_12060"/>
            <p:cNvSpPr txBox="1"/>
            <p:nvPr/>
          </p:nvSpPr>
          <p:spPr>
            <a:xfrm>
              <a:off x="411235" y="185108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056">
                <a:extLst>
                  <a:ext uri="{FF2B5EF4-FFF2-40B4-BE49-F238E27FC236}">
                    <a16:creationId xmlns:a16="http://schemas.microsoft.com/office/drawing/2014/main" id="{A5C04B7E-C216-9295-71E7-0D40A594E715}"/>
                  </a:ext>
                </a:extLst>
              </p:cNvPr>
              <p:cNvSpPr txBox="1"/>
              <p:nvPr/>
            </p:nvSpPr>
            <p:spPr>
              <a:xfrm>
                <a:off x="479376" y="980728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轴上，且△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是等腰三角形，则点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），（－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），（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2056">
                <a:extLst>
                  <a:ext uri="{FF2B5EF4-FFF2-40B4-BE49-F238E27FC236}">
                    <a16:creationId xmlns:a16="http://schemas.microsoft.com/office/drawing/2014/main" id="{A5C04B7E-C216-9295-71E7-0D40A594E7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980728"/>
                <a:ext cx="11111999" cy="946798"/>
              </a:xfrm>
              <a:prstGeom prst="rect">
                <a:avLst/>
              </a:prstGeom>
              <a:blipFill>
                <a:blip r:embed="rId3"/>
                <a:stretch>
                  <a:fillRect l="-1701" t="-7742" b="-1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6E9F96-5A22-4B41-2CDA-B5C606F8C952}"/>
                  </a:ext>
                </a:extLst>
              </p:cNvPr>
              <p:cNvSpPr txBox="1"/>
              <p:nvPr/>
            </p:nvSpPr>
            <p:spPr>
              <a:xfrm>
                <a:off x="1877834" y="1321222"/>
                <a:ext cx="6708140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），（－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），（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6E9F96-5A22-4B41-2CDA-B5C606F8C9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7834" y="1321222"/>
                <a:ext cx="6708140" cy="520713"/>
              </a:xfrm>
              <a:prstGeom prst="rect">
                <a:avLst/>
              </a:prstGeom>
              <a:blipFill>
                <a:blip r:embed="rId4"/>
                <a:stretch>
                  <a:fillRect l="-1364" r="-1455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2" name="yt_shape_12062"/>
          <p:cNvSpPr txBox="1"/>
          <p:nvPr/>
        </p:nvSpPr>
        <p:spPr>
          <a:xfrm>
            <a:off x="540000" y="900000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在图中标明了李明同学家附近的一些地方，已知李明同学家位于（－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063" name="yt_shape_12063"/>
          <p:cNvSpPr txBox="1"/>
          <p:nvPr/>
        </p:nvSpPr>
        <p:spPr>
          <a:xfrm>
            <a:off x="540000" y="1379303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）根据平面直角坐标系，写出学校，邮局的坐标；</a:t>
            </a:r>
          </a:p>
        </p:txBody>
      </p:sp>
      <p:sp>
        <p:nvSpPr>
          <p:cNvPr id="2" name="yt_shape_12064"/>
          <p:cNvSpPr txBox="1"/>
          <p:nvPr/>
        </p:nvSpPr>
        <p:spPr>
          <a:xfrm>
            <a:off x="540000" y="2010970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学校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邮局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065" name="yt_shape_1206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496176" y="2010970"/>
            <a:ext cx="3155823" cy="3756355"/>
            <a:chOff x="0" y="0"/>
            <a:chExt cx="3155823" cy="3756355"/>
          </a:xfrm>
        </p:grpSpPr>
        <p:pic>
          <p:nvPicPr>
            <p:cNvPr id="3" name="yt_image_12065" descr="{&quot;rangeId&quot;:0,&quot;⚘_2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155823" cy="3291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67" name="yt_shape_12067"/>
            <p:cNvSpPr txBox="1"/>
            <p:nvPr/>
          </p:nvSpPr>
          <p:spPr>
            <a:xfrm>
              <a:off x="980358" y="332784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1468</Words>
  <Application>Microsoft Office PowerPoint</Application>
  <PresentationFormat>宽屏</PresentationFormat>
  <Paragraphs>120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45</cp:revision>
  <dcterms:created xsi:type="dcterms:W3CDTF">2023-05-05T05:33:00Z</dcterms:created>
  <dcterms:modified xsi:type="dcterms:W3CDTF">2023-05-24T06:09:12Z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