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1" r:id="rId5"/>
    <p:sldId id="374" r:id="rId6"/>
    <p:sldId id="377" r:id="rId7"/>
    <p:sldId id="379" r:id="rId8"/>
    <p:sldId id="381" r:id="rId9"/>
    <p:sldId id="383" r:id="rId10"/>
    <p:sldId id="385" r:id="rId11"/>
    <p:sldId id="387" r:id="rId12"/>
    <p:sldId id="391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9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144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0" name="yt_shape_1465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1ac1aab-1da5-4ddb-af38-4ea7acc71969.png&quot;}"/>
            </a:endParaRPr>
          </a:p>
        </p:txBody>
      </p:sp>
      <p:sp>
        <p:nvSpPr>
          <p:cNvPr id="14651" name="yt_shape_14651"/>
          <p:cNvSpPr txBox="1"/>
          <p:nvPr/>
        </p:nvSpPr>
        <p:spPr>
          <a:xfrm>
            <a:off x="540000" y="1653160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统计图有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条形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统计图、扇形统计图和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折线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652" name="yt_shape_14652"/>
          <p:cNvSpPr txBox="1"/>
          <p:nvPr/>
        </p:nvSpPr>
        <p:spPr>
          <a:xfrm>
            <a:off x="540000" y="2132463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各种统计图的优点：</a:t>
            </a:r>
          </a:p>
        </p:txBody>
      </p:sp>
      <p:sp>
        <p:nvSpPr>
          <p:cNvPr id="14653" name="yt_shape_14653"/>
          <p:cNvSpPr txBox="1"/>
          <p:nvPr/>
        </p:nvSpPr>
        <p:spPr>
          <a:xfrm>
            <a:off x="540000" y="2611766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条形统计图：能清晰的反映各部分的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具体数量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654" name="yt_shape_14654"/>
          <p:cNvSpPr txBox="1"/>
          <p:nvPr/>
        </p:nvSpPr>
        <p:spPr>
          <a:xfrm>
            <a:off x="540000" y="3091069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扇形统计图：能清晰的反映各部分占总体的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百分比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655" name="yt_shape_14655"/>
          <p:cNvSpPr txBox="1"/>
          <p:nvPr/>
        </p:nvSpPr>
        <p:spPr>
          <a:xfrm>
            <a:off x="540000" y="3570372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折线统计图：能反映数据的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变化趋势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42163">
            <a:extLst>
              <a:ext uri="{FF2B5EF4-FFF2-40B4-BE49-F238E27FC236}">
                <a16:creationId xmlns:a16="http://schemas.microsoft.com/office/drawing/2014/main" id="{9A5349E3-8117-9F60-917B-5B9DFDD545F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26E8BE-D798-B3F9-FC5F-823E45FA18E3}"/>
              </a:ext>
            </a:extLst>
          </p:cNvPr>
          <p:cNvSpPr txBox="1"/>
          <p:nvPr/>
        </p:nvSpPr>
        <p:spPr>
          <a:xfrm>
            <a:off x="2202589" y="160635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条形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002D92-3FB6-0A21-1030-5AFA623E3758}"/>
              </a:ext>
            </a:extLst>
          </p:cNvPr>
          <p:cNvSpPr txBox="1"/>
          <p:nvPr/>
        </p:nvSpPr>
        <p:spPr>
          <a:xfrm>
            <a:off x="6469789" y="160635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折线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E1E568-3860-DE8A-0F7D-9A83CFF389AA}"/>
              </a:ext>
            </a:extLst>
          </p:cNvPr>
          <p:cNvSpPr txBox="1"/>
          <p:nvPr/>
        </p:nvSpPr>
        <p:spPr>
          <a:xfrm>
            <a:off x="5631589" y="256496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具体数量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5C218E-304E-392E-6199-3F94E67CB42D}"/>
              </a:ext>
            </a:extLst>
          </p:cNvPr>
          <p:cNvSpPr txBox="1"/>
          <p:nvPr/>
        </p:nvSpPr>
        <p:spPr>
          <a:xfrm>
            <a:off x="6545989" y="304426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百分比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ED82C0-6841-8DC4-1994-AA3357D174AF}"/>
              </a:ext>
            </a:extLst>
          </p:cNvPr>
          <p:cNvSpPr txBox="1"/>
          <p:nvPr/>
        </p:nvSpPr>
        <p:spPr>
          <a:xfrm>
            <a:off x="4412389" y="352356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变化趋势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5" name="yt_shape_1472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bad3df7-d8b2-485e-b5aa-3c9bb425ab2a.png&quot;}"/>
            </a:endParaRPr>
          </a:p>
        </p:txBody>
      </p:sp>
      <p:sp>
        <p:nvSpPr>
          <p:cNvPr id="14726" name="yt_shape_14726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在北京市某学校组织的“北京精神”知识竞赛中，每班参加比赛的人数相同，成绩分为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四个等级，其中相应等级的得分依次记为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学校将某年级（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）班的成绩整理并绘制成如图所示的统计图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730" name="yt_shape_14730"/>
          <p:cNvSpPr txBox="1"/>
          <p:nvPr/>
        </p:nvSpPr>
        <p:spPr>
          <a:xfrm>
            <a:off x="540000" y="568245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27" name="yt_shape_14727" title="H_187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203191" y="3245090"/>
            <a:ext cx="3785616" cy="2387106"/>
            <a:chOff x="0" y="0"/>
            <a:chExt cx="3785616" cy="2387106"/>
          </a:xfrm>
        </p:grpSpPr>
        <p:pic>
          <p:nvPicPr>
            <p:cNvPr id="2" name="yt_image_1472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785616" cy="1991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29" name="yt_shape_14729"/>
            <p:cNvSpPr txBox="1"/>
            <p:nvPr/>
          </p:nvSpPr>
          <p:spPr>
            <a:xfrm>
              <a:off x="1283344" y="20271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42361">
            <a:extLst>
              <a:ext uri="{FF2B5EF4-FFF2-40B4-BE49-F238E27FC236}">
                <a16:creationId xmlns:a16="http://schemas.microsoft.com/office/drawing/2014/main" id="{B0EFCC97-EFA9-49CC-F8B4-B9FFCC25864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1" name="yt_shape_14731"/>
          <p:cNvSpPr txBox="1"/>
          <p:nvPr/>
        </p:nvSpPr>
        <p:spPr>
          <a:xfrm>
            <a:off x="540000" y="9000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请你根据以上信息解答下列问题：</a:t>
            </a:r>
          </a:p>
        </p:txBody>
      </p:sp>
      <p:sp>
        <p:nvSpPr>
          <p:cNvPr id="14732" name="yt_shape_14732"/>
          <p:cNvSpPr txBox="1"/>
          <p:nvPr/>
        </p:nvSpPr>
        <p:spPr>
          <a:xfrm>
            <a:off x="540000" y="1379303"/>
            <a:ext cx="97206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）此次竞赛中（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）班成绩在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级以上（包括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级）的人数为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14733" name="yt_shape_14733"/>
          <p:cNvSpPr txBox="1"/>
          <p:nvPr/>
        </p:nvSpPr>
        <p:spPr>
          <a:xfrm>
            <a:off x="540000" y="185860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）请将表格补充完整：</a:t>
            </a:r>
          </a:p>
        </p:txBody>
      </p:sp>
      <p:graphicFrame>
        <p:nvGraphicFramePr>
          <p:cNvPr id="14734" name="yt_table_14734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001915"/>
              </p:ext>
            </p:extLst>
          </p:nvPr>
        </p:nvGraphicFramePr>
        <p:xfrm>
          <a:off x="540000" y="2490273"/>
          <a:ext cx="11111998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37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1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82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众数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73C7E15-C988-1A05-6441-91C353BEC086}"/>
              </a:ext>
            </a:extLst>
          </p:cNvPr>
          <p:cNvSpPr txBox="1"/>
          <p:nvPr/>
        </p:nvSpPr>
        <p:spPr>
          <a:xfrm>
            <a:off x="9085989" y="133249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CB3425-7481-A23F-AA51-D3E45D12FDEC}"/>
              </a:ext>
            </a:extLst>
          </p:cNvPr>
          <p:cNvSpPr txBox="1"/>
          <p:nvPr/>
        </p:nvSpPr>
        <p:spPr>
          <a:xfrm>
            <a:off x="10204494" y="3098292"/>
            <a:ext cx="4848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48055D-9F8F-DA92-8495-C8A6D12F81AA}"/>
              </a:ext>
            </a:extLst>
          </p:cNvPr>
          <p:cNvSpPr txBox="1"/>
          <p:nvPr/>
        </p:nvSpPr>
        <p:spPr>
          <a:xfrm>
            <a:off x="7477782" y="3617785"/>
            <a:ext cx="4848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0" name="yt_shape_14740"/>
          <p:cNvSpPr txBox="1"/>
          <p:nvPr/>
        </p:nvSpPr>
        <p:spPr>
          <a:xfrm>
            <a:off x="335360" y="29229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从平均数的角度看两班的成绩一样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从中位数的角度看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班比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班的成绩好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班成绩好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741" name="yt_shape_14741"/>
          <p:cNvSpPr txBox="1"/>
          <p:nvPr/>
        </p:nvSpPr>
        <p:spPr>
          <a:xfrm>
            <a:off x="335360" y="38823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从平均数的角度看两班的成绩一样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从众数的角度看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班比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班的成绩好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班成绩好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742" name="yt_shape_14742"/>
          <p:cNvSpPr txBox="1"/>
          <p:nvPr/>
        </p:nvSpPr>
        <p:spPr>
          <a:xfrm>
            <a:off x="335360" y="48417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班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级以上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包括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的人数是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班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级以上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包括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的人数是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级以上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包括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的人数的角度来看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班成绩好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4736">
            <a:extLst>
              <a:ext uri="{FF2B5EF4-FFF2-40B4-BE49-F238E27FC236}">
                <a16:creationId xmlns:a16="http://schemas.microsoft.com/office/drawing/2014/main" id="{52640642-3D93-77E1-12A4-C332951F50BF}"/>
              </a:ext>
            </a:extLst>
          </p:cNvPr>
          <p:cNvSpPr txBox="1"/>
          <p:nvPr/>
        </p:nvSpPr>
        <p:spPr>
          <a:xfrm>
            <a:off x="335360" y="980728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）请从下列不同角度对这次竞赛成绩的结果进行分析：</a:t>
            </a:r>
          </a:p>
        </p:txBody>
      </p:sp>
      <p:sp>
        <p:nvSpPr>
          <p:cNvPr id="3" name="yt_shape_14737">
            <a:extLst>
              <a:ext uri="{FF2B5EF4-FFF2-40B4-BE49-F238E27FC236}">
                <a16:creationId xmlns:a16="http://schemas.microsoft.com/office/drawing/2014/main" id="{6D1CB0CC-0B18-6268-32D0-D5F4B3DADE30}"/>
              </a:ext>
            </a:extLst>
          </p:cNvPr>
          <p:cNvSpPr txBox="1"/>
          <p:nvPr/>
        </p:nvSpPr>
        <p:spPr>
          <a:xfrm>
            <a:off x="335360" y="1460031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从平均数和中位数的角度来比较（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）班的成绩；</a:t>
            </a:r>
          </a:p>
        </p:txBody>
      </p:sp>
      <p:sp>
        <p:nvSpPr>
          <p:cNvPr id="4" name="yt_shape_14738">
            <a:extLst>
              <a:ext uri="{FF2B5EF4-FFF2-40B4-BE49-F238E27FC236}">
                <a16:creationId xmlns:a16="http://schemas.microsoft.com/office/drawing/2014/main" id="{BD6F349E-4401-FF0B-AC33-B0941E8835AD}"/>
              </a:ext>
            </a:extLst>
          </p:cNvPr>
          <p:cNvSpPr txBox="1"/>
          <p:nvPr/>
        </p:nvSpPr>
        <p:spPr>
          <a:xfrm>
            <a:off x="335360" y="1939334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从平均数和众数的角度来比较（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）班的成绩；</a:t>
            </a:r>
          </a:p>
        </p:txBody>
      </p:sp>
      <p:sp>
        <p:nvSpPr>
          <p:cNvPr id="5" name="yt_shape_14739">
            <a:extLst>
              <a:ext uri="{FF2B5EF4-FFF2-40B4-BE49-F238E27FC236}">
                <a16:creationId xmlns:a16="http://schemas.microsoft.com/office/drawing/2014/main" id="{ADF0C3D5-63B1-C67B-5A51-52D2709D410E}"/>
              </a:ext>
            </a:extLst>
          </p:cNvPr>
          <p:cNvSpPr txBox="1"/>
          <p:nvPr/>
        </p:nvSpPr>
        <p:spPr>
          <a:xfrm>
            <a:off x="335360" y="2418637"/>
            <a:ext cx="96853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级以上（包括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级）的人数的角度来比较（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）班的成绩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0" grpId="0" build="allAtOnce"/>
      <p:bldP spid="14741" grpId="0" build="allAtOnce"/>
      <p:bldP spid="1474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6" name="yt_shape_14656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e717c88-66a2-4366-9091-887eb372cee1.png&quot;}"/>
            </a:endParaRPr>
          </a:p>
        </p:txBody>
      </p:sp>
      <p:sp>
        <p:nvSpPr>
          <p:cNvPr id="14657" name="yt_shape_14657"/>
          <p:cNvSpPr txBox="1"/>
          <p:nvPr/>
        </p:nvSpPr>
        <p:spPr>
          <a:xfrm>
            <a:off x="540000" y="1662201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从条形统计图分析数据的集中趋势</a:t>
            </a:r>
          </a:p>
        </p:txBody>
      </p:sp>
      <p:sp>
        <p:nvSpPr>
          <p:cNvPr id="14658" name="yt_shape_14658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某校饭堂随机抽取了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名学生，对他们最喜欢的套餐种类进行问卷调查后（每人选一种），绘制了如图的条形统计图，根据图中的信息，可知学生最喜欢的套餐种类是（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62" name="yt_table_1466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104981"/>
              </p:ext>
            </p:extLst>
          </p:nvPr>
        </p:nvGraphicFramePr>
        <p:xfrm>
          <a:off x="540000" y="3601332"/>
          <a:ext cx="4523106" cy="848742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套餐一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套餐二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套餐三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套餐四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8"/>
                  </a:ext>
                </a:extLst>
              </a:tr>
            </a:tbl>
          </a:graphicData>
        </a:graphic>
      </p:graphicFrame>
      <p:grpSp>
        <p:nvGrpSpPr>
          <p:cNvPr id="14659" name="yt_shape_14659_skip" title="H_173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61160" y="3601332"/>
            <a:ext cx="2588895" cy="2206512"/>
            <a:chOff x="0" y="0"/>
            <a:chExt cx="2588895" cy="2206512"/>
          </a:xfrm>
        </p:grpSpPr>
        <p:pic>
          <p:nvPicPr>
            <p:cNvPr id="2" name="yt_image_14659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88895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61" name="yt_shape_14661"/>
            <p:cNvSpPr txBox="1"/>
            <p:nvPr/>
          </p:nvSpPr>
          <p:spPr>
            <a:xfrm>
              <a:off x="761166" y="18465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42187">
            <a:extLst>
              <a:ext uri="{FF2B5EF4-FFF2-40B4-BE49-F238E27FC236}">
                <a16:creationId xmlns:a16="http://schemas.microsoft.com/office/drawing/2014/main" id="{E218766C-E4CC-0482-0A31-DBD9B5BAB04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6" name="yt_shape_1684746142204">
            <a:extLst>
              <a:ext uri="{FF2B5EF4-FFF2-40B4-BE49-F238E27FC236}">
                <a16:creationId xmlns:a16="http://schemas.microsoft.com/office/drawing/2014/main" id="{936B4B08-3F09-7EAD-B282-0DF687DEB9E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6C9EE20-2B75-465E-A0C7-A0D6B19783F7}"/>
              </a:ext>
            </a:extLst>
          </p:cNvPr>
          <p:cNvSpPr txBox="1"/>
          <p:nvPr/>
        </p:nvSpPr>
        <p:spPr>
          <a:xfrm>
            <a:off x="1669308" y="30659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4" name="yt_shape_14664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为响应“书香成都”建设的号召，在全校形成良好的人文阅读风尚，成都市某中学随机调查了部分学生平均每天的阅读时间，统计结果如图所示，则在本次调查中，阅读时间的中位数是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668" name="yt_shape_14668"/>
          <p:cNvSpPr txBox="1"/>
          <p:nvPr/>
        </p:nvSpPr>
        <p:spPr>
          <a:xfrm>
            <a:off x="540000" y="44847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65" name="yt_shape_14665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53546" y="2491930"/>
            <a:ext cx="2684907" cy="1942479"/>
            <a:chOff x="0" y="0"/>
            <a:chExt cx="2684907" cy="1942479"/>
          </a:xfrm>
        </p:grpSpPr>
        <p:pic>
          <p:nvPicPr>
            <p:cNvPr id="2" name="yt_image_1466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84907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67" name="yt_shape_14667"/>
            <p:cNvSpPr txBox="1"/>
            <p:nvPr/>
          </p:nvSpPr>
          <p:spPr>
            <a:xfrm>
              <a:off x="809172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82191FA-63B5-D619-6BD1-F415AB4F8269}"/>
              </a:ext>
            </a:extLst>
          </p:cNvPr>
          <p:cNvSpPr txBox="1"/>
          <p:nvPr/>
        </p:nvSpPr>
        <p:spPr>
          <a:xfrm>
            <a:off x="4107708" y="180417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9" name="yt_shape_14669"/>
          <p:cNvSpPr txBox="1"/>
          <p:nvPr/>
        </p:nvSpPr>
        <p:spPr>
          <a:xfrm>
            <a:off x="479376" y="764704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从扇形统计图分析数据的集中趋势</a:t>
            </a:r>
          </a:p>
        </p:txBody>
      </p:sp>
      <p:sp>
        <p:nvSpPr>
          <p:cNvPr id="14670" name="yt_shape_14670"/>
          <p:cNvSpPr txBox="1"/>
          <p:nvPr/>
        </p:nvSpPr>
        <p:spPr>
          <a:xfrm>
            <a:off x="479495" y="12642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如图是某品牌运动服的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号的销售情况统计图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则厂家应生产最多的型号为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74" name="yt_table_14674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07693"/>
              </p:ext>
            </p:extLst>
          </p:nvPr>
        </p:nvGraphicFramePr>
        <p:xfrm>
          <a:off x="479376" y="2223704"/>
          <a:ext cx="8843329" cy="424371"/>
        </p:xfrm>
        <a:graphic>
          <a:graphicData uri="http://schemas.openxmlformats.org/drawingml/2006/table">
            <a:tbl>
              <a:tblPr/>
              <a:tblGrid>
                <a:gridCol w="2364105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2362518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1668463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"/>
                  </a:ext>
                </a:extLst>
              </a:tr>
            </a:tbl>
          </a:graphicData>
        </a:graphic>
      </p:graphicFrame>
      <p:grpSp>
        <p:nvGrpSpPr>
          <p:cNvPr id="14671" name="yt_shape_14671_skip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1581" y="1804505"/>
            <a:ext cx="1845945" cy="1849896"/>
            <a:chOff x="0" y="0"/>
            <a:chExt cx="1845945" cy="1849896"/>
          </a:xfrm>
        </p:grpSpPr>
        <p:pic>
          <p:nvPicPr>
            <p:cNvPr id="2" name="yt_image_14671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5945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73" name="yt_shape_14673"/>
            <p:cNvSpPr txBox="1"/>
            <p:nvPr/>
          </p:nvSpPr>
          <p:spPr>
            <a:xfrm>
              <a:off x="389691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42234">
            <a:extLst>
              <a:ext uri="{FF2B5EF4-FFF2-40B4-BE49-F238E27FC236}">
                <a16:creationId xmlns:a16="http://schemas.microsoft.com/office/drawing/2014/main" id="{535BA3F5-F696-F475-2BCC-634C3ACB98E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6" y="805333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13DD1F8-24A0-DC04-C526-748FC747BAAE}"/>
              </a:ext>
            </a:extLst>
          </p:cNvPr>
          <p:cNvSpPr txBox="1"/>
          <p:nvPr/>
        </p:nvSpPr>
        <p:spPr>
          <a:xfrm>
            <a:off x="5266284" y="16929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676">
            <a:extLst>
              <a:ext uri="{FF2B5EF4-FFF2-40B4-BE49-F238E27FC236}">
                <a16:creationId xmlns:a16="http://schemas.microsoft.com/office/drawing/2014/main" id="{F092CB3A-5C77-01D1-BEC8-9BB069024104}"/>
              </a:ext>
            </a:extLst>
          </p:cNvPr>
          <p:cNvSpPr txBox="1"/>
          <p:nvPr/>
        </p:nvSpPr>
        <p:spPr>
          <a:xfrm>
            <a:off x="460395" y="374445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在一次爱心捐款中，某班有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名学生拿出自己的零花钱，有捐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元、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元、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元、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元的，如图反映了不同捐款的人数比例，那么这个班的学生平均每人捐款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4680">
            <a:extLst>
              <a:ext uri="{FF2B5EF4-FFF2-40B4-BE49-F238E27FC236}">
                <a16:creationId xmlns:a16="http://schemas.microsoft.com/office/drawing/2014/main" id="{05556997-D173-E101-68A2-6B6A6D3A1286}"/>
              </a:ext>
            </a:extLst>
          </p:cNvPr>
          <p:cNvSpPr txBox="1"/>
          <p:nvPr/>
        </p:nvSpPr>
        <p:spPr>
          <a:xfrm>
            <a:off x="460276" y="734065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4677" title="H_153.8511">
            <a:extLst>
              <a:ext uri="{FF2B5EF4-FFF2-40B4-BE49-F238E27FC236}">
                <a16:creationId xmlns:a16="http://schemas.microsoft.com/office/drawing/2014/main" id="{8A26EB33-F860-75FC-575C-E75BE3650467}"/>
              </a:ext>
            </a:extLst>
          </p:cNvPr>
          <p:cNvGrpSpPr/>
          <p:nvPr/>
        </p:nvGrpSpPr>
        <p:grpSpPr>
          <a:xfrm>
            <a:off x="9724528" y="4750867"/>
            <a:ext cx="1511046" cy="1953909"/>
            <a:chOff x="0" y="0"/>
            <a:chExt cx="1511046" cy="1953909"/>
          </a:xfrm>
        </p:grpSpPr>
        <p:pic>
          <p:nvPicPr>
            <p:cNvPr id="8" name="yt_image_14677">
              <a:extLst>
                <a:ext uri="{FF2B5EF4-FFF2-40B4-BE49-F238E27FC236}">
                  <a16:creationId xmlns:a16="http://schemas.microsoft.com/office/drawing/2014/main" id="{606457B4-569E-D960-6951-39EFD22765FF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11046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4679">
              <a:extLst>
                <a:ext uri="{FF2B5EF4-FFF2-40B4-BE49-F238E27FC236}">
                  <a16:creationId xmlns:a16="http://schemas.microsoft.com/office/drawing/2014/main" id="{11B4F1B5-6C6A-2873-5FC7-09025A421479}"/>
                </a:ext>
              </a:extLst>
            </p:cNvPr>
            <p:cNvSpPr txBox="1"/>
            <p:nvPr/>
          </p:nvSpPr>
          <p:spPr>
            <a:xfrm>
              <a:off x="222242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1FA256DE-994C-DFCB-0695-5DC90ED2E2A4}"/>
              </a:ext>
            </a:extLst>
          </p:cNvPr>
          <p:cNvSpPr txBox="1"/>
          <p:nvPr/>
        </p:nvSpPr>
        <p:spPr>
          <a:xfrm>
            <a:off x="1364159" y="4648627"/>
            <a:ext cx="522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1" name="yt_shape_14681"/>
          <p:cNvSpPr txBox="1"/>
          <p:nvPr/>
        </p:nvSpPr>
        <p:spPr>
          <a:xfrm>
            <a:off x="479376" y="764704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从折线统计图分析数据的集中趋势</a:t>
            </a:r>
          </a:p>
        </p:txBody>
      </p:sp>
      <p:sp>
        <p:nvSpPr>
          <p:cNvPr id="14682" name="yt_shape_14682"/>
          <p:cNvSpPr txBox="1"/>
          <p:nvPr/>
        </p:nvSpPr>
        <p:spPr>
          <a:xfrm>
            <a:off x="479495" y="12642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济南市中考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）在学校的体育训练中，小杰投掷实心球的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次成绩如统计图所示，则这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次成绩的中位数和平均数分别是（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86" name="yt_table_1468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071817"/>
              </p:ext>
            </p:extLst>
          </p:nvPr>
        </p:nvGraphicFramePr>
        <p:xfrm>
          <a:off x="479376" y="2223704"/>
          <a:ext cx="5774056" cy="848742"/>
        </p:xfrm>
        <a:graphic>
          <a:graphicData uri="http://schemas.openxmlformats.org/drawingml/2006/table">
            <a:tbl>
              <a:tblPr/>
              <a:tblGrid>
                <a:gridCol w="3353118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  <a:gridCol w="2420938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</a:tbl>
          </a:graphicData>
        </a:graphic>
      </p:graphicFrame>
      <p:grpSp>
        <p:nvGrpSpPr>
          <p:cNvPr id="14683" name="yt_shape_14683_skip" title="H_165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27444" y="1781550"/>
            <a:ext cx="3032379" cy="2107071"/>
            <a:chOff x="0" y="0"/>
            <a:chExt cx="3032379" cy="2107071"/>
          </a:xfrm>
        </p:grpSpPr>
        <p:pic>
          <p:nvPicPr>
            <p:cNvPr id="2" name="yt_image_1468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032379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85" name="yt_shape_14685"/>
            <p:cNvSpPr txBox="1"/>
            <p:nvPr/>
          </p:nvSpPr>
          <p:spPr>
            <a:xfrm>
              <a:off x="982908" y="174707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42265">
            <a:extLst>
              <a:ext uri="{FF2B5EF4-FFF2-40B4-BE49-F238E27FC236}">
                <a16:creationId xmlns:a16="http://schemas.microsoft.com/office/drawing/2014/main" id="{64C93CD0-E529-5EF5-D7E0-56A3DC26599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6" y="805333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6C15C24-6767-9DFE-20AB-0BE9B2BDFE0F}"/>
              </a:ext>
            </a:extLst>
          </p:cNvPr>
          <p:cNvSpPr txBox="1"/>
          <p:nvPr/>
        </p:nvSpPr>
        <p:spPr>
          <a:xfrm>
            <a:off x="6028284" y="16929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688">
            <a:extLst>
              <a:ext uri="{FF2B5EF4-FFF2-40B4-BE49-F238E27FC236}">
                <a16:creationId xmlns:a16="http://schemas.microsoft.com/office/drawing/2014/main" id="{81AC769C-1CD2-5E29-3DC8-56AF1495223F}"/>
              </a:ext>
            </a:extLst>
          </p:cNvPr>
          <p:cNvSpPr txBox="1"/>
          <p:nvPr/>
        </p:nvSpPr>
        <p:spPr>
          <a:xfrm>
            <a:off x="479495" y="39514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某住宅小区四月份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日每天用水量的变化情况如图所示，则这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天每天用水量的中位数是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4692">
            <a:extLst>
              <a:ext uri="{FF2B5EF4-FFF2-40B4-BE49-F238E27FC236}">
                <a16:creationId xmlns:a16="http://schemas.microsoft.com/office/drawing/2014/main" id="{88D2D9E1-5F64-C5EA-96F8-8530436EF90B}"/>
              </a:ext>
            </a:extLst>
          </p:cNvPr>
          <p:cNvSpPr txBox="1"/>
          <p:nvPr/>
        </p:nvSpPr>
        <p:spPr>
          <a:xfrm>
            <a:off x="479376" y="72205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4689" title="H_165.9111">
            <a:extLst>
              <a:ext uri="{FF2B5EF4-FFF2-40B4-BE49-F238E27FC236}">
                <a16:creationId xmlns:a16="http://schemas.microsoft.com/office/drawing/2014/main" id="{7E7FA70D-505F-6ECF-D7F7-2BB3A3170A4E}"/>
              </a:ext>
            </a:extLst>
          </p:cNvPr>
          <p:cNvGrpSpPr/>
          <p:nvPr/>
        </p:nvGrpSpPr>
        <p:grpSpPr>
          <a:xfrm>
            <a:off x="8945598" y="4435280"/>
            <a:ext cx="2291715" cy="2107071"/>
            <a:chOff x="0" y="0"/>
            <a:chExt cx="2291715" cy="2107071"/>
          </a:xfrm>
        </p:grpSpPr>
        <p:pic>
          <p:nvPicPr>
            <p:cNvPr id="8" name="yt_image_14689">
              <a:extLst>
                <a:ext uri="{FF2B5EF4-FFF2-40B4-BE49-F238E27FC236}">
                  <a16:creationId xmlns:a16="http://schemas.microsoft.com/office/drawing/2014/main" id="{10EF97E8-4D77-1142-2BF5-12F8D9E51F61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91715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4691">
              <a:extLst>
                <a:ext uri="{FF2B5EF4-FFF2-40B4-BE49-F238E27FC236}">
                  <a16:creationId xmlns:a16="http://schemas.microsoft.com/office/drawing/2014/main" id="{42C55EA0-28BC-9086-4FB4-95679D0C66BE}"/>
                </a:ext>
              </a:extLst>
            </p:cNvPr>
            <p:cNvSpPr txBox="1"/>
            <p:nvPr/>
          </p:nvSpPr>
          <p:spPr>
            <a:xfrm>
              <a:off x="612576" y="174707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1A6D9E5A-0278-EF90-5C48-3C7090089FC8}"/>
              </a:ext>
            </a:extLst>
          </p:cNvPr>
          <p:cNvSpPr txBox="1"/>
          <p:nvPr/>
        </p:nvSpPr>
        <p:spPr>
          <a:xfrm>
            <a:off x="2218284" y="438008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3" name="yt_shape_14693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对统计图理解不清楚而出错</a:t>
            </a:r>
          </a:p>
        </p:txBody>
      </p:sp>
      <p:sp>
        <p:nvSpPr>
          <p:cNvPr id="14694" name="yt_shape_14694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对某校八年级随机抽取若干名学生进行体能测试，成绩记为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个等级，将调查结果绘制成如图所示的条形统计图和扇形统计图，根据图中信息，这些学生的平均分数是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698" name="yt_shape_14698"/>
          <p:cNvSpPr txBox="1"/>
          <p:nvPr/>
        </p:nvSpPr>
        <p:spPr>
          <a:xfrm>
            <a:off x="540000" y="550542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95" name="yt_shape_14695" title="H_193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80294" y="2991495"/>
            <a:ext cx="4431411" cy="2463687"/>
            <a:chOff x="0" y="0"/>
            <a:chExt cx="4431411" cy="2463687"/>
          </a:xfrm>
        </p:grpSpPr>
        <p:pic>
          <p:nvPicPr>
            <p:cNvPr id="2" name="yt_image_1469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431411" cy="2067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97" name="yt_shape_14697"/>
            <p:cNvSpPr txBox="1"/>
            <p:nvPr/>
          </p:nvSpPr>
          <p:spPr>
            <a:xfrm>
              <a:off x="1682424" y="21036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42296">
            <a:extLst>
              <a:ext uri="{FF2B5EF4-FFF2-40B4-BE49-F238E27FC236}">
                <a16:creationId xmlns:a16="http://schemas.microsoft.com/office/drawing/2014/main" id="{A8C5C403-16B2-976E-E153-5C46E52BCF0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B72B26D-0F50-5803-B82D-5A39EAADF186}"/>
              </a:ext>
            </a:extLst>
          </p:cNvPr>
          <p:cNvSpPr txBox="1"/>
          <p:nvPr/>
        </p:nvSpPr>
        <p:spPr>
          <a:xfrm>
            <a:off x="5022108" y="2303735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9" name="yt_shape_14699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7410642-b85b-4f7c-8712-2da16594141c.png&quot;}"/>
            </a:endParaRPr>
          </a:p>
        </p:txBody>
      </p:sp>
      <p:sp>
        <p:nvSpPr>
          <p:cNvPr id="14700" name="yt_shape_14700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）如图是小明某一天测得的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次体温情况的折线统计图，下列信息不正确的是（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04" name="yt_table_14704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551666"/>
              </p:ext>
            </p:extLst>
          </p:nvPr>
        </p:nvGraphicFramePr>
        <p:xfrm>
          <a:off x="540000" y="2603618"/>
          <a:ext cx="4165600" cy="1697484"/>
        </p:xfrm>
        <a:graphic>
          <a:graphicData uri="http://schemas.openxmlformats.org/drawingml/2006/table">
            <a:tbl>
              <a:tblPr/>
              <a:tblGrid>
                <a:gridCol w="4165600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测得的最高体温为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次测得的体温在下降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这组数据的众数是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这组数据的中位数是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</a:tbl>
          </a:graphicData>
        </a:graphic>
      </p:graphicFrame>
      <p:grpSp>
        <p:nvGrpSpPr>
          <p:cNvPr id="14701" name="yt_shape_14701_skip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38322" y="2603618"/>
            <a:ext cx="2811780" cy="2140218"/>
            <a:chOff x="0" y="0"/>
            <a:chExt cx="2811780" cy="2140218"/>
          </a:xfrm>
        </p:grpSpPr>
        <p:pic>
          <p:nvPicPr>
            <p:cNvPr id="2" name="yt_image_14701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11780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03" name="yt_shape_14703"/>
            <p:cNvSpPr txBox="1"/>
            <p:nvPr/>
          </p:nvSpPr>
          <p:spPr>
            <a:xfrm>
              <a:off x="872609" y="17802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42322">
            <a:extLst>
              <a:ext uri="{FF2B5EF4-FFF2-40B4-BE49-F238E27FC236}">
                <a16:creationId xmlns:a16="http://schemas.microsoft.com/office/drawing/2014/main" id="{AB8F9FC8-4E10-D926-51F3-BAA6DB89D8E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F32598F-B74A-28DC-D7AE-9E822915FB26}"/>
              </a:ext>
            </a:extLst>
          </p:cNvPr>
          <p:cNvSpPr txBox="1"/>
          <p:nvPr/>
        </p:nvSpPr>
        <p:spPr>
          <a:xfrm>
            <a:off x="2278908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6" name="yt_shape_14706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为振兴乡村经济，在农产品网络销售中实行目标管理，根据目标完成的情况对销售员给予适当的奖励，某村委会统计了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名销售员在某月的销售额（单位：万元），数据如下：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</a:p>
        </p:txBody>
      </p:sp>
      <p:sp>
        <p:nvSpPr>
          <p:cNvPr id="2" name="yt_shape_14708">
            <a:extLst>
              <a:ext uri="{FF2B5EF4-FFF2-40B4-BE49-F238E27FC236}">
                <a16:creationId xmlns:a16="http://schemas.microsoft.com/office/drawing/2014/main" id="{8AD1B165-C28D-EE8C-CE41-2791880F69A4}"/>
              </a:ext>
            </a:extLst>
          </p:cNvPr>
          <p:cNvSpPr txBox="1"/>
          <p:nvPr/>
        </p:nvSpPr>
        <p:spPr>
          <a:xfrm>
            <a:off x="407368" y="2924944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）补全月销售额数据的条形统计图；</a:t>
            </a:r>
          </a:p>
        </p:txBody>
      </p:sp>
      <p:sp>
        <p:nvSpPr>
          <p:cNvPr id="3" name="yt_shape_14710">
            <a:extLst>
              <a:ext uri="{FF2B5EF4-FFF2-40B4-BE49-F238E27FC236}">
                <a16:creationId xmlns:a16="http://schemas.microsoft.com/office/drawing/2014/main" id="{06A1A3B7-2F9F-8A59-1247-29801EC07189}"/>
              </a:ext>
            </a:extLst>
          </p:cNvPr>
          <p:cNvSpPr txBox="1"/>
          <p:nvPr/>
        </p:nvSpPr>
        <p:spPr>
          <a:xfrm>
            <a:off x="623392" y="3436640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补全统计图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4" name="yt_image_14715" title="H_168.84">
            <a:extLst>
              <a:ext uri="{FF2B5EF4-FFF2-40B4-BE49-F238E27FC236}">
                <a16:creationId xmlns:a16="http://schemas.microsoft.com/office/drawing/2014/main" id="{24306BB5-9B3F-00BD-E19D-428B03A01D84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605" y="4089091"/>
            <a:ext cx="3681603" cy="214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068EBAC-95BB-BB82-AB63-A736DBCA0AFF}"/>
              </a:ext>
            </a:extLst>
          </p:cNvPr>
          <p:cNvSpPr txBox="1"/>
          <p:nvPr/>
        </p:nvSpPr>
        <p:spPr>
          <a:xfrm>
            <a:off x="5199163" y="6269359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7" name="yt_shape_14711">
            <a:extLst>
              <a:ext uri="{FF2B5EF4-FFF2-40B4-BE49-F238E27FC236}">
                <a16:creationId xmlns:a16="http://schemas.microsoft.com/office/drawing/2014/main" id="{7B9316AC-8E6A-2FA9-CC40-2D11F1835FFD}"/>
              </a:ext>
            </a:extLst>
          </p:cNvPr>
          <p:cNvGrpSpPr/>
          <p:nvPr/>
        </p:nvGrpSpPr>
        <p:grpSpPr>
          <a:xfrm>
            <a:off x="8112224" y="2956365"/>
            <a:ext cx="3113532" cy="2352751"/>
            <a:chOff x="0" y="0"/>
            <a:chExt cx="3113532" cy="2352751"/>
          </a:xfrm>
        </p:grpSpPr>
        <p:pic>
          <p:nvPicPr>
            <p:cNvPr id="8" name="yt_image_14711" descr="{&quot;rangeId&quot;:0,&quot;⚘_2&quot;:1}">
              <a:extLst>
                <a:ext uri="{FF2B5EF4-FFF2-40B4-BE49-F238E27FC236}">
                  <a16:creationId xmlns:a16="http://schemas.microsoft.com/office/drawing/2014/main" id="{F1676A36-DDBA-2C4F-FB30-382F883AD8A3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113532" cy="1888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4713">
              <a:extLst>
                <a:ext uri="{FF2B5EF4-FFF2-40B4-BE49-F238E27FC236}">
                  <a16:creationId xmlns:a16="http://schemas.microsoft.com/office/drawing/2014/main" id="{B2FF0AAF-35CD-2A53-00AE-01194E6FF5F0}"/>
                </a:ext>
              </a:extLst>
            </p:cNvPr>
            <p:cNvSpPr txBox="1"/>
            <p:nvPr/>
          </p:nvSpPr>
          <p:spPr>
            <a:xfrm>
              <a:off x="1036157" y="192423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9" name="yt_shape_14709"/>
          <p:cNvSpPr txBox="1"/>
          <p:nvPr/>
        </p:nvSpPr>
        <p:spPr>
          <a:xfrm>
            <a:off x="540000" y="1379303"/>
            <a:ext cx="108491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）月销售额的众数是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万元，中位数是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万元，平均数是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grpSp>
        <p:nvGrpSpPr>
          <p:cNvPr id="14711" name="yt_shape_1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38467" y="2010970"/>
            <a:ext cx="3113532" cy="2352751"/>
            <a:chOff x="0" y="0"/>
            <a:chExt cx="3113532" cy="2352751"/>
          </a:xfrm>
        </p:grpSpPr>
        <p:pic>
          <p:nvPicPr>
            <p:cNvPr id="3" name="yt_image_14711" descr="{&quot;rangeId&quot;:0,&quot;⚘_2&quot;:1}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113532" cy="1888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3" name="yt_shape_14713"/>
            <p:cNvSpPr txBox="1"/>
            <p:nvPr/>
          </p:nvSpPr>
          <p:spPr>
            <a:xfrm>
              <a:off x="1036157" y="1924236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718" name="yt_shape_14718"/>
          <p:cNvSpPr txBox="1"/>
          <p:nvPr/>
        </p:nvSpPr>
        <p:spPr>
          <a:xfrm>
            <a:off x="540000" y="44139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B51998-2C86-89AA-D2A9-6EBBBA5DAF6B}"/>
              </a:ext>
            </a:extLst>
          </p:cNvPr>
          <p:cNvSpPr txBox="1"/>
          <p:nvPr/>
        </p:nvSpPr>
        <p:spPr>
          <a:xfrm>
            <a:off x="3955189" y="133249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2F831A-D206-0681-DC2E-5B665DD1104B}"/>
              </a:ext>
            </a:extLst>
          </p:cNvPr>
          <p:cNvSpPr txBox="1"/>
          <p:nvPr/>
        </p:nvSpPr>
        <p:spPr>
          <a:xfrm>
            <a:off x="6850789" y="133249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00D04D-5D09-15CA-274E-1BDE12DD5DEB}"/>
              </a:ext>
            </a:extLst>
          </p:cNvPr>
          <p:cNvSpPr txBox="1"/>
          <p:nvPr/>
        </p:nvSpPr>
        <p:spPr>
          <a:xfrm>
            <a:off x="9746389" y="133249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719">
            <a:extLst>
              <a:ext uri="{FF2B5EF4-FFF2-40B4-BE49-F238E27FC236}">
                <a16:creationId xmlns:a16="http://schemas.microsoft.com/office/drawing/2014/main" id="{878EA0B8-1C5C-46AB-8078-A2B53AF2C773}"/>
              </a:ext>
            </a:extLst>
          </p:cNvPr>
          <p:cNvSpPr txBox="1"/>
          <p:nvPr/>
        </p:nvSpPr>
        <p:spPr>
          <a:xfrm>
            <a:off x="540000" y="42823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）中的结果，确定一个较高的销售目标给予奖励，你认为月销售额定为多少合适？</a:t>
            </a:r>
          </a:p>
        </p:txBody>
      </p:sp>
      <p:sp>
        <p:nvSpPr>
          <p:cNvPr id="8" name="yt_shape_14720">
            <a:extLst>
              <a:ext uri="{FF2B5EF4-FFF2-40B4-BE49-F238E27FC236}">
                <a16:creationId xmlns:a16="http://schemas.microsoft.com/office/drawing/2014/main" id="{8D77EB3F-AB58-822C-DCFE-01F1DE82F386}"/>
              </a:ext>
            </a:extLst>
          </p:cNvPr>
          <p:cNvSpPr txBox="1"/>
          <p:nvPr/>
        </p:nvSpPr>
        <p:spPr>
          <a:xfrm>
            <a:off x="540000" y="5394117"/>
            <a:ext cx="11028608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应确定销售目标为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激励大部分的销售人员达到平均销售额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1168</Words>
  <Application>Microsoft Office PowerPoint</Application>
  <PresentationFormat>宽屏</PresentationFormat>
  <Paragraphs>97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49</cp:revision>
  <dcterms:created xsi:type="dcterms:W3CDTF">2023-05-05T05:33:00Z</dcterms:created>
  <dcterms:modified xsi:type="dcterms:W3CDTF">2023-05-24T06:32:03Z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