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9" r:id="rId4"/>
    <p:sldId id="374" r:id="rId5"/>
    <p:sldId id="377" r:id="rId6"/>
    <p:sldId id="378" r:id="rId7"/>
    <p:sldId id="379" r:id="rId8"/>
    <p:sldId id="381" r:id="rId9"/>
    <p:sldId id="387" r:id="rId10"/>
    <p:sldId id="388" r:id="rId11"/>
    <p:sldId id="389" r:id="rId12"/>
    <p:sldId id="390" r:id="rId13"/>
    <p:sldId id="392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9" name="yt_shape_10789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78393df8-bbdb-4087-a143-3baf2b9bff1d.png&quot;}"/>
            </a:endParaRPr>
          </a:p>
        </p:txBody>
      </p:sp>
      <p:sp>
        <p:nvSpPr>
          <p:cNvPr id="10790" name="yt_shape_10790"/>
          <p:cNvSpPr txBox="1"/>
          <p:nvPr/>
        </p:nvSpPr>
        <p:spPr>
          <a:xfrm>
            <a:off x="540000" y="1653160"/>
            <a:ext cx="30008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算术平方根的概念：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91" name="yt_shape_10791"/>
              <p:cNvSpPr txBox="1"/>
              <p:nvPr/>
            </p:nvSpPr>
            <p:spPr>
              <a:xfrm>
                <a:off x="540119" y="2132463"/>
                <a:ext cx="11111999" cy="9134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一般地，如果一个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正数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的平方等于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，即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，那么这个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正数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就叫做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的算术平方根，记作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，读作“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根号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791" name="yt_shape_10791" descr="{&quot;rangeId&quot;: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32463"/>
                <a:ext cx="11111999" cy="913455"/>
              </a:xfrm>
              <a:prstGeom prst="rect">
                <a:avLst/>
              </a:prstGeom>
              <a:blipFill>
                <a:blip r:embed="rId2"/>
                <a:stretch>
                  <a:fillRect l="-1701" t="-8000" b="-15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93" name="yt_shape_10793"/>
          <p:cNvSpPr txBox="1"/>
          <p:nvPr/>
        </p:nvSpPr>
        <p:spPr>
          <a:xfrm>
            <a:off x="540000" y="3096706"/>
            <a:ext cx="30008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算术平方根的性质：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94" name="yt_shape_10794"/>
              <p:cNvSpPr txBox="1"/>
              <p:nvPr/>
            </p:nvSpPr>
            <p:spPr>
              <a:xfrm>
                <a:off x="540119" y="3576009"/>
                <a:ext cx="11111999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的算术平方根是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的算术平方根是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，负数没有算术平方根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的范围是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，且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794" name="yt_shape_10794" descr="{&quot;rangeId&quot;: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76009"/>
                <a:ext cx="11111999" cy="958724"/>
              </a:xfrm>
              <a:prstGeom prst="rect">
                <a:avLst/>
              </a:prstGeom>
              <a:blipFill>
                <a:blip r:embed="rId3"/>
                <a:stretch>
                  <a:fillRect l="-1701" t="-4459" r="-1647" b="-152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676973">
            <a:extLst>
              <a:ext uri="{FF2B5EF4-FFF2-40B4-BE49-F238E27FC236}">
                <a16:creationId xmlns:a16="http://schemas.microsoft.com/office/drawing/2014/main" id="{A07FA58E-1719-0693-0B17-322A604435C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3CF0588-A96A-431A-DE23-259A032BC338}"/>
              </a:ext>
            </a:extLst>
          </p:cNvPr>
          <p:cNvSpPr txBox="1"/>
          <p:nvPr/>
        </p:nvSpPr>
        <p:spPr>
          <a:xfrm>
            <a:off x="3173294" y="203784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正数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2DEC20-5B82-3FEE-BFDD-0C4919F66A56}"/>
              </a:ext>
            </a:extLst>
          </p:cNvPr>
          <p:cNvSpPr txBox="1"/>
          <p:nvPr/>
        </p:nvSpPr>
        <p:spPr>
          <a:xfrm>
            <a:off x="6833446" y="2085657"/>
            <a:ext cx="873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FF578E-1C1D-0E5F-21B1-3EBA641449E4}"/>
              </a:ext>
            </a:extLst>
          </p:cNvPr>
          <p:cNvSpPr txBox="1"/>
          <p:nvPr/>
        </p:nvSpPr>
        <p:spPr>
          <a:xfrm>
            <a:off x="9660782" y="208565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正数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641CB3C-39F0-143A-C4BF-E36E53AFBB36}"/>
                  </a:ext>
                </a:extLst>
              </p:cNvPr>
              <p:cNvSpPr txBox="1"/>
              <p:nvPr/>
            </p:nvSpPr>
            <p:spPr>
              <a:xfrm>
                <a:off x="3962980" y="2521198"/>
                <a:ext cx="557531" cy="4895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radPr>
                        <m:deg/>
                        <m:e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𝑎</m:t>
                          </m:r>
                        </m:e>
                      </m:rad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641CB3C-39F0-143A-C4BF-E36E53AFBB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2980" y="2521198"/>
                <a:ext cx="557531" cy="48959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28D381F-3FB3-90F8-932C-108E65DAE53A}"/>
              </a:ext>
            </a:extLst>
          </p:cNvPr>
          <p:cNvSpPr txBox="1"/>
          <p:nvPr/>
        </p:nvSpPr>
        <p:spPr>
          <a:xfrm>
            <a:off x="6161552" y="2561145"/>
            <a:ext cx="942086" cy="48959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根号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ED6C27E-B526-A528-1FB0-9E3394CB3D5A}"/>
                  </a:ext>
                </a:extLst>
              </p:cNvPr>
              <p:cNvSpPr txBox="1"/>
              <p:nvPr/>
            </p:nvSpPr>
            <p:spPr>
              <a:xfrm>
                <a:off x="3650508" y="3529203"/>
                <a:ext cx="55753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radPr>
                        <m:deg/>
                        <m:e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𝑎</m:t>
                          </m:r>
                        </m:e>
                      </m:ra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8" name="文本框 7" descr="{'rangeId': 3, 'mathAnswerShape': 1}">
                <a:extLst>
                  <a:ext uri="{FF2B5EF4-FFF2-40B4-BE49-F238E27FC236}">
                    <a16:creationId xmlns:a16="http://schemas.microsoft.com/office/drawing/2014/main" id="{2ED6C27E-B526-A528-1FB0-9E3394CB3D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0508" y="3529203"/>
                <a:ext cx="557531" cy="6139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C15F337-E1F6-3CB0-9BA1-7FED90D2F4B8}"/>
              </a:ext>
            </a:extLst>
          </p:cNvPr>
          <p:cNvCxnSpPr/>
          <p:nvPr/>
        </p:nvCxnSpPr>
        <p:spPr>
          <a:xfrm>
            <a:off x="3435719" y="4115378"/>
            <a:ext cx="98710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DE6FED4B-C31D-C751-0904-B18C8E731C48}"/>
              </a:ext>
            </a:extLst>
          </p:cNvPr>
          <p:cNvSpPr txBox="1"/>
          <p:nvPr/>
        </p:nvSpPr>
        <p:spPr>
          <a:xfrm>
            <a:off x="7228352" y="3529203"/>
            <a:ext cx="3324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C6941B2-AC9B-40F4-35C8-56841323463C}"/>
              </a:ext>
            </a:extLst>
          </p:cNvPr>
          <p:cNvSpPr txBox="1"/>
          <p:nvPr/>
        </p:nvSpPr>
        <p:spPr>
          <a:xfrm>
            <a:off x="9273178" y="3529203"/>
            <a:ext cx="3324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F7CBAA4-D236-5856-D7A5-DFE3ECC87D2D}"/>
              </a:ext>
            </a:extLst>
          </p:cNvPr>
          <p:cNvSpPr txBox="1"/>
          <p:nvPr/>
        </p:nvSpPr>
        <p:spPr>
          <a:xfrm>
            <a:off x="4713752" y="4049522"/>
            <a:ext cx="651574" cy="48959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0" grpId="0" build="allAtOnce"/>
      <p:bldP spid="11" grpId="0" build="allAtOnce"/>
      <p:bldP spid="1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5" name="yt_shape_1086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电流通过导线时会产生热量，电流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）、导线电阻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）、通电时间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）与产生的热量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J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已知导线的电阻为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时间导线产生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J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的热量，求电流的值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866" name="yt_shape_10866"/>
              <p:cNvSpPr txBox="1"/>
              <p:nvPr/>
            </p:nvSpPr>
            <p:spPr>
              <a:xfrm>
                <a:off x="540000" y="2339566"/>
                <a:ext cx="4679166" cy="18976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根据已知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𝑄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𝑅𝑡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所以电流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𝑄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𝑅𝑡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30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5×1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866" name="yt_shape_108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9566"/>
                <a:ext cx="4679166" cy="1897635"/>
              </a:xfrm>
              <a:prstGeom prst="rect">
                <a:avLst/>
              </a:prstGeom>
              <a:blipFill>
                <a:blip r:embed="rId2"/>
                <a:stretch>
                  <a:fillRect l="-4042" r="-31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6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8" name="yt_shape_10868"/>
          <p:cNvSpPr txBox="1"/>
          <p:nvPr/>
        </p:nvSpPr>
        <p:spPr>
          <a:xfrm>
            <a:off x="540000" y="900000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）填写下表：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869" name="yt_table_10869" title="H_85.96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35259244"/>
                  </p:ext>
                </p:extLst>
              </p:nvPr>
            </p:nvGraphicFramePr>
            <p:xfrm>
              <a:off x="540000" y="1531667"/>
              <a:ext cx="11111996" cy="1091693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52739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17637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27391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60455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984851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29143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0001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𝑎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00" b="0" i="0" spc="-100">
                              <a:solidFill>
                                <a:srgbClr val="FF0000"/>
                              </a:solidFill>
                              <a:effectLst/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 </a:t>
                          </a:r>
                          <a:r>
                            <a:rPr lang="zh-CN" altLang="zh-CN" sz="2400" b="0" i="0" u="sng">
                              <a:solidFill>
                                <a:srgbClr val="FF0000"/>
                              </a:solidFill>
                              <a:effectLst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　</a:t>
                          </a:r>
                          <a:r>
                            <a:rPr lang="zh-CN" altLang="zh-CN" sz="2400" b="0" i="0" u="sng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sng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　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sng">
                              <a:solidFill>
                                <a:srgbClr val="FF0000"/>
                              </a:solidFill>
                              <a:effectLst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　</a:t>
                          </a:r>
                          <a:r>
                            <a:rPr lang="en-US" altLang="zh-CN" sz="2400" b="0" i="0" u="sng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  <a:r>
                            <a:rPr lang="zh-CN" altLang="zh-CN" sz="2400" b="0" i="0" u="sng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　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sng">
                              <a:solidFill>
                                <a:srgbClr val="FF0000"/>
                              </a:solidFill>
                              <a:effectLst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　</a:t>
                          </a:r>
                          <a:r>
                            <a:rPr lang="en-US" altLang="zh-CN" sz="2400" b="0" i="0" u="sng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  <a:r>
                            <a:rPr lang="zh-CN" altLang="zh-CN" sz="2400" b="0" i="0" u="sng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　</a:t>
                          </a:r>
                          <a:r>
                            <a:rPr lang="zh-CN" altLang="zh-CN" sz="100" b="0" i="0" spc="-100">
                              <a:noFill/>
                              <a:effectLst/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⁠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869" name="yt_table_10869" title="H_85.96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35259244"/>
                  </p:ext>
                </p:extLst>
              </p:nvPr>
            </p:nvGraphicFramePr>
            <p:xfrm>
              <a:off x="540000" y="1531667"/>
              <a:ext cx="11111996" cy="1091693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52739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17637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27391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60455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984851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29143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0001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219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98" t="-92553" r="-627092" b="-202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00" b="0" i="0" spc="-100">
                              <a:solidFill>
                                <a:srgbClr val="FF0000"/>
                              </a:solidFill>
                              <a:effectLst/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 </a:t>
                          </a:r>
                          <a:r>
                            <a:rPr lang="zh-CN" altLang="zh-CN" sz="2400" b="0" i="0" u="sng">
                              <a:solidFill>
                                <a:srgbClr val="FF0000"/>
                              </a:solidFill>
                              <a:effectLst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　</a:t>
                          </a:r>
                          <a:r>
                            <a:rPr lang="zh-CN" altLang="zh-CN" sz="2400" b="0" i="0" u="sng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sng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　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sng">
                              <a:solidFill>
                                <a:srgbClr val="FF0000"/>
                              </a:solidFill>
                              <a:effectLst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　</a:t>
                          </a:r>
                          <a:r>
                            <a:rPr lang="en-US" altLang="zh-CN" sz="2400" b="0" i="0" u="sng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  <a:r>
                            <a:rPr lang="zh-CN" altLang="zh-CN" sz="2400" b="0" i="0" u="sng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　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sng">
                              <a:solidFill>
                                <a:srgbClr val="FF0000"/>
                              </a:solidFill>
                              <a:effectLst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　</a:t>
                          </a:r>
                          <a:r>
                            <a:rPr lang="en-US" altLang="zh-CN" sz="2400" b="0" i="0" u="sng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  <a:r>
                            <a:rPr lang="zh-CN" altLang="zh-CN" sz="2400" b="0" i="0" u="sng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　</a:t>
                          </a:r>
                          <a:r>
                            <a:rPr lang="zh-CN" altLang="zh-CN" sz="100" b="0" i="0" spc="-100">
                              <a:noFill/>
                              <a:effectLst/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⁠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71" name="yt_shape_10871"/>
              <p:cNvSpPr txBox="1"/>
              <p:nvPr/>
            </p:nvSpPr>
            <p:spPr>
              <a:xfrm>
                <a:off x="540119" y="2893119"/>
                <a:ext cx="11111999" cy="9139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根据上表中数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的小数点的移动与它的算术平方根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的小数点的移动，你能得出什么规律？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871" name="yt_shape_10871" descr="{&quot;rangeId&quot;:2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93119"/>
                <a:ext cx="11111999" cy="913968"/>
              </a:xfrm>
              <a:prstGeom prst="rect">
                <a:avLst/>
              </a:prstGeom>
              <a:blipFill>
                <a:blip r:embed="rId3"/>
                <a:stretch>
                  <a:fillRect l="-1701" t="-6000" b="-1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73" name="yt_shape_10873"/>
              <p:cNvSpPr txBox="1"/>
              <p:nvPr/>
            </p:nvSpPr>
            <p:spPr>
              <a:xfrm>
                <a:off x="540119" y="3857875"/>
                <a:ext cx="11111999" cy="11204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）利用（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）中规律计算：已知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0.15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1500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（用含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的式子表示）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73" name="yt_shape_108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57875"/>
                <a:ext cx="11111999" cy="1120435"/>
              </a:xfrm>
              <a:prstGeom prst="rect">
                <a:avLst/>
              </a:prstGeom>
              <a:blipFill>
                <a:blip r:embed="rId4"/>
                <a:stretch>
                  <a:fillRect l="-1701" r="-220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75" name="yt_shape_10875"/>
          <p:cNvSpPr txBox="1"/>
          <p:nvPr/>
        </p:nvSpPr>
        <p:spPr>
          <a:xfrm>
            <a:off x="540119" y="50290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规律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被开方数的小数点每移动两位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它的算术平方根的小数点向相同的方向移动一位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D492600-E2E8-058E-3AD7-7672D88B0C0C}"/>
              </a:ext>
            </a:extLst>
          </p:cNvPr>
          <p:cNvSpPr txBox="1"/>
          <p:nvPr/>
        </p:nvSpPr>
        <p:spPr>
          <a:xfrm>
            <a:off x="6392910" y="214595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7CF273-372C-920B-80EA-EF191B6E0000}"/>
              </a:ext>
            </a:extLst>
          </p:cNvPr>
          <p:cNvSpPr txBox="1"/>
          <p:nvPr/>
        </p:nvSpPr>
        <p:spPr>
          <a:xfrm>
            <a:off x="8137125" y="2132856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83E4C46-C922-A375-876B-F7A23AB46E8B}"/>
              </a:ext>
            </a:extLst>
          </p:cNvPr>
          <p:cNvSpPr txBox="1"/>
          <p:nvPr/>
        </p:nvSpPr>
        <p:spPr>
          <a:xfrm>
            <a:off x="10196050" y="213707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C566D02-7431-6325-6148-24A8BAD4D1E6}"/>
                  </a:ext>
                </a:extLst>
              </p:cNvPr>
              <p:cNvSpPr txBox="1"/>
              <p:nvPr/>
            </p:nvSpPr>
            <p:spPr>
              <a:xfrm>
                <a:off x="10534289" y="3811069"/>
                <a:ext cx="437261" cy="7788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𝑘</m:t>
                          </m:r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5" name="文本框 4" descr="{'rangeId': 21, 'mathAnswerShape': 1}">
                <a:extLst>
                  <a:ext uri="{FF2B5EF4-FFF2-40B4-BE49-F238E27FC236}">
                    <a16:creationId xmlns:a16="http://schemas.microsoft.com/office/drawing/2014/main" id="{8C566D02-7431-6325-6148-24A8BAD4D1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34289" y="3811069"/>
                <a:ext cx="437261" cy="77884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A9067642-C935-57BC-BCF4-3E04F5F9C9E7}"/>
              </a:ext>
            </a:extLst>
          </p:cNvPr>
          <p:cNvCxnSpPr/>
          <p:nvPr/>
        </p:nvCxnSpPr>
        <p:spPr>
          <a:xfrm>
            <a:off x="10319500" y="4562154"/>
            <a:ext cx="86684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CF1AEAB0-D779-128E-013A-B7CC9F8429FA}"/>
              </a:ext>
            </a:extLst>
          </p:cNvPr>
          <p:cNvSpPr txBox="1"/>
          <p:nvPr/>
        </p:nvSpPr>
        <p:spPr>
          <a:xfrm>
            <a:off x="1059708" y="4496298"/>
            <a:ext cx="619824" cy="48521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75" grpId="0" build="allAtOnce"/>
      <p:bldP spid="2" grpId="0" build="allAtOnce"/>
      <p:bldP spid="3" grpId="0" build="allAtOnce"/>
      <p:bldP spid="4" grpId="0" build="allAtOnce"/>
      <p:bldP spid="5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6" name="yt_shape_10876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5b217b8d-8ca3-489f-a4a9-7c4c81e940be.png&quot;}"/>
            </a:endParaRPr>
          </a:p>
        </p:txBody>
      </p:sp>
      <p:sp>
        <p:nvSpPr>
          <p:cNvPr id="10877" name="yt_shape_10877"/>
          <p:cNvSpPr txBox="1"/>
          <p:nvPr/>
        </p:nvSpPr>
        <p:spPr>
          <a:xfrm>
            <a:off x="540000" y="1653160"/>
            <a:ext cx="44884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）计算：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78" name="yt_shape_10878"/>
              <p:cNvSpPr txBox="1"/>
              <p:nvPr/>
            </p:nvSpPr>
            <p:spPr>
              <a:xfrm>
                <a:off x="540000" y="2132463"/>
                <a:ext cx="10671255" cy="8327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0.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(−6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nor/>
                                  </m:rP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Times New Roman" panose="02040503050406030204" pitchFamily="12" charset="0"/>
                                    <a:ea typeface="宋体" panose="02040503050406030204" pitchFamily="12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4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878" name="yt_shape_10878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32463"/>
                <a:ext cx="10671255" cy="832792"/>
              </a:xfrm>
              <a:prstGeom prst="rect">
                <a:avLst/>
              </a:prstGeom>
              <a:blipFill>
                <a:blip r:embed="rId2"/>
                <a:stretch>
                  <a:fillRect r="-857" b="-139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80" name="yt_shape_10880"/>
              <p:cNvSpPr txBox="1"/>
              <p:nvPr/>
            </p:nvSpPr>
            <p:spPr>
              <a:xfrm>
                <a:off x="540119" y="3103888"/>
                <a:ext cx="11111999" cy="9713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）根据计算结果，回答：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一定等于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吗？你发现其中的规律了吗？请你用自己的语言描述出来；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880" name="yt_shape_10880" descr="{&quot;rangeId&quot;:2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03888"/>
                <a:ext cx="11111999" cy="971356"/>
              </a:xfrm>
              <a:prstGeom prst="rect">
                <a:avLst/>
              </a:prstGeom>
              <a:blipFill>
                <a:blip r:embed="rId3"/>
                <a:stretch>
                  <a:fillRect l="-1701" t="-625" b="-16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82" name="yt_shape_10882"/>
              <p:cNvSpPr txBox="1"/>
              <p:nvPr/>
            </p:nvSpPr>
            <p:spPr>
              <a:xfrm>
                <a:off x="540119" y="4126032"/>
                <a:ext cx="11111999" cy="9713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不一定等于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从中可以得到规律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正数和零的平方的算术平方根为其本身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负数的平方的算术平方根为其相反数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882" name="yt_shape_10882" descr="{&quot;rangeId&quot;:2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26032"/>
                <a:ext cx="11111999" cy="971356"/>
              </a:xfrm>
              <a:prstGeom prst="rect">
                <a:avLst/>
              </a:prstGeom>
              <a:blipFill>
                <a:blip r:embed="rId4"/>
                <a:stretch>
                  <a:fillRect l="-1701" t="-1258" r="-165" b="-18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84" name="yt_shape_10884"/>
              <p:cNvSpPr txBox="1"/>
              <p:nvPr/>
            </p:nvSpPr>
            <p:spPr>
              <a:xfrm>
                <a:off x="540000" y="5148176"/>
                <a:ext cx="5993051" cy="5228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）利用你总结的规律，计算：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(3.14−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π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884" name="yt_shape_10884" descr="{&quot;rangeId&quot;:2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48176"/>
                <a:ext cx="5993051" cy="522835"/>
              </a:xfrm>
              <a:prstGeom prst="rect">
                <a:avLst/>
              </a:prstGeom>
              <a:blipFill>
                <a:blip r:embed="rId5"/>
                <a:stretch>
                  <a:fillRect l="-3154" r="-2136" b="-32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86" name="yt_shape_10886"/>
          <p:cNvSpPr txBox="1"/>
          <p:nvPr/>
        </p:nvSpPr>
        <p:spPr>
          <a:xfrm>
            <a:off x="540000" y="5721799"/>
            <a:ext cx="53123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677163">
            <a:extLst>
              <a:ext uri="{FF2B5EF4-FFF2-40B4-BE49-F238E27FC236}">
                <a16:creationId xmlns:a16="http://schemas.microsoft.com/office/drawing/2014/main" id="{29370D54-D5FE-D867-A535-BAE1B18350A2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808449-A429-A111-CAEF-E72C828C3D91}"/>
              </a:ext>
            </a:extLst>
          </p:cNvPr>
          <p:cNvSpPr txBox="1"/>
          <p:nvPr/>
        </p:nvSpPr>
        <p:spPr>
          <a:xfrm>
            <a:off x="1569240" y="2221632"/>
            <a:ext cx="332486" cy="91835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0B2BD1-A8E2-2D32-964C-3B7003B58252}"/>
              </a:ext>
            </a:extLst>
          </p:cNvPr>
          <p:cNvSpPr txBox="1"/>
          <p:nvPr/>
        </p:nvSpPr>
        <p:spPr>
          <a:xfrm>
            <a:off x="3731479" y="2221632"/>
            <a:ext cx="561086" cy="91835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6F7689F-38F1-C4EA-FEB9-D454DFB0D2B3}"/>
              </a:ext>
            </a:extLst>
          </p:cNvPr>
          <p:cNvSpPr txBox="1"/>
          <p:nvPr/>
        </p:nvSpPr>
        <p:spPr>
          <a:xfrm>
            <a:off x="5841330" y="2221632"/>
            <a:ext cx="332485" cy="91835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54F134A-395C-2349-0399-CBAEBC928ADC}"/>
              </a:ext>
            </a:extLst>
          </p:cNvPr>
          <p:cNvSpPr txBox="1"/>
          <p:nvPr/>
        </p:nvSpPr>
        <p:spPr>
          <a:xfrm>
            <a:off x="8117232" y="2221632"/>
            <a:ext cx="332486" cy="91835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F8C4320-6A8C-2A30-5B19-D69053A0ED6D}"/>
                  </a:ext>
                </a:extLst>
              </p:cNvPr>
              <p:cNvSpPr txBox="1"/>
              <p:nvPr/>
            </p:nvSpPr>
            <p:spPr>
              <a:xfrm>
                <a:off x="10508452" y="2085657"/>
                <a:ext cx="308674" cy="9183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3</m:t>
                          </m:r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F8C4320-6A8C-2A30-5B19-D69053A0ED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08452" y="2085657"/>
                <a:ext cx="308674" cy="91835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D293133-E237-7842-4052-D8BE1A48CC53}"/>
              </a:ext>
            </a:extLst>
          </p:cNvPr>
          <p:cNvCxnSpPr/>
          <p:nvPr/>
        </p:nvCxnSpPr>
        <p:spPr>
          <a:xfrm>
            <a:off x="10293664" y="2976251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82" grpId="0" build="allAtOnce"/>
      <p:bldP spid="10886" grpId="0" build="allAtOnce"/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7" name="yt_shape_10887"/>
          <p:cNvSpPr txBox="1"/>
          <p:nvPr/>
        </p:nvSpPr>
        <p:spPr>
          <a:xfrm>
            <a:off x="3338835" y="900000"/>
            <a:ext cx="5514330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edf77cd8-ad2d-4c7c-8043-751de6945a5b.png&quot;}"/>
            </a:endParaRPr>
          </a:p>
        </p:txBody>
      </p:sp>
      <p:sp>
        <p:nvSpPr>
          <p:cNvPr id="10888" name="yt_shape_10888"/>
          <p:cNvSpPr txBox="1"/>
          <p:nvPr/>
        </p:nvSpPr>
        <p:spPr>
          <a:xfrm>
            <a:off x="4403229" y="1410016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算术平方根的双重非负性</a:t>
            </a:r>
          </a:p>
        </p:txBody>
      </p:sp>
      <p:sp>
        <p:nvSpPr>
          <p:cNvPr id="10889" name="yt_shape_10889"/>
          <p:cNvSpPr txBox="1"/>
          <p:nvPr/>
        </p:nvSpPr>
        <p:spPr>
          <a:xfrm>
            <a:off x="540000" y="1889319"/>
            <a:ext cx="61170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有算术平方根，则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90" name="yt_shape_10890"/>
              <p:cNvSpPr txBox="1"/>
              <p:nvPr/>
            </p:nvSpPr>
            <p:spPr>
              <a:xfrm>
                <a:off x="540000" y="2368622"/>
                <a:ext cx="7240893" cy="4657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890" name="yt_shape_10890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68622"/>
                <a:ext cx="7240893" cy="465769"/>
              </a:xfrm>
              <a:prstGeom prst="rect">
                <a:avLst/>
              </a:prstGeom>
              <a:blipFill>
                <a:blip r:embed="rId2"/>
                <a:stretch>
                  <a:fillRect l="-2612" t="-5263" r="-1685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92" name="yt_shape_10892"/>
              <p:cNvSpPr txBox="1"/>
              <p:nvPr/>
            </p:nvSpPr>
            <p:spPr>
              <a:xfrm>
                <a:off x="540000" y="2885179"/>
                <a:ext cx="7013651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【拓展】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892" name="yt_shape_10892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85179"/>
                <a:ext cx="7013651" cy="465512"/>
              </a:xfrm>
              <a:prstGeom prst="rect">
                <a:avLst/>
              </a:prstGeom>
              <a:blipFill>
                <a:blip r:embed="rId3"/>
                <a:stretch>
                  <a:fillRect l="-2696" t="-3896" r="-1739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94" name="yt_image_10894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18534" y="3553843"/>
            <a:ext cx="5154930" cy="174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745677186">
            <a:extLst>
              <a:ext uri="{FF2B5EF4-FFF2-40B4-BE49-F238E27FC236}">
                <a16:creationId xmlns:a16="http://schemas.microsoft.com/office/drawing/2014/main" id="{B13ADFA7-9D2A-2DB9-7DCB-9E6EE9486162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36891"/>
            <a:ext cx="5334064" cy="38100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BB1B025-AC0F-43F6-05C2-F9D5B2ECD8F7}"/>
              </a:ext>
            </a:extLst>
          </p:cNvPr>
          <p:cNvSpPr txBox="1"/>
          <p:nvPr/>
        </p:nvSpPr>
        <p:spPr>
          <a:xfrm>
            <a:off x="5672864" y="1842513"/>
            <a:ext cx="634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09D88D-4A4A-D0C5-5FBC-510B59DF7BF7}"/>
              </a:ext>
            </a:extLst>
          </p:cNvPr>
          <p:cNvSpPr txBox="1"/>
          <p:nvPr/>
        </p:nvSpPr>
        <p:spPr>
          <a:xfrm>
            <a:off x="6782653" y="2321816"/>
            <a:ext cx="637285" cy="55487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B56960-A8C1-277E-3B33-AEADFA7B95D3}"/>
              </a:ext>
            </a:extLst>
          </p:cNvPr>
          <p:cNvSpPr txBox="1"/>
          <p:nvPr/>
        </p:nvSpPr>
        <p:spPr>
          <a:xfrm>
            <a:off x="6710010" y="2838373"/>
            <a:ext cx="484886" cy="55462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6" name="yt_shape_10796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9647d5d3-5be3-4372-b5a4-f02c65a9734e.png&quot;}"/>
            </a:endParaRPr>
          </a:p>
        </p:txBody>
      </p:sp>
      <p:sp>
        <p:nvSpPr>
          <p:cNvPr id="10797" name="yt_shape_10797"/>
          <p:cNvSpPr txBox="1"/>
          <p:nvPr/>
        </p:nvSpPr>
        <p:spPr>
          <a:xfrm>
            <a:off x="540000" y="1662201"/>
            <a:ext cx="51809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算术平方根的概念及计算</a:t>
            </a:r>
          </a:p>
        </p:txBody>
      </p:sp>
      <p:sp>
        <p:nvSpPr>
          <p:cNvPr id="10798" name="yt_shape_10798"/>
          <p:cNvSpPr txBox="1"/>
          <p:nvPr/>
        </p:nvSpPr>
        <p:spPr>
          <a:xfrm>
            <a:off x="540000" y="2161766"/>
            <a:ext cx="6283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东营市中考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的算术平方根为（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99" name="yt_table_10799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339656"/>
              </p:ext>
            </p:extLst>
          </p:nvPr>
        </p:nvGraphicFramePr>
        <p:xfrm>
          <a:off x="540000" y="2793433"/>
          <a:ext cx="7505066" cy="428054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112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1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14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1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1"/>
                  </a:ext>
                </a:extLst>
              </a:tr>
            </a:tbl>
          </a:graphicData>
        </a:graphic>
      </p:graphicFrame>
      <p:sp>
        <p:nvSpPr>
          <p:cNvPr id="10801" name="yt_shape_10801"/>
          <p:cNvSpPr txBox="1"/>
          <p:nvPr/>
        </p:nvSpPr>
        <p:spPr>
          <a:xfrm>
            <a:off x="540000" y="3272180"/>
            <a:ext cx="41469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02" name="yt_table_10802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9836570"/>
              </p:ext>
            </p:extLst>
          </p:nvPr>
        </p:nvGraphicFramePr>
        <p:xfrm>
          <a:off x="540000" y="3903847"/>
          <a:ext cx="7823200" cy="1697484"/>
        </p:xfrm>
        <a:graphic>
          <a:graphicData uri="http://schemas.openxmlformats.org/drawingml/2006/table">
            <a:tbl>
              <a:tblPr/>
              <a:tblGrid>
                <a:gridCol w="7823200">
                  <a:extLst>
                    <a:ext uri="{9D8B030D-6E8A-4147-A177-3AD203B41FA5}">
                      <a16:colId xmlns:a16="http://schemas.microsoft.com/office/drawing/2014/main" val="101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因为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，所以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的算术平方根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因为（－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，所以－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的算术平方根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因为（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，所以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都是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的算术平方根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以上说法都不对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5"/>
                  </a:ext>
                </a:extLst>
              </a:tr>
            </a:tbl>
          </a:graphicData>
        </a:graphic>
      </p:graphicFrame>
      <p:pic>
        <p:nvPicPr>
          <p:cNvPr id="3" name="yt_shape_1684745676997">
            <a:extLst>
              <a:ext uri="{FF2B5EF4-FFF2-40B4-BE49-F238E27FC236}">
                <a16:creationId xmlns:a16="http://schemas.microsoft.com/office/drawing/2014/main" id="{8B0D521E-C369-1010-1CB0-CC3FD86DA05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5677013">
            <a:extLst>
              <a:ext uri="{FF2B5EF4-FFF2-40B4-BE49-F238E27FC236}">
                <a16:creationId xmlns:a16="http://schemas.microsoft.com/office/drawing/2014/main" id="{5DAD8AEB-70CB-6F67-FA26-08AE622845B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2DE2DC2-29B7-A438-9924-089988617AFE}"/>
              </a:ext>
            </a:extLst>
          </p:cNvPr>
          <p:cNvSpPr txBox="1"/>
          <p:nvPr/>
        </p:nvSpPr>
        <p:spPr>
          <a:xfrm>
            <a:off x="5860189" y="21149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964604-F5EE-EB4B-C702-E2921B5D0EF4}"/>
              </a:ext>
            </a:extLst>
          </p:cNvPr>
          <p:cNvSpPr txBox="1"/>
          <p:nvPr/>
        </p:nvSpPr>
        <p:spPr>
          <a:xfrm>
            <a:off x="3726589" y="32253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4" name="yt_shape_10804"/>
          <p:cNvSpPr txBox="1"/>
          <p:nvPr/>
        </p:nvSpPr>
        <p:spPr>
          <a:xfrm>
            <a:off x="540000" y="900000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的算术平方根是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05" name="yt_table_10805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8447027"/>
              </p:ext>
            </p:extLst>
          </p:nvPr>
        </p:nvGraphicFramePr>
        <p:xfrm>
          <a:off x="540000" y="1531667"/>
          <a:ext cx="7809866" cy="428054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11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1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19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6"/>
                  </a:ext>
                </a:extLst>
              </a:tr>
            </a:tbl>
          </a:graphicData>
        </a:graphic>
      </p:graphicFrame>
      <p:sp>
        <p:nvSpPr>
          <p:cNvPr id="10807" name="yt_shape_10807"/>
          <p:cNvSpPr txBox="1"/>
          <p:nvPr/>
        </p:nvSpPr>
        <p:spPr>
          <a:xfrm>
            <a:off x="540000" y="2010414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算术平方根等于它本身的数是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08" name="yt_shape_10808"/>
          <p:cNvSpPr txBox="1"/>
          <p:nvPr/>
        </p:nvSpPr>
        <p:spPr>
          <a:xfrm>
            <a:off x="540000" y="2489717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求下列各数的算术平方根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656859-A004-4AEE-769C-FF7C10A1230E}"/>
              </a:ext>
            </a:extLst>
          </p:cNvPr>
          <p:cNvSpPr txBox="1"/>
          <p:nvPr/>
        </p:nvSpPr>
        <p:spPr>
          <a:xfrm>
            <a:off x="5707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AE94C2-DF14-9180-F512-8426F7BBF958}"/>
              </a:ext>
            </a:extLst>
          </p:cNvPr>
          <p:cNvSpPr txBox="1"/>
          <p:nvPr/>
        </p:nvSpPr>
        <p:spPr>
          <a:xfrm>
            <a:off x="4945789" y="196360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809">
            <a:extLst>
              <a:ext uri="{FF2B5EF4-FFF2-40B4-BE49-F238E27FC236}">
                <a16:creationId xmlns:a16="http://schemas.microsoft.com/office/drawing/2014/main" id="{B42CA27B-39E6-BFF8-F252-E19CB5EFC29E}"/>
              </a:ext>
            </a:extLst>
          </p:cNvPr>
          <p:cNvSpPr txBox="1"/>
          <p:nvPr/>
        </p:nvSpPr>
        <p:spPr>
          <a:xfrm>
            <a:off x="407368" y="2913992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5" name="yt_shape_10810">
            <a:extLst>
              <a:ext uri="{FF2B5EF4-FFF2-40B4-BE49-F238E27FC236}">
                <a16:creationId xmlns:a16="http://schemas.microsoft.com/office/drawing/2014/main" id="{4153F09E-E375-F578-31FF-9C8404878121}"/>
              </a:ext>
            </a:extLst>
          </p:cNvPr>
          <p:cNvSpPr txBox="1"/>
          <p:nvPr/>
        </p:nvSpPr>
        <p:spPr>
          <a:xfrm>
            <a:off x="407368" y="3393295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的算术平方根是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0811">
                <a:extLst>
                  <a:ext uri="{FF2B5EF4-FFF2-40B4-BE49-F238E27FC236}">
                    <a16:creationId xmlns:a16="http://schemas.microsoft.com/office/drawing/2014/main" id="{0DA988EF-2BE3-19B5-CC73-E8716DFD9F7E}"/>
                  </a:ext>
                </a:extLst>
              </p:cNvPr>
              <p:cNvSpPr txBox="1"/>
              <p:nvPr/>
            </p:nvSpPr>
            <p:spPr>
              <a:xfrm>
                <a:off x="6384032" y="2701498"/>
                <a:ext cx="1336904" cy="6410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6" name="yt_shape_10811">
                <a:extLst>
                  <a:ext uri="{FF2B5EF4-FFF2-40B4-BE49-F238E27FC236}">
                    <a16:creationId xmlns:a16="http://schemas.microsoft.com/office/drawing/2014/main" id="{0DA988EF-2BE3-19B5-CC73-E8716DFD9F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4032" y="2701498"/>
                <a:ext cx="1336904" cy="641009"/>
              </a:xfrm>
              <a:prstGeom prst="rect">
                <a:avLst/>
              </a:prstGeom>
              <a:blipFill>
                <a:blip r:embed="rId2"/>
                <a:stretch>
                  <a:fillRect l="-13636" r="-1272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0813">
                <a:extLst>
                  <a:ext uri="{FF2B5EF4-FFF2-40B4-BE49-F238E27FC236}">
                    <a16:creationId xmlns:a16="http://schemas.microsoft.com/office/drawing/2014/main" id="{8CC49EAB-7E36-328E-1CB3-26278F4BE80D}"/>
                  </a:ext>
                </a:extLst>
              </p:cNvPr>
              <p:cNvSpPr txBox="1"/>
              <p:nvPr/>
            </p:nvSpPr>
            <p:spPr>
              <a:xfrm>
                <a:off x="6384032" y="3393295"/>
                <a:ext cx="4236737" cy="6422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的算术平方根是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7" name="yt_shape_10813">
                <a:extLst>
                  <a:ext uri="{FF2B5EF4-FFF2-40B4-BE49-F238E27FC236}">
                    <a16:creationId xmlns:a16="http://schemas.microsoft.com/office/drawing/2014/main" id="{8CC49EAB-7E36-328E-1CB3-26278F4BE8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4032" y="3393295"/>
                <a:ext cx="4236737" cy="642227"/>
              </a:xfrm>
              <a:prstGeom prst="rect">
                <a:avLst/>
              </a:prstGeom>
              <a:blipFill>
                <a:blip r:embed="rId3"/>
                <a:stretch>
                  <a:fillRect l="-4317" r="-345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0815">
            <a:extLst>
              <a:ext uri="{FF2B5EF4-FFF2-40B4-BE49-F238E27FC236}">
                <a16:creationId xmlns:a16="http://schemas.microsoft.com/office/drawing/2014/main" id="{A0B86599-731E-C391-9F91-3B2F89FECFD8}"/>
              </a:ext>
            </a:extLst>
          </p:cNvPr>
          <p:cNvSpPr txBox="1"/>
          <p:nvPr/>
        </p:nvSpPr>
        <p:spPr>
          <a:xfrm>
            <a:off x="402224" y="4325352"/>
            <a:ext cx="16158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9" name="yt_shape_10816">
            <a:extLst>
              <a:ext uri="{FF2B5EF4-FFF2-40B4-BE49-F238E27FC236}">
                <a16:creationId xmlns:a16="http://schemas.microsoft.com/office/drawing/2014/main" id="{3604A737-686C-5F50-37BE-F5DEA08BA852}"/>
              </a:ext>
            </a:extLst>
          </p:cNvPr>
          <p:cNvSpPr txBox="1"/>
          <p:nvPr/>
        </p:nvSpPr>
        <p:spPr>
          <a:xfrm>
            <a:off x="402224" y="4804655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的算术平方根是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" name="yt_shape_10817">
            <a:extLst>
              <a:ext uri="{FF2B5EF4-FFF2-40B4-BE49-F238E27FC236}">
                <a16:creationId xmlns:a16="http://schemas.microsoft.com/office/drawing/2014/main" id="{9CCDC654-F69D-EC88-5A2C-E5ADB4055FF9}"/>
              </a:ext>
            </a:extLst>
          </p:cNvPr>
          <p:cNvSpPr txBox="1"/>
          <p:nvPr/>
        </p:nvSpPr>
        <p:spPr>
          <a:xfrm>
            <a:off x="6323670" y="4325352"/>
            <a:ext cx="20261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1" name="yt_shape_10818">
            <a:extLst>
              <a:ext uri="{FF2B5EF4-FFF2-40B4-BE49-F238E27FC236}">
                <a16:creationId xmlns:a16="http://schemas.microsoft.com/office/drawing/2014/main" id="{A6CCDAC4-07F5-9FF4-6E50-7F7EC28805E3}"/>
              </a:ext>
            </a:extLst>
          </p:cNvPr>
          <p:cNvSpPr txBox="1"/>
          <p:nvPr/>
        </p:nvSpPr>
        <p:spPr>
          <a:xfrm>
            <a:off x="6323670" y="4804655"/>
            <a:ext cx="49500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的算术平方根是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7" grpId="0" build="allAtOnce"/>
      <p:bldP spid="9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9" name="yt_shape_10819"/>
          <p:cNvSpPr txBox="1"/>
          <p:nvPr/>
        </p:nvSpPr>
        <p:spPr>
          <a:xfrm>
            <a:off x="540000" y="900000"/>
            <a:ext cx="51809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算术平方根的性质及应用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20" name="yt_shape_10820"/>
              <p:cNvSpPr txBox="1"/>
              <p:nvPr/>
            </p:nvSpPr>
            <p:spPr>
              <a:xfrm>
                <a:off x="540000" y="1399565"/>
                <a:ext cx="5958491" cy="4651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820" name="yt_shape_10820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5958491" cy="465192"/>
              </a:xfrm>
              <a:prstGeom prst="rect">
                <a:avLst/>
              </a:prstGeom>
              <a:blipFill>
                <a:blip r:embed="rId2"/>
                <a:stretch>
                  <a:fillRect l="-3173" t="-5263" r="-2149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22" name="yt_table_10822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8436861"/>
                  </p:ext>
                </p:extLst>
              </p:nvPr>
            </p:nvGraphicFramePr>
            <p:xfrm>
              <a:off x="540000" y="2067909"/>
              <a:ext cx="8494333" cy="633667"/>
            </p:xfrm>
            <a:graphic>
              <a:graphicData uri="http://schemas.openxmlformats.org/drawingml/2006/table">
                <a:tbl>
                  <a:tblPr/>
                  <a:tblGrid>
                    <a:gridCol w="2354580">
                      <a:extLst>
                        <a:ext uri="{9D8B030D-6E8A-4147-A177-3AD203B41FA5}">
                          <a16:colId xmlns:a16="http://schemas.microsoft.com/office/drawing/2014/main" val="10121"/>
                        </a:ext>
                      </a:extLst>
                    </a:gridCol>
                    <a:gridCol w="2553145">
                      <a:extLst>
                        <a:ext uri="{9D8B030D-6E8A-4147-A177-3AD203B41FA5}">
                          <a16:colId xmlns:a16="http://schemas.microsoft.com/office/drawing/2014/main" val="10122"/>
                        </a:ext>
                      </a:extLst>
                    </a:gridCol>
                    <a:gridCol w="2553145">
                      <a:extLst>
                        <a:ext uri="{9D8B030D-6E8A-4147-A177-3AD203B41FA5}">
                          <a16:colId xmlns:a16="http://schemas.microsoft.com/office/drawing/2014/main" val="10123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12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7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0822" name="yt_table_10822" descr="{&quot;rangeId&quot;:10,&quot;type&quot;:&quot;Option&quot;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8436861"/>
                  </p:ext>
                </p:extLst>
              </p:nvPr>
            </p:nvGraphicFramePr>
            <p:xfrm>
              <a:off x="540000" y="2067909"/>
              <a:ext cx="8494333" cy="633667"/>
            </p:xfrm>
            <a:graphic>
              <a:graphicData uri="http://schemas.openxmlformats.org/drawingml/2006/table">
                <a:tbl>
                  <a:tblPr/>
                  <a:tblGrid>
                    <a:gridCol w="2354580">
                      <a:extLst>
                        <a:ext uri="{9D8B030D-6E8A-4147-A177-3AD203B41FA5}">
                          <a16:colId xmlns:a16="http://schemas.microsoft.com/office/drawing/2014/main" val="10121"/>
                        </a:ext>
                      </a:extLst>
                    </a:gridCol>
                    <a:gridCol w="2553145">
                      <a:extLst>
                        <a:ext uri="{9D8B030D-6E8A-4147-A177-3AD203B41FA5}">
                          <a16:colId xmlns:a16="http://schemas.microsoft.com/office/drawing/2014/main" val="10122"/>
                        </a:ext>
                      </a:extLst>
                    </a:gridCol>
                    <a:gridCol w="2553145">
                      <a:extLst>
                        <a:ext uri="{9D8B030D-6E8A-4147-A177-3AD203B41FA5}">
                          <a16:colId xmlns:a16="http://schemas.microsoft.com/office/drawing/2014/main" val="10123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124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6046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2363" r="-14057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823" name="yt_shape_10823"/>
          <p:cNvSpPr txBox="1"/>
          <p:nvPr/>
        </p:nvSpPr>
        <p:spPr>
          <a:xfrm>
            <a:off x="540000" y="2752224"/>
            <a:ext cx="95667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已知一个表面积为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18dm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的正方体，则这个正方体的棱长为（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24" name="yt_table_10824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51135879"/>
                  </p:ext>
                </p:extLst>
              </p:nvPr>
            </p:nvGraphicFramePr>
            <p:xfrm>
              <a:off x="540000" y="3383891"/>
              <a:ext cx="9099297" cy="462153"/>
            </p:xfrm>
            <a:graphic>
              <a:graphicData uri="http://schemas.openxmlformats.org/drawingml/2006/table">
                <a:tbl>
                  <a:tblPr/>
                  <a:tblGrid>
                    <a:gridCol w="2354580">
                      <a:extLst>
                        <a:ext uri="{9D8B030D-6E8A-4147-A177-3AD203B41FA5}">
                          <a16:colId xmlns:a16="http://schemas.microsoft.com/office/drawing/2014/main" val="10125"/>
                        </a:ext>
                      </a:extLst>
                    </a:gridCol>
                    <a:gridCol w="2553145">
                      <a:extLst>
                        <a:ext uri="{9D8B030D-6E8A-4147-A177-3AD203B41FA5}">
                          <a16:colId xmlns:a16="http://schemas.microsoft.com/office/drawing/2014/main" val="10126"/>
                        </a:ext>
                      </a:extLst>
                    </a:gridCol>
                    <a:gridCol w="2553145">
                      <a:extLst>
                        <a:ext uri="{9D8B030D-6E8A-4147-A177-3AD203B41FA5}">
                          <a16:colId xmlns:a16="http://schemas.microsoft.com/office/drawing/2014/main" val="10127"/>
                        </a:ext>
                      </a:extLst>
                    </a:gridCol>
                    <a:gridCol w="1638427">
                      <a:extLst>
                        <a:ext uri="{9D8B030D-6E8A-4147-A177-3AD203B41FA5}">
                          <a16:colId xmlns:a16="http://schemas.microsoft.com/office/drawing/2014/main" val="1012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A.9dm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8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0824" name="yt_table_10824" descr="{&quot;rangeId&quot;:11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51135879"/>
                  </p:ext>
                </p:extLst>
              </p:nvPr>
            </p:nvGraphicFramePr>
            <p:xfrm>
              <a:off x="540000" y="3383891"/>
              <a:ext cx="9099297" cy="462153"/>
            </p:xfrm>
            <a:graphic>
              <a:graphicData uri="http://schemas.openxmlformats.org/drawingml/2006/table">
                <a:tbl>
                  <a:tblPr/>
                  <a:tblGrid>
                    <a:gridCol w="2354580">
                      <a:extLst>
                        <a:ext uri="{9D8B030D-6E8A-4147-A177-3AD203B41FA5}">
                          <a16:colId xmlns:a16="http://schemas.microsoft.com/office/drawing/2014/main" val="10125"/>
                        </a:ext>
                      </a:extLst>
                    </a:gridCol>
                    <a:gridCol w="2553145">
                      <a:extLst>
                        <a:ext uri="{9D8B030D-6E8A-4147-A177-3AD203B41FA5}">
                          <a16:colId xmlns:a16="http://schemas.microsoft.com/office/drawing/2014/main" val="10126"/>
                        </a:ext>
                      </a:extLst>
                    </a:gridCol>
                    <a:gridCol w="2553145">
                      <a:extLst>
                        <a:ext uri="{9D8B030D-6E8A-4147-A177-3AD203B41FA5}">
                          <a16:colId xmlns:a16="http://schemas.microsoft.com/office/drawing/2014/main" val="10127"/>
                        </a:ext>
                      </a:extLst>
                    </a:gridCol>
                    <a:gridCol w="1638427">
                      <a:extLst>
                        <a:ext uri="{9D8B030D-6E8A-4147-A177-3AD203B41FA5}">
                          <a16:colId xmlns:a16="http://schemas.microsoft.com/office/drawing/2014/main" val="10128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A.9dm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92363" t="-2632" r="-164200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2363" t="-2632" r="-64200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55390" t="-2632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745677055">
            <a:extLst>
              <a:ext uri="{FF2B5EF4-FFF2-40B4-BE49-F238E27FC236}">
                <a16:creationId xmlns:a16="http://schemas.microsoft.com/office/drawing/2014/main" id="{0F15310E-5B2B-AD40-691B-DC18C1D6A6C2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5DDA8CE-6706-129A-4FC6-2BF83D5C1BA7}"/>
              </a:ext>
            </a:extLst>
          </p:cNvPr>
          <p:cNvSpPr txBox="1"/>
          <p:nvPr/>
        </p:nvSpPr>
        <p:spPr>
          <a:xfrm>
            <a:off x="5538054" y="1352759"/>
            <a:ext cx="383285" cy="55430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779403-06BC-3FFD-9D65-C0BC3E708508}"/>
              </a:ext>
            </a:extLst>
          </p:cNvPr>
          <p:cNvSpPr txBox="1"/>
          <p:nvPr/>
        </p:nvSpPr>
        <p:spPr>
          <a:xfrm>
            <a:off x="9093926" y="270541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5" name="yt_shape_10825"/>
          <p:cNvSpPr txBox="1"/>
          <p:nvPr/>
        </p:nvSpPr>
        <p:spPr>
          <a:xfrm>
            <a:off x="540000" y="900000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求下列各式的值：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26" name="yt_shape_10826"/>
              <p:cNvSpPr txBox="1"/>
              <p:nvPr/>
            </p:nvSpPr>
            <p:spPr>
              <a:xfrm>
                <a:off x="540000" y="1379303"/>
                <a:ext cx="178908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826" name="yt_shape_10826" descr="{&quot;rangeId&quot;:1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1789080" cy="465577"/>
              </a:xfrm>
              <a:prstGeom prst="rect">
                <a:avLst/>
              </a:prstGeom>
              <a:blipFill>
                <a:blip r:embed="rId2"/>
                <a:stretch>
                  <a:fillRect l="-10580" t="-3896" r="-955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28" name="yt_shape_10828"/>
              <p:cNvSpPr txBox="1"/>
              <p:nvPr/>
            </p:nvSpPr>
            <p:spPr>
              <a:xfrm>
                <a:off x="540000" y="1895668"/>
                <a:ext cx="3020186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828" name="yt_shape_10828" descr="{&quot;rangeId&quot;:1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95668"/>
                <a:ext cx="3020186" cy="465577"/>
              </a:xfrm>
              <a:prstGeom prst="rect">
                <a:avLst/>
              </a:prstGeom>
              <a:blipFill>
                <a:blip r:embed="rId3"/>
                <a:stretch>
                  <a:fillRect l="-6263" t="-5263" r="-525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30" name="yt_shape_10830"/>
              <p:cNvSpPr txBox="1"/>
              <p:nvPr/>
            </p:nvSpPr>
            <p:spPr>
              <a:xfrm>
                <a:off x="540000" y="2412033"/>
                <a:ext cx="1851597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0.64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830" name="yt_shape_10830" descr="{&quot;rangeId&quot;:1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12033"/>
                <a:ext cx="1851597" cy="465577"/>
              </a:xfrm>
              <a:prstGeom prst="rect">
                <a:avLst/>
              </a:prstGeom>
              <a:blipFill>
                <a:blip r:embed="rId4"/>
                <a:stretch>
                  <a:fillRect l="-10231" t="-5263" r="-9241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32" name="yt_shape_10832"/>
              <p:cNvSpPr txBox="1"/>
              <p:nvPr/>
            </p:nvSpPr>
            <p:spPr>
              <a:xfrm>
                <a:off x="540000" y="2928398"/>
                <a:ext cx="3159648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0.64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832" name="yt_shape_10832" descr="{&quot;rangeId&quot;:1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28398"/>
                <a:ext cx="3159648" cy="465577"/>
              </a:xfrm>
              <a:prstGeom prst="rect">
                <a:avLst/>
              </a:prstGeom>
              <a:blipFill>
                <a:blip r:embed="rId5"/>
                <a:stretch>
                  <a:fillRect l="-5985" t="-3896" r="-5019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34" name="yt_shape_10834"/>
              <p:cNvSpPr txBox="1"/>
              <p:nvPr/>
            </p:nvSpPr>
            <p:spPr>
              <a:xfrm>
                <a:off x="540000" y="3444763"/>
                <a:ext cx="1697709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49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144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834" name="yt_shape_10834" descr="{&quot;rangeId&quot;:1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44763"/>
                <a:ext cx="1697709" cy="920637"/>
              </a:xfrm>
              <a:prstGeom prst="rect">
                <a:avLst/>
              </a:prstGeom>
              <a:blipFill>
                <a:blip r:embed="rId6"/>
                <a:stretch>
                  <a:fillRect l="-11151" r="-10072" b="-1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36" name="yt_shape_10836"/>
              <p:cNvSpPr txBox="1"/>
              <p:nvPr/>
            </p:nvSpPr>
            <p:spPr>
              <a:xfrm>
                <a:off x="540000" y="4416188"/>
                <a:ext cx="2880725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49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144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836" name="yt_shape_10836" descr="{&quot;rangeId&quot;:1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16188"/>
                <a:ext cx="2880725" cy="920637"/>
              </a:xfrm>
              <a:prstGeom prst="rect">
                <a:avLst/>
              </a:prstGeom>
              <a:blipFill>
                <a:blip r:embed="rId7"/>
                <a:stretch>
                  <a:fillRect l="-6568" r="-5508" b="-1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38" name="yt_shape_10838"/>
              <p:cNvSpPr txBox="1"/>
              <p:nvPr/>
            </p:nvSpPr>
            <p:spPr>
              <a:xfrm>
                <a:off x="540000" y="5387613"/>
                <a:ext cx="1759521" cy="5228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(−4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38" name="yt_shape_10838" descr="{&quot;rangeId&quot;:1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87613"/>
                <a:ext cx="1759521" cy="522835"/>
              </a:xfrm>
              <a:prstGeom prst="rect">
                <a:avLst/>
              </a:prstGeom>
              <a:blipFill>
                <a:blip r:embed="rId8"/>
                <a:stretch>
                  <a:fillRect l="-10764" r="-9722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40" name="yt_shape_10840"/>
              <p:cNvSpPr txBox="1"/>
              <p:nvPr/>
            </p:nvSpPr>
            <p:spPr>
              <a:xfrm>
                <a:off x="540000" y="5961236"/>
                <a:ext cx="2836739" cy="5228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(−4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40" name="yt_shape_10840" descr="{&quot;rangeId&quot;:1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961236"/>
                <a:ext cx="2836739" cy="522835"/>
              </a:xfrm>
              <a:prstGeom prst="rect">
                <a:avLst/>
              </a:prstGeom>
              <a:blipFill>
                <a:blip r:embed="rId9"/>
                <a:stretch>
                  <a:fillRect l="-6667" r="-5591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28" grpId="0" build="allAtOnce"/>
      <p:bldP spid="10832" grpId="0" build="allAtOnce"/>
      <p:bldP spid="10836" grpId="0" build="allAtOnce"/>
      <p:bldP spid="1084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2" name="yt_shape_10842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）某小区要扩大绿化带的面积，已知某绿化带的形状是一个边长为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的正方形，计划扩大后的绿化带的形状仍是一个正方形，并且其面积是原绿化带面积的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倍，求扩大后绿化带的边长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843" name="yt_shape_10843"/>
          <p:cNvSpPr txBox="1"/>
          <p:nvPr/>
        </p:nvSpPr>
        <p:spPr>
          <a:xfrm>
            <a:off x="540000" y="2339566"/>
            <a:ext cx="445314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设扩大后绿化带的边长为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44" name="yt_shape_10844"/>
              <p:cNvSpPr txBox="1"/>
              <p:nvPr/>
            </p:nvSpPr>
            <p:spPr>
              <a:xfrm>
                <a:off x="540000" y="3299001"/>
                <a:ext cx="4009111" cy="9539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400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即扩大后绿化带的边长为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44" name="yt_shape_10844" descr="{&quot;rangeId&quot;:1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99001"/>
                <a:ext cx="4009111" cy="953915"/>
              </a:xfrm>
              <a:prstGeom prst="rect">
                <a:avLst/>
              </a:prstGeom>
              <a:blipFill>
                <a:blip r:embed="rId2"/>
                <a:stretch>
                  <a:fillRect l="-4718" t="-1911" r="-350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43" grpId="0" build="allAtOnce"/>
      <p:bldP spid="10844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6" name="yt_shape_10846"/>
          <p:cNvSpPr txBox="1"/>
          <p:nvPr/>
        </p:nvSpPr>
        <p:spPr>
          <a:xfrm>
            <a:off x="540000" y="900000"/>
            <a:ext cx="764311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对算术平方根的性质及表示法理解不透致错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47" name="yt_shape_10847"/>
              <p:cNvSpPr txBox="1"/>
              <p:nvPr/>
            </p:nvSpPr>
            <p:spPr>
              <a:xfrm>
                <a:off x="540000" y="1399565"/>
                <a:ext cx="6501908" cy="4660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安顺市中考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的算术平方根为（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847" name="yt_shape_10847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6501908" cy="466025"/>
              </a:xfrm>
              <a:prstGeom prst="rect">
                <a:avLst/>
              </a:prstGeom>
              <a:blipFill>
                <a:blip r:embed="rId2"/>
                <a:stretch>
                  <a:fillRect l="-2908" t="-5263" r="-187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49" name="yt_table_10849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49460580"/>
                  </p:ext>
                </p:extLst>
              </p:nvPr>
            </p:nvGraphicFramePr>
            <p:xfrm>
              <a:off x="540000" y="2068742"/>
              <a:ext cx="7721093" cy="462153"/>
            </p:xfrm>
            <a:graphic>
              <a:graphicData uri="http://schemas.openxmlformats.org/drawingml/2006/table">
                <a:tbl>
                  <a:tblPr/>
                  <a:tblGrid>
                    <a:gridCol w="2270443">
                      <a:extLst>
                        <a:ext uri="{9D8B030D-6E8A-4147-A177-3AD203B41FA5}">
                          <a16:colId xmlns:a16="http://schemas.microsoft.com/office/drawing/2014/main" val="10129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130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131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13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9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0849" name="yt_table_10849" descr="{&quot;rangeId&quot;:15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49460580"/>
                  </p:ext>
                </p:extLst>
              </p:nvPr>
            </p:nvGraphicFramePr>
            <p:xfrm>
              <a:off x="540000" y="2068742"/>
              <a:ext cx="7721093" cy="462153"/>
            </p:xfrm>
            <a:graphic>
              <a:graphicData uri="http://schemas.openxmlformats.org/drawingml/2006/table">
                <a:tbl>
                  <a:tblPr/>
                  <a:tblGrid>
                    <a:gridCol w="2270443">
                      <a:extLst>
                        <a:ext uri="{9D8B030D-6E8A-4147-A177-3AD203B41FA5}">
                          <a16:colId xmlns:a16="http://schemas.microsoft.com/office/drawing/2014/main" val="10129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130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131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132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5070" t="-6494" r="-152113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745677095">
            <a:extLst>
              <a:ext uri="{FF2B5EF4-FFF2-40B4-BE49-F238E27FC236}">
                <a16:creationId xmlns:a16="http://schemas.microsoft.com/office/drawing/2014/main" id="{0F2084B3-ED6C-E6C6-E464-0E6E1A56032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A59CD1-4EBF-BEBA-F624-E1DB431616BF}"/>
              </a:ext>
            </a:extLst>
          </p:cNvPr>
          <p:cNvSpPr txBox="1"/>
          <p:nvPr/>
        </p:nvSpPr>
        <p:spPr>
          <a:xfrm>
            <a:off x="6076216" y="1352759"/>
            <a:ext cx="383286" cy="5551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0" name="yt_shape_10850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15b0ccef-ef13-4376-99aa-eb9ec39f2ef1.png&quot;}"/>
            </a:endParaRPr>
          </a:p>
        </p:txBody>
      </p:sp>
      <p:sp>
        <p:nvSpPr>
          <p:cNvPr id="10851" name="yt_shape_10851"/>
          <p:cNvSpPr txBox="1"/>
          <p:nvPr/>
        </p:nvSpPr>
        <p:spPr>
          <a:xfrm>
            <a:off x="540000" y="1644183"/>
            <a:ext cx="79827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一个数的算术平方根是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，比这个数大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的数是（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52" name="yt_table_10852" title="H_72.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9607309"/>
                  </p:ext>
                </p:extLst>
              </p:nvPr>
            </p:nvGraphicFramePr>
            <p:xfrm>
              <a:off x="540000" y="2275850"/>
              <a:ext cx="4296284" cy="919226"/>
            </p:xfrm>
            <a:graphic>
              <a:graphicData uri="http://schemas.openxmlformats.org/drawingml/2006/table">
                <a:tbl>
                  <a:tblPr/>
                  <a:tblGrid>
                    <a:gridCol w="2704021">
                      <a:extLst>
                        <a:ext uri="{9D8B030D-6E8A-4147-A177-3AD203B41FA5}">
                          <a16:colId xmlns:a16="http://schemas.microsoft.com/office/drawing/2014/main" val="10133"/>
                        </a:ext>
                      </a:extLst>
                    </a:gridCol>
                    <a:gridCol w="1592263">
                      <a:extLst>
                        <a:ext uri="{9D8B030D-6E8A-4147-A177-3AD203B41FA5}">
                          <a16:colId xmlns:a16="http://schemas.microsoft.com/office/drawing/2014/main" val="1013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−2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+2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1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0852" name="yt_table_10852" descr="{&quot;rangeId&quot;:17,&quot;type&quot;:&quot;Option&quot;}" title="H_72.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9607309"/>
                  </p:ext>
                </p:extLst>
              </p:nvPr>
            </p:nvGraphicFramePr>
            <p:xfrm>
              <a:off x="540000" y="2275850"/>
              <a:ext cx="4296284" cy="919226"/>
            </p:xfrm>
            <a:graphic>
              <a:graphicData uri="http://schemas.openxmlformats.org/drawingml/2006/table">
                <a:tbl>
                  <a:tblPr/>
                  <a:tblGrid>
                    <a:gridCol w="2704021">
                      <a:extLst>
                        <a:ext uri="{9D8B030D-6E8A-4147-A177-3AD203B41FA5}">
                          <a16:colId xmlns:a16="http://schemas.microsoft.com/office/drawing/2014/main" val="10133"/>
                        </a:ext>
                      </a:extLst>
                    </a:gridCol>
                    <a:gridCol w="1592263">
                      <a:extLst>
                        <a:ext uri="{9D8B030D-6E8A-4147-A177-3AD203B41FA5}">
                          <a16:colId xmlns:a16="http://schemas.microsoft.com/office/drawing/2014/main" val="10134"/>
                        </a:ext>
                      </a:extLst>
                    </a:gridCol>
                  </a:tblGrid>
                  <a:tr h="46126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9466" t="-6579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0"/>
                      </a:ext>
                    </a:extLst>
                  </a:tr>
                  <a:tr h="45796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6579" r="-59009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53" name="yt_shape_10853"/>
              <p:cNvSpPr txBox="1"/>
              <p:nvPr/>
            </p:nvSpPr>
            <p:spPr>
              <a:xfrm>
                <a:off x="540119" y="3245661"/>
                <a:ext cx="11111999" cy="9578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如果三角形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的三边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满足条件｜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，那么这个三角形是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直角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853" name="yt_shape_10853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45661"/>
                <a:ext cx="11111999" cy="957891"/>
              </a:xfrm>
              <a:prstGeom prst="rect">
                <a:avLst/>
              </a:prstGeom>
              <a:blipFill>
                <a:blip r:embed="rId3"/>
                <a:stretch>
                  <a:fillRect l="-1701" t="-1266" b="-18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55" name="yt_shape_10855"/>
          <p:cNvSpPr txBox="1"/>
          <p:nvPr/>
        </p:nvSpPr>
        <p:spPr>
          <a:xfrm>
            <a:off x="540000" y="4254340"/>
            <a:ext cx="46935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有一个数值转换机，原理如下：</a:t>
            </a:r>
          </a:p>
        </p:txBody>
      </p:sp>
      <p:pic>
        <p:nvPicPr>
          <p:cNvPr id="3" name="yt_shape_1684745677122">
            <a:extLst>
              <a:ext uri="{FF2B5EF4-FFF2-40B4-BE49-F238E27FC236}">
                <a16:creationId xmlns:a16="http://schemas.microsoft.com/office/drawing/2014/main" id="{157EBE42-8D13-E869-2345-DB662E39634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2F6758-4D01-82F3-2853-4603B6A0354E}"/>
              </a:ext>
            </a:extLst>
          </p:cNvPr>
          <p:cNvSpPr txBox="1"/>
          <p:nvPr/>
        </p:nvSpPr>
        <p:spPr>
          <a:xfrm>
            <a:off x="7525286" y="15973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F6F995-5FDB-CC2C-4125-934F2CC062B4}"/>
              </a:ext>
            </a:extLst>
          </p:cNvPr>
          <p:cNvSpPr txBox="1"/>
          <p:nvPr/>
        </p:nvSpPr>
        <p:spPr>
          <a:xfrm>
            <a:off x="2583708" y="372311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0859">
            <a:extLst>
              <a:ext uri="{FF2B5EF4-FFF2-40B4-BE49-F238E27FC236}">
                <a16:creationId xmlns:a16="http://schemas.microsoft.com/office/drawing/2014/main" id="{C5CDB2FF-E58B-F4E5-7B52-6F7FE9AE1077}"/>
              </a:ext>
            </a:extLst>
          </p:cNvPr>
          <p:cNvSpPr txBox="1"/>
          <p:nvPr/>
        </p:nvSpPr>
        <p:spPr>
          <a:xfrm>
            <a:off x="540001" y="582179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6" name="yt_shape_10856" title="H_80.4111">
            <a:extLst>
              <a:ext uri="{FF2B5EF4-FFF2-40B4-BE49-F238E27FC236}">
                <a16:creationId xmlns:a16="http://schemas.microsoft.com/office/drawing/2014/main" id="{761C4992-C0C2-16B6-0973-A7DFE54D3E31}"/>
              </a:ext>
            </a:extLst>
          </p:cNvPr>
          <p:cNvGrpSpPr/>
          <p:nvPr/>
        </p:nvGrpSpPr>
        <p:grpSpPr>
          <a:xfrm>
            <a:off x="4042029" y="4750012"/>
            <a:ext cx="4107942" cy="1021221"/>
            <a:chOff x="0" y="0"/>
            <a:chExt cx="4107942" cy="1021221"/>
          </a:xfrm>
        </p:grpSpPr>
        <p:pic>
          <p:nvPicPr>
            <p:cNvPr id="7" name="yt_image_10856">
              <a:extLst>
                <a:ext uri="{FF2B5EF4-FFF2-40B4-BE49-F238E27FC236}">
                  <a16:creationId xmlns:a16="http://schemas.microsoft.com/office/drawing/2014/main" id="{A868F0FD-C95E-3081-3A98-BF6E920E981C}"/>
                </a:ex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4107942" cy="6252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0858">
              <a:extLst>
                <a:ext uri="{FF2B5EF4-FFF2-40B4-BE49-F238E27FC236}">
                  <a16:creationId xmlns:a16="http://schemas.microsoft.com/office/drawing/2014/main" id="{5E435BA7-CC34-87B3-7863-15DF30E300DE}"/>
                </a:ext>
              </a:extLst>
            </p:cNvPr>
            <p:cNvSpPr txBox="1"/>
            <p:nvPr/>
          </p:nvSpPr>
          <p:spPr>
            <a:xfrm>
              <a:off x="1444507" y="6612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0860">
                <a:extLst>
                  <a:ext uri="{FF2B5EF4-FFF2-40B4-BE49-F238E27FC236}">
                    <a16:creationId xmlns:a16="http://schemas.microsoft.com/office/drawing/2014/main" id="{66D2A26A-7037-D229-160B-3A6E24B72E2A}"/>
                  </a:ext>
                </a:extLst>
              </p:cNvPr>
              <p:cNvSpPr txBox="1"/>
              <p:nvPr/>
            </p:nvSpPr>
            <p:spPr>
              <a:xfrm>
                <a:off x="540001" y="6195235"/>
                <a:ext cx="5030351" cy="4301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当输入的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时，输出的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9" name="yt_shape_10860">
                <a:extLst>
                  <a:ext uri="{FF2B5EF4-FFF2-40B4-BE49-F238E27FC236}">
                    <a16:creationId xmlns:a16="http://schemas.microsoft.com/office/drawing/2014/main" id="{66D2A26A-7037-D229-160B-3A6E24B72E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6195235"/>
                <a:ext cx="5030351" cy="430182"/>
              </a:xfrm>
              <a:prstGeom prst="rect">
                <a:avLst/>
              </a:prstGeom>
              <a:blipFill>
                <a:blip r:embed="rId6"/>
                <a:stretch>
                  <a:fillRect l="-3758" t="-8451" r="-2667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9080146-76DF-C25E-089C-5FE14DA38B09}"/>
                  </a:ext>
                </a:extLst>
              </p:cNvPr>
              <p:cNvSpPr txBox="1"/>
              <p:nvPr/>
            </p:nvSpPr>
            <p:spPr>
              <a:xfrm>
                <a:off x="4682265" y="6067479"/>
                <a:ext cx="853314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9080146-76DF-C25E-089C-5FE14DA38B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2265" y="6067479"/>
                <a:ext cx="853314" cy="51963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2" name="yt_shape_1086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的算术平方根是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的算术平方根是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的算术平方根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63" name="yt_shape_10863"/>
              <p:cNvSpPr txBox="1"/>
              <p:nvPr/>
            </p:nvSpPr>
            <p:spPr>
              <a:xfrm>
                <a:off x="540000" y="1859435"/>
                <a:ext cx="5565626" cy="19141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由题意可得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的算术平方根是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63" name="yt_shape_10863" descr="{&quot;rangeId&quot;:1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5565626" cy="1914178"/>
              </a:xfrm>
              <a:prstGeom prst="rect">
                <a:avLst/>
              </a:prstGeom>
              <a:blipFill>
                <a:blip r:embed="rId2"/>
                <a:stretch>
                  <a:fillRect l="-3395" t="-2548" r="-2410" b="-92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8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8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8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6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1283</Words>
  <Application>Microsoft Office PowerPoint</Application>
  <PresentationFormat>宽屏</PresentationFormat>
  <Paragraphs>142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47</cp:revision>
  <dcterms:created xsi:type="dcterms:W3CDTF">2023-05-05T05:33:00Z</dcterms:created>
  <dcterms:modified xsi:type="dcterms:W3CDTF">2023-05-24T06:01:16Z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