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91" r:id="rId5"/>
    <p:sldId id="374" r:id="rId6"/>
    <p:sldId id="376" r:id="rId7"/>
    <p:sldId id="378" r:id="rId8"/>
    <p:sldId id="380" r:id="rId9"/>
    <p:sldId id="384" r:id="rId10"/>
    <p:sldId id="385" r:id="rId11"/>
    <p:sldId id="393" r:id="rId12"/>
    <p:sldId id="387" r:id="rId13"/>
    <p:sldId id="390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678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3" name="yt_shape_10173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4bc52c63-b015-44a4-b068-232ba695c786.png&quot;}"/>
            </a:endParaRPr>
          </a:p>
        </p:txBody>
      </p:sp>
      <p:sp>
        <p:nvSpPr>
          <p:cNvPr id="10174" name="yt_shape_10174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由边的数量关系识别直角三角形（勾股定理逆定理）：如果△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的三边长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，那么这个三角形是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直角三角形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，其中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Times New Roman" pitchFamily="24"/>
              </a:rPr>
              <a:t>C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175" name="yt_shape_10175"/>
          <p:cNvSpPr txBox="1"/>
          <p:nvPr/>
        </p:nvSpPr>
        <p:spPr>
          <a:xfrm>
            <a:off x="540000" y="2612595"/>
            <a:ext cx="66765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的三个正整数，称为勾股数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745614605">
            <a:extLst>
              <a:ext uri="{FF2B5EF4-FFF2-40B4-BE49-F238E27FC236}">
                <a16:creationId xmlns:a16="http://schemas.microsoft.com/office/drawing/2014/main" id="{72B7D49D-0CEB-86E5-5C6E-AACB3B4A620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7C2254-6297-39B9-E008-A1826FA3DBC1}"/>
              </a:ext>
            </a:extLst>
          </p:cNvPr>
          <p:cNvSpPr txBox="1"/>
          <p:nvPr/>
        </p:nvSpPr>
        <p:spPr>
          <a:xfrm>
            <a:off x="6053983" y="208184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直角三角形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3B04FA-3666-58B2-F626-F8188D1405E6}"/>
              </a:ext>
            </a:extLst>
          </p:cNvPr>
          <p:cNvSpPr txBox="1"/>
          <p:nvPr/>
        </p:nvSpPr>
        <p:spPr>
          <a:xfrm>
            <a:off x="9101982" y="2081842"/>
            <a:ext cx="68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Times New Roman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5215308-864B-CA77-3681-9EA8B544E332}"/>
              </a:ext>
            </a:extLst>
          </p:cNvPr>
          <p:cNvSpPr txBox="1"/>
          <p:nvPr/>
        </p:nvSpPr>
        <p:spPr>
          <a:xfrm>
            <a:off x="1592989" y="2565789"/>
            <a:ext cx="1534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8" name="yt_shape_10228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c2444def-44aa-45b4-a510-5dcb7cf3edaf.png&quot;}"/>
            </a:endParaRPr>
          </a:p>
        </p:txBody>
      </p:sp>
      <p:sp>
        <p:nvSpPr>
          <p:cNvPr id="10229" name="yt_shape_10229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呼和浩特市中考改编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）如图，在△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中，内角∠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所对的边分别为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230" name="yt_shape_10230"/>
          <p:cNvSpPr txBox="1"/>
          <p:nvPr/>
        </p:nvSpPr>
        <p:spPr>
          <a:xfrm>
            <a:off x="540000" y="2612595"/>
            <a:ext cx="101037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，请直接写出∠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的和与∠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的大小关系；</a:t>
            </a:r>
          </a:p>
        </p:txBody>
      </p:sp>
      <p:sp>
        <p:nvSpPr>
          <p:cNvPr id="2" name="yt_shape_10231"/>
          <p:cNvSpPr txBox="1"/>
          <p:nvPr/>
        </p:nvSpPr>
        <p:spPr>
          <a:xfrm>
            <a:off x="540000" y="3244262"/>
            <a:ext cx="641040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＜∠C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0232" name="yt_shape_1023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1487" y="3244262"/>
            <a:ext cx="1810512" cy="1380058"/>
            <a:chOff x="0" y="0"/>
            <a:chExt cx="1810512" cy="1380058"/>
          </a:xfrm>
        </p:grpSpPr>
        <p:pic>
          <p:nvPicPr>
            <p:cNvPr id="3" name="yt_image_10232" descr="{&quot;rangeId&quot;:0,&quot;⚘_4&quot;:1}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10512" cy="9155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34" name="yt_shape_10234"/>
            <p:cNvSpPr txBox="1"/>
            <p:nvPr/>
          </p:nvSpPr>
          <p:spPr>
            <a:xfrm>
              <a:off x="307703" y="951543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84745614780">
            <a:extLst>
              <a:ext uri="{FF2B5EF4-FFF2-40B4-BE49-F238E27FC236}">
                <a16:creationId xmlns:a16="http://schemas.microsoft.com/office/drawing/2014/main" id="{BFAA0139-37A7-1EE5-2850-4E421869FEF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36" name="yt_shape_10236"/>
              <p:cNvSpPr txBox="1"/>
              <p:nvPr/>
            </p:nvSpPr>
            <p:spPr>
              <a:xfrm>
                <a:off x="540000" y="900000"/>
                <a:ext cx="7626190" cy="8260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)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，求证：△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是直角三角形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236" name="yt_shape_10236" descr="{&quot;rangeId&quot;:2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626190" cy="826060"/>
              </a:xfrm>
              <a:prstGeom prst="rect">
                <a:avLst/>
              </a:prstGeom>
              <a:blipFill>
                <a:blip r:embed="rId2"/>
                <a:stretch>
                  <a:fillRect l="-2478" r="-1599" b="-10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0238"/>
              <p:cNvSpPr txBox="1"/>
              <p:nvPr/>
            </p:nvSpPr>
            <p:spPr>
              <a:xfrm>
                <a:off x="540000" y="1929212"/>
                <a:ext cx="4814523" cy="36222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)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]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是直角三角形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4" name="yt_shape_10238" descr="{&quot;rangeId&quot;:16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29212"/>
                <a:ext cx="4814523" cy="3622210"/>
              </a:xfrm>
              <a:prstGeom prst="rect">
                <a:avLst/>
              </a:prstGeom>
              <a:blipFill>
                <a:blip r:embed="rId3"/>
                <a:stretch>
                  <a:fillRect l="-3929" r="-3042" b="-4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240" name="yt_shape_10240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1487" y="1929212"/>
            <a:ext cx="1810512" cy="1380058"/>
            <a:chOff x="0" y="0"/>
            <a:chExt cx="1810512" cy="1380058"/>
          </a:xfrm>
        </p:grpSpPr>
        <p:pic>
          <p:nvPicPr>
            <p:cNvPr id="5" name="yt_image_10240" descr="{&quot;rangeId&quot;:0,&quot;⚘_4&quot;:1}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10512" cy="9155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42" name="yt_shape_10242"/>
            <p:cNvSpPr txBox="1"/>
            <p:nvPr/>
          </p:nvSpPr>
          <p:spPr>
            <a:xfrm>
              <a:off x="307703" y="951543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yt_shape_10244"/>
          <p:cNvSpPr txBox="1"/>
          <p:nvPr/>
        </p:nvSpPr>
        <p:spPr>
          <a:xfrm>
            <a:off x="3338835" y="900000"/>
            <a:ext cx="5514330" cy="4592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Times New Roman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Times New Roman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cafd9a31-2aaf-4127-8eca-1058e4cff812.png&quot;}"/>
            </a:endParaRPr>
          </a:p>
        </p:txBody>
      </p:sp>
      <p:sp>
        <p:nvSpPr>
          <p:cNvPr id="10245" name="yt_shape_10245"/>
          <p:cNvSpPr txBox="1"/>
          <p:nvPr/>
        </p:nvSpPr>
        <p:spPr>
          <a:xfrm>
            <a:off x="4095452" y="1410016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运用勾股定理与逆定理求面积</a:t>
            </a:r>
          </a:p>
        </p:txBody>
      </p:sp>
      <p:sp>
        <p:nvSpPr>
          <p:cNvPr id="10246" name="yt_shape_10246"/>
          <p:cNvSpPr txBox="1"/>
          <p:nvPr/>
        </p:nvSpPr>
        <p:spPr>
          <a:xfrm>
            <a:off x="540119" y="188931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已知：如图，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250" name="yt_shape_10250"/>
          <p:cNvSpPr txBox="1"/>
          <p:nvPr/>
        </p:nvSpPr>
        <p:spPr>
          <a:xfrm>
            <a:off x="540119" y="431361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247" name="yt_shape_10247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73537" y="2358983"/>
            <a:ext cx="2076831" cy="1635012"/>
            <a:chOff x="0" y="0"/>
            <a:chExt cx="2076831" cy="1635012"/>
          </a:xfrm>
        </p:grpSpPr>
        <p:pic>
          <p:nvPicPr>
            <p:cNvPr id="2" name="yt_image_10247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76831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49" name="yt_shape_10249"/>
            <p:cNvSpPr txBox="1"/>
            <p:nvPr/>
          </p:nvSpPr>
          <p:spPr>
            <a:xfrm>
              <a:off x="428951" y="127501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614805">
            <a:extLst>
              <a:ext uri="{FF2B5EF4-FFF2-40B4-BE49-F238E27FC236}">
                <a16:creationId xmlns:a16="http://schemas.microsoft.com/office/drawing/2014/main" id="{B34B9796-D0F6-7B5F-8E52-B9BD821E4FD5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36891"/>
            <a:ext cx="5334064" cy="38100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A666A42-A269-F0A8-1F17-8E9E3AC48800}"/>
              </a:ext>
            </a:extLst>
          </p:cNvPr>
          <p:cNvSpPr txBox="1"/>
          <p:nvPr/>
        </p:nvSpPr>
        <p:spPr>
          <a:xfrm>
            <a:off x="1669308" y="2318001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0251">
            <a:extLst>
              <a:ext uri="{FF2B5EF4-FFF2-40B4-BE49-F238E27FC236}">
                <a16:creationId xmlns:a16="http://schemas.microsoft.com/office/drawing/2014/main" id="{6E0722FB-8469-5BB3-5F44-3D8FFF426D67}"/>
              </a:ext>
            </a:extLst>
          </p:cNvPr>
          <p:cNvSpPr txBox="1"/>
          <p:nvPr/>
        </p:nvSpPr>
        <p:spPr>
          <a:xfrm>
            <a:off x="540119" y="406003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Times New Roman" pitchFamily="24"/>
              </a:rPr>
              <a:t>AD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，则图中阴影部分的面积为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96m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6" name="yt_image_10252">
            <a:extLst>
              <a:ext uri="{FF2B5EF4-FFF2-40B4-BE49-F238E27FC236}">
                <a16:creationId xmlns:a16="http://schemas.microsoft.com/office/drawing/2014/main" id="{62F29752-6A56-5DEC-4DBA-43331B7BE385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36360" y="4597144"/>
            <a:ext cx="1746504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0254">
            <a:extLst>
              <a:ext uri="{FF2B5EF4-FFF2-40B4-BE49-F238E27FC236}">
                <a16:creationId xmlns:a16="http://schemas.microsoft.com/office/drawing/2014/main" id="{D129D9D5-DE1C-1833-BA77-60BA058DA384}"/>
              </a:ext>
            </a:extLst>
          </p:cNvPr>
          <p:cNvSpPr txBox="1"/>
          <p:nvPr/>
        </p:nvSpPr>
        <p:spPr>
          <a:xfrm>
            <a:off x="9696400" y="630932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变式题图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ADDB24D-F3E9-8E3D-1C19-EF0348D10E1D}"/>
              </a:ext>
            </a:extLst>
          </p:cNvPr>
          <p:cNvSpPr txBox="1"/>
          <p:nvPr/>
        </p:nvSpPr>
        <p:spPr>
          <a:xfrm>
            <a:off x="3802908" y="4488717"/>
            <a:ext cx="823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96m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5" name="yt_shape_1025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【拓展】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某小区将对广场一块三角形空地进行绿化，如图，等腰三角形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的底边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256" name="yt_image_10256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2011799"/>
            <a:ext cx="1757934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8" name="yt_shape_10258"/>
          <p:cNvSpPr txBox="1"/>
          <p:nvPr/>
        </p:nvSpPr>
        <p:spPr>
          <a:xfrm>
            <a:off x="10031822" y="3371215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拓展题图</a:t>
            </a:r>
          </a:p>
        </p:txBody>
      </p:sp>
      <p:sp>
        <p:nvSpPr>
          <p:cNvPr id="10259" name="yt_shape_10259"/>
          <p:cNvSpPr txBox="1"/>
          <p:nvPr/>
        </p:nvSpPr>
        <p:spPr>
          <a:xfrm>
            <a:off x="335360" y="2011799"/>
            <a:ext cx="31114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260">
                <a:extLst>
                  <a:ext uri="{FF2B5EF4-FFF2-40B4-BE49-F238E27FC236}">
                    <a16:creationId xmlns:a16="http://schemas.microsoft.com/office/drawing/2014/main" id="{17EF80EE-9ACE-CBF9-8AAC-EF8DAC52C60D}"/>
                  </a:ext>
                </a:extLst>
              </p:cNvPr>
              <p:cNvSpPr txBox="1"/>
              <p:nvPr/>
            </p:nvSpPr>
            <p:spPr>
              <a:xfrm>
                <a:off x="335360" y="4689168"/>
                <a:ext cx="4962897" cy="5899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）三角形空地的面积为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100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0260">
                <a:extLst>
                  <a:ext uri="{FF2B5EF4-FFF2-40B4-BE49-F238E27FC236}">
                    <a16:creationId xmlns:a16="http://schemas.microsoft.com/office/drawing/2014/main" id="{17EF80EE-9ACE-CBF9-8AAC-EF8DAC52C6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4689168"/>
                <a:ext cx="4962897" cy="589905"/>
              </a:xfrm>
              <a:prstGeom prst="rect">
                <a:avLst/>
              </a:prstGeom>
              <a:blipFill>
                <a:blip r:embed="rId3"/>
                <a:stretch>
                  <a:fillRect l="-3686" r="-2703" b="-2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0262">
            <a:extLst>
              <a:ext uri="{FF2B5EF4-FFF2-40B4-BE49-F238E27FC236}">
                <a16:creationId xmlns:a16="http://schemas.microsoft.com/office/drawing/2014/main" id="{876C8461-C792-AC2D-0FD4-280C98AE6FD0}"/>
              </a:ext>
            </a:extLst>
          </p:cNvPr>
          <p:cNvSpPr txBox="1"/>
          <p:nvPr/>
        </p:nvSpPr>
        <p:spPr>
          <a:xfrm>
            <a:off x="335360" y="2682970"/>
            <a:ext cx="6410409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Times New Roman" pitchFamily="24"/>
              </a:rPr>
              <a:t>BD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4" name="yt_image_10263">
            <a:extLst>
              <a:ext uri="{FF2B5EF4-FFF2-40B4-BE49-F238E27FC236}">
                <a16:creationId xmlns:a16="http://schemas.microsoft.com/office/drawing/2014/main" id="{C6C19C3B-DF22-09ED-0C6E-E329D93E5ECC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13894" y="5447636"/>
            <a:ext cx="5154930" cy="174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621B3F9-E4A4-B21A-F8DD-A97DABC6A93C}"/>
                  </a:ext>
                </a:extLst>
              </p:cNvPr>
              <p:cNvSpPr txBox="1"/>
              <p:nvPr/>
            </p:nvSpPr>
            <p:spPr>
              <a:xfrm>
                <a:off x="4007768" y="4520605"/>
                <a:ext cx="565849" cy="67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100</m:t>
                          </m:r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621B3F9-E4A4-B21A-F8DD-A97DABC6A9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7768" y="4520605"/>
                <a:ext cx="565849" cy="677812"/>
              </a:xfrm>
              <a:prstGeom prst="rect">
                <a:avLst/>
              </a:prstGeom>
              <a:blipFill>
                <a:blip r:embed="rId5"/>
                <a:stretch>
                  <a:fillRect r="-64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6" name="yt_shape_10176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9872a69b-d69d-483c-84b3-13bc8e026d7f.png&quot;}"/>
            </a:endParaRPr>
          </a:p>
        </p:txBody>
      </p:sp>
      <p:sp>
        <p:nvSpPr>
          <p:cNvPr id="10177" name="yt_shape_10177"/>
          <p:cNvSpPr txBox="1"/>
          <p:nvPr/>
        </p:nvSpPr>
        <p:spPr>
          <a:xfrm>
            <a:off x="540000" y="1662201"/>
            <a:ext cx="42575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直角三角形的判定</a:t>
            </a:r>
          </a:p>
        </p:txBody>
      </p:sp>
      <p:sp>
        <p:nvSpPr>
          <p:cNvPr id="10178" name="yt_shape_10178"/>
          <p:cNvSpPr txBox="1"/>
          <p:nvPr/>
        </p:nvSpPr>
        <p:spPr>
          <a:xfrm>
            <a:off x="540119" y="2161766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的对边分别为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179" name="yt_table_10179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0112177"/>
              </p:ext>
            </p:extLst>
          </p:nvPr>
        </p:nvGraphicFramePr>
        <p:xfrm>
          <a:off x="540000" y="2793433"/>
          <a:ext cx="6197918" cy="848742"/>
        </p:xfrm>
        <a:graphic>
          <a:graphicData uri="http://schemas.openxmlformats.org/drawingml/2006/table">
            <a:tbl>
              <a:tblPr/>
              <a:tblGrid>
                <a:gridCol w="3218180">
                  <a:extLst>
                    <a:ext uri="{9D8B030D-6E8A-4147-A177-3AD203B41FA5}">
                      <a16:colId xmlns:a16="http://schemas.microsoft.com/office/drawing/2014/main" val="10031"/>
                    </a:ext>
                  </a:extLst>
                </a:gridCol>
                <a:gridCol w="2979738">
                  <a:extLst>
                    <a:ext uri="{9D8B030D-6E8A-4147-A177-3AD203B41FA5}">
                      <a16:colId xmlns:a16="http://schemas.microsoft.com/office/drawing/2014/main" val="100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＋∠</a:t>
                      </a: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pic>
        <p:nvPicPr>
          <p:cNvPr id="3" name="yt_shape_1684745614627">
            <a:extLst>
              <a:ext uri="{FF2B5EF4-FFF2-40B4-BE49-F238E27FC236}">
                <a16:creationId xmlns:a16="http://schemas.microsoft.com/office/drawing/2014/main" id="{EE340E28-47B3-F681-9ADD-ABD0E836B01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745614643">
            <a:extLst>
              <a:ext uri="{FF2B5EF4-FFF2-40B4-BE49-F238E27FC236}">
                <a16:creationId xmlns:a16="http://schemas.microsoft.com/office/drawing/2014/main" id="{70B291D4-4AD6-F484-B8D8-1D875077C71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D12B22E-3BE9-6B93-72DB-66687DA7EC26}"/>
              </a:ext>
            </a:extLst>
          </p:cNvPr>
          <p:cNvSpPr txBox="1"/>
          <p:nvPr/>
        </p:nvSpPr>
        <p:spPr>
          <a:xfrm>
            <a:off x="10632332" y="21149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0181">
            <a:extLst>
              <a:ext uri="{FF2B5EF4-FFF2-40B4-BE49-F238E27FC236}">
                <a16:creationId xmlns:a16="http://schemas.microsoft.com/office/drawing/2014/main" id="{04CF6ED4-F254-EF8E-FF45-1127A00488F5}"/>
              </a:ext>
            </a:extLst>
          </p:cNvPr>
          <p:cNvSpPr txBox="1"/>
          <p:nvPr/>
        </p:nvSpPr>
        <p:spPr>
          <a:xfrm>
            <a:off x="540000" y="387030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的正方形网格中（每个小正方形边长均为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在格点上，连接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的形状是（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6" name="yt_table_10185_skip" title="H_66.83008">
            <a:extLst>
              <a:ext uri="{FF2B5EF4-FFF2-40B4-BE49-F238E27FC236}">
                <a16:creationId xmlns:a16="http://schemas.microsoft.com/office/drawing/2014/main" id="{2979A394-A9B9-28F0-7305-A08F593F1B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1074362"/>
              </p:ext>
            </p:extLst>
          </p:nvPr>
        </p:nvGraphicFramePr>
        <p:xfrm>
          <a:off x="539881" y="4829741"/>
          <a:ext cx="5724843" cy="848742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033"/>
                    </a:ext>
                  </a:extLst>
                </a:gridCol>
                <a:gridCol w="2387600">
                  <a:extLst>
                    <a:ext uri="{9D8B030D-6E8A-4147-A177-3AD203B41FA5}">
                      <a16:colId xmlns:a16="http://schemas.microsoft.com/office/drawing/2014/main" val="100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锐角三角形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钝角三角形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grpSp>
        <p:nvGrpSpPr>
          <p:cNvPr id="7" name="yt_shape_10182_skip" title="H_156.8211">
            <a:extLst>
              <a:ext uri="{FF2B5EF4-FFF2-40B4-BE49-F238E27FC236}">
                <a16:creationId xmlns:a16="http://schemas.microsoft.com/office/drawing/2014/main" id="{151255E6-8DA1-154C-D0A3-E4B67E6BA659}"/>
              </a:ext>
            </a:extLst>
          </p:cNvPr>
          <p:cNvGrpSpPr/>
          <p:nvPr/>
        </p:nvGrpSpPr>
        <p:grpSpPr>
          <a:xfrm>
            <a:off x="9933162" y="4557979"/>
            <a:ext cx="1680210" cy="1991628"/>
            <a:chOff x="0" y="0"/>
            <a:chExt cx="1680210" cy="1991628"/>
          </a:xfrm>
        </p:grpSpPr>
        <p:pic>
          <p:nvPicPr>
            <p:cNvPr id="8" name="yt_image_10182">
              <a:extLst>
                <a:ext uri="{FF2B5EF4-FFF2-40B4-BE49-F238E27FC236}">
                  <a16:creationId xmlns:a16="http://schemas.microsoft.com/office/drawing/2014/main" id="{4048A798-E5AC-79EB-BF52-DD8CA47219E1}"/>
                </a:ex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80210" cy="15956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0184">
              <a:extLst>
                <a:ext uri="{FF2B5EF4-FFF2-40B4-BE49-F238E27FC236}">
                  <a16:creationId xmlns:a16="http://schemas.microsoft.com/office/drawing/2014/main" id="{84ADB57A-AA34-B870-4EB0-10A8ABB9C440}"/>
                </a:ext>
              </a:extLst>
            </p:cNvPr>
            <p:cNvSpPr txBox="1"/>
            <p:nvPr/>
          </p:nvSpPr>
          <p:spPr>
            <a:xfrm>
              <a:off x="306824" y="16316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30CC6CFE-881E-EA77-DA90-44BCADD1A1B9}"/>
              </a:ext>
            </a:extLst>
          </p:cNvPr>
          <p:cNvSpPr txBox="1"/>
          <p:nvPr/>
        </p:nvSpPr>
        <p:spPr>
          <a:xfrm>
            <a:off x="6746013" y="429898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7" name="yt_shape_1018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活动课上老师让同学们做一长方形盒盖，小明做完后测得盒盖的长为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，对角线长为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，则这个盒盖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合格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（填“合格”或“不合格”）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188" name="yt_shape_10188"/>
          <p:cNvSpPr txBox="1"/>
          <p:nvPr/>
        </p:nvSpPr>
        <p:spPr>
          <a:xfrm>
            <a:off x="540119" y="185943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边上一点，连接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189" name="yt_shape_10189"/>
          <p:cNvSpPr txBox="1"/>
          <p:nvPr/>
        </p:nvSpPr>
        <p:spPr>
          <a:xfrm>
            <a:off x="540000" y="2818870"/>
            <a:ext cx="59840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是直角三角形吗？并说明理由；</a:t>
            </a:r>
          </a:p>
        </p:txBody>
      </p:sp>
      <p:sp>
        <p:nvSpPr>
          <p:cNvPr id="2" name="yt_shape_10190"/>
          <p:cNvSpPr txBox="1"/>
          <p:nvPr/>
        </p:nvSpPr>
        <p:spPr>
          <a:xfrm>
            <a:off x="540000" y="3450537"/>
            <a:ext cx="5753178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是直角三角形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是直角三角形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0191" name="yt_shape_1019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23758" y="3450537"/>
            <a:ext cx="1928241" cy="1660093"/>
            <a:chOff x="0" y="0"/>
            <a:chExt cx="1928241" cy="1660093"/>
          </a:xfrm>
        </p:grpSpPr>
        <p:pic>
          <p:nvPicPr>
            <p:cNvPr id="3" name="yt_image_10191" descr="{&quot;rangeId&quot;:0,&quot;⚘_2&quot;:1}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28241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93" name="yt_shape_10193"/>
            <p:cNvSpPr txBox="1"/>
            <p:nvPr/>
          </p:nvSpPr>
          <p:spPr>
            <a:xfrm>
              <a:off x="443511" y="1231578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3B968B52-1880-DB54-5AC9-44D6570677B2}"/>
              </a:ext>
            </a:extLst>
          </p:cNvPr>
          <p:cNvSpPr txBox="1"/>
          <p:nvPr/>
        </p:nvSpPr>
        <p:spPr>
          <a:xfrm>
            <a:off x="5612658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合格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5" name="yt_shape_10195"/>
          <p:cNvSpPr txBox="1"/>
          <p:nvPr/>
        </p:nvSpPr>
        <p:spPr>
          <a:xfrm>
            <a:off x="540000" y="900000"/>
            <a:ext cx="21624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0196"/>
          <p:cNvSpPr txBox="1"/>
          <p:nvPr/>
        </p:nvSpPr>
        <p:spPr>
          <a:xfrm>
            <a:off x="540000" y="1531667"/>
            <a:ext cx="6445675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是直角三角形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AD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AD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0197" name="yt_shape_1019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23758" y="1531667"/>
            <a:ext cx="1928241" cy="1660093"/>
            <a:chOff x="0" y="0"/>
            <a:chExt cx="1928241" cy="1660093"/>
          </a:xfrm>
        </p:grpSpPr>
        <p:pic>
          <p:nvPicPr>
            <p:cNvPr id="5" name="yt_image_10197" descr="{&quot;rangeId&quot;:0,&quot;⚘_2&quot;:1}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28241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99" name="yt_shape_10199"/>
            <p:cNvSpPr txBox="1"/>
            <p:nvPr/>
          </p:nvSpPr>
          <p:spPr>
            <a:xfrm>
              <a:off x="443511" y="1231578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1" name="yt_shape_10201"/>
          <p:cNvSpPr txBox="1"/>
          <p:nvPr/>
        </p:nvSpPr>
        <p:spPr>
          <a:xfrm>
            <a:off x="540000" y="900000"/>
            <a:ext cx="271869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勾股数</a:t>
            </a:r>
          </a:p>
        </p:txBody>
      </p:sp>
      <p:sp>
        <p:nvSpPr>
          <p:cNvPr id="10202" name="yt_shape_10202"/>
          <p:cNvSpPr txBox="1"/>
          <p:nvPr/>
        </p:nvSpPr>
        <p:spPr>
          <a:xfrm>
            <a:off x="540000" y="1399565"/>
            <a:ext cx="63014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下列几组数中，为勾股数的一组是（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203" name="yt_table_1020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3918"/>
              </p:ext>
            </p:extLst>
          </p:nvPr>
        </p:nvGraphicFramePr>
        <p:xfrm>
          <a:off x="540000" y="2031232"/>
          <a:ext cx="6080443" cy="848742"/>
        </p:xfrm>
        <a:graphic>
          <a:graphicData uri="http://schemas.openxmlformats.org/drawingml/2006/table">
            <a:tbl>
              <a:tblPr/>
              <a:tblGrid>
                <a:gridCol w="3565843">
                  <a:extLst>
                    <a:ext uri="{9D8B030D-6E8A-4147-A177-3AD203B41FA5}">
                      <a16:colId xmlns:a16="http://schemas.microsoft.com/office/drawing/2014/main" val="10035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100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sp>
        <p:nvSpPr>
          <p:cNvPr id="10205" name="yt_shape_10205"/>
          <p:cNvSpPr txBox="1"/>
          <p:nvPr/>
        </p:nvSpPr>
        <p:spPr>
          <a:xfrm>
            <a:off x="540000" y="3149786"/>
            <a:ext cx="55239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是一组勾股数，则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614683">
            <a:extLst>
              <a:ext uri="{FF2B5EF4-FFF2-40B4-BE49-F238E27FC236}">
                <a16:creationId xmlns:a16="http://schemas.microsoft.com/office/drawing/2014/main" id="{E951AED7-4ED7-1221-E49D-CDA69B09A57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1DA6D09-531B-D3DD-30CB-FAA990527A4A}"/>
              </a:ext>
            </a:extLst>
          </p:cNvPr>
          <p:cNvSpPr txBox="1"/>
          <p:nvPr/>
        </p:nvSpPr>
        <p:spPr>
          <a:xfrm>
            <a:off x="58601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1E6E85-46E4-DC0B-B38D-D5E64C0E510D}"/>
              </a:ext>
            </a:extLst>
          </p:cNvPr>
          <p:cNvSpPr txBox="1"/>
          <p:nvPr/>
        </p:nvSpPr>
        <p:spPr>
          <a:xfrm>
            <a:off x="5234714" y="3102980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6" name="yt_shape_10206"/>
          <p:cNvSpPr txBox="1"/>
          <p:nvPr/>
        </p:nvSpPr>
        <p:spPr>
          <a:xfrm>
            <a:off x="540000" y="900000"/>
            <a:ext cx="51809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同时满足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而出错</a:t>
            </a:r>
          </a:p>
        </p:txBody>
      </p:sp>
      <p:sp>
        <p:nvSpPr>
          <p:cNvPr id="10207" name="yt_shape_10207"/>
          <p:cNvSpPr txBox="1"/>
          <p:nvPr/>
        </p:nvSpPr>
        <p:spPr>
          <a:xfrm>
            <a:off x="540119" y="1399565"/>
            <a:ext cx="11892585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208" name="yt_table_10208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946808"/>
              </p:ext>
            </p:extLst>
          </p:nvPr>
        </p:nvGraphicFramePr>
        <p:xfrm>
          <a:off x="508320" y="1886360"/>
          <a:ext cx="4233863" cy="1697484"/>
        </p:xfrm>
        <a:graphic>
          <a:graphicData uri="http://schemas.openxmlformats.org/drawingml/2006/table">
            <a:tbl>
              <a:tblPr/>
              <a:tblGrid>
                <a:gridCol w="4233863">
                  <a:extLst>
                    <a:ext uri="{9D8B030D-6E8A-4147-A177-3AD203B41FA5}">
                      <a16:colId xmlns:a16="http://schemas.microsoft.com/office/drawing/2014/main" val="100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等腰直角三角形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等腰三角形或直角三角形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</a:tbl>
          </a:graphicData>
        </a:graphic>
      </p:graphicFrame>
      <p:pic>
        <p:nvPicPr>
          <p:cNvPr id="3" name="yt_shape_1684745614712">
            <a:extLst>
              <a:ext uri="{FF2B5EF4-FFF2-40B4-BE49-F238E27FC236}">
                <a16:creationId xmlns:a16="http://schemas.microsoft.com/office/drawing/2014/main" id="{4D7CD660-E1B8-21AD-7ECE-CEECA3ED251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D213244-6827-ADEF-3B07-211F4B50D4AC}"/>
              </a:ext>
            </a:extLst>
          </p:cNvPr>
          <p:cNvSpPr txBox="1"/>
          <p:nvPr/>
        </p:nvSpPr>
        <p:spPr>
          <a:xfrm>
            <a:off x="10848528" y="13683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0" name="yt_shape_10210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6a57941e-ce25-43be-bd37-c5986927e941.png&quot;}"/>
            </a:endParaRPr>
          </a:p>
        </p:txBody>
      </p:sp>
      <p:sp>
        <p:nvSpPr>
          <p:cNvPr id="10211" name="yt_shape_10211"/>
          <p:cNvSpPr txBox="1"/>
          <p:nvPr/>
        </p:nvSpPr>
        <p:spPr>
          <a:xfrm>
            <a:off x="540119" y="1644183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常德市中考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）阅读理解：如果一个正整数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能表示为两个正整数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的平方和，即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为广义勾股数，则下面的四个结论：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不是广义勾股数；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是广义勾股数；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两个广义勾股数的和是广义勾股数；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两个广义勾股数的积是广义勾股数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依次正确的是（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212" name="yt_table_10212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201255"/>
              </p:ext>
            </p:extLst>
          </p:nvPr>
        </p:nvGraphicFramePr>
        <p:xfrm>
          <a:off x="540000" y="3716245"/>
          <a:ext cx="4353243" cy="848742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038"/>
                    </a:ext>
                  </a:extLst>
                </a:gridCol>
                <a:gridCol w="1854200">
                  <a:extLst>
                    <a:ext uri="{9D8B030D-6E8A-4147-A177-3AD203B41FA5}">
                      <a16:colId xmlns:a16="http://schemas.microsoft.com/office/drawing/2014/main" val="100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</a:tbl>
          </a:graphicData>
        </a:graphic>
      </p:graphicFrame>
      <p:pic>
        <p:nvPicPr>
          <p:cNvPr id="3" name="yt_shape_1684745614744">
            <a:extLst>
              <a:ext uri="{FF2B5EF4-FFF2-40B4-BE49-F238E27FC236}">
                <a16:creationId xmlns:a16="http://schemas.microsoft.com/office/drawing/2014/main" id="{52164DA0-D1A6-7C42-BD50-DF35042320B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B0EE2C9-13A1-A84B-F723-E7CD997B02D2}"/>
              </a:ext>
            </a:extLst>
          </p:cNvPr>
          <p:cNvSpPr txBox="1"/>
          <p:nvPr/>
        </p:nvSpPr>
        <p:spPr>
          <a:xfrm>
            <a:off x="5403108" y="302384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4" name="yt_shape_1021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观察下列一组勾股数：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根据你的发现，写出当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99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215" name="yt_shape_10215"/>
          <p:cNvSpPr txBox="1"/>
          <p:nvPr/>
        </p:nvSpPr>
        <p:spPr>
          <a:xfrm>
            <a:off x="540119" y="185943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北京市中考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）如图所示的网格是正方形网格，则∠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是网格线交点）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216" name="yt_shape_10216"/>
          <p:cNvSpPr txBox="1"/>
          <p:nvPr/>
        </p:nvSpPr>
        <p:spPr>
          <a:xfrm>
            <a:off x="540000" y="2818870"/>
            <a:ext cx="53171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提示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延长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交格点于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0220" name="yt_shape_10220"/>
          <p:cNvSpPr txBox="1"/>
          <p:nvPr/>
        </p:nvSpPr>
        <p:spPr>
          <a:xfrm>
            <a:off x="540000" y="452232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217" name="yt_shape_10217" title="H_80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9613" y="3450537"/>
            <a:ext cx="1612773" cy="1021221"/>
            <a:chOff x="0" y="0"/>
            <a:chExt cx="1612773" cy="1021221"/>
          </a:xfrm>
        </p:grpSpPr>
        <p:pic>
          <p:nvPicPr>
            <p:cNvPr id="2" name="yt_image_10217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12773" cy="6252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19" name="yt_shape_10219"/>
            <p:cNvSpPr txBox="1"/>
            <p:nvPr/>
          </p:nvSpPr>
          <p:spPr>
            <a:xfrm>
              <a:off x="196922" y="66122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1B24264-089D-7DA9-1913-B0252FBB8B4C}"/>
              </a:ext>
            </a:extLst>
          </p:cNvPr>
          <p:cNvSpPr txBox="1"/>
          <p:nvPr/>
        </p:nvSpPr>
        <p:spPr>
          <a:xfrm>
            <a:off x="6757246" y="132868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50C856-C544-EF43-1875-2B41EBBD40B5}"/>
              </a:ext>
            </a:extLst>
          </p:cNvPr>
          <p:cNvSpPr txBox="1"/>
          <p:nvPr/>
        </p:nvSpPr>
        <p:spPr>
          <a:xfrm>
            <a:off x="8416182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F6C7528-C21E-0365-0262-D1427FC4C051}"/>
              </a:ext>
            </a:extLst>
          </p:cNvPr>
          <p:cNvSpPr txBox="1"/>
          <p:nvPr/>
        </p:nvSpPr>
        <p:spPr>
          <a:xfrm>
            <a:off x="10135826" y="1812629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16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1" name="yt_shape_10221"/>
          <p:cNvSpPr txBox="1"/>
          <p:nvPr/>
        </p:nvSpPr>
        <p:spPr>
          <a:xfrm>
            <a:off x="540000" y="81639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原创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）如图，某工厂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前面有一条笔直的公路，原来有两条路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可以从工厂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到达公路，经测量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，现从工厂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修一条到公路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的最短路径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225" name="yt_shape_10225"/>
          <p:cNvSpPr txBox="1"/>
          <p:nvPr/>
        </p:nvSpPr>
        <p:spPr>
          <a:xfrm>
            <a:off x="539881" y="391892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222" name="yt_shape_10222" title="H_114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76201" y="2781440"/>
            <a:ext cx="2172843" cy="1460133"/>
            <a:chOff x="0" y="0"/>
            <a:chExt cx="2172843" cy="1460133"/>
          </a:xfrm>
        </p:grpSpPr>
        <p:pic>
          <p:nvPicPr>
            <p:cNvPr id="2" name="yt_image_10222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72843" cy="1064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24" name="yt_shape_10224"/>
            <p:cNvSpPr txBox="1"/>
            <p:nvPr/>
          </p:nvSpPr>
          <p:spPr>
            <a:xfrm>
              <a:off x="476957" y="110013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226">
                <a:extLst>
                  <a:ext uri="{FF2B5EF4-FFF2-40B4-BE49-F238E27FC236}">
                    <a16:creationId xmlns:a16="http://schemas.microsoft.com/office/drawing/2014/main" id="{48620039-6E9E-7981-94BF-FDBC5AB53C65}"/>
                  </a:ext>
                </a:extLst>
              </p:cNvPr>
              <p:cNvSpPr txBox="1"/>
              <p:nvPr/>
            </p:nvSpPr>
            <p:spPr>
              <a:xfrm>
                <a:off x="559979" y="2165796"/>
                <a:ext cx="4991751" cy="46653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根据垂线段最短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600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800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1000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1000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为直角三角形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480m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480m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0226">
                <a:extLst>
                  <a:ext uri="{FF2B5EF4-FFF2-40B4-BE49-F238E27FC236}">
                    <a16:creationId xmlns:a16="http://schemas.microsoft.com/office/drawing/2014/main" id="{48620039-6E9E-7981-94BF-FDBC5AB53C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979" y="2165796"/>
                <a:ext cx="4991751" cy="4665316"/>
              </a:xfrm>
              <a:prstGeom prst="rect">
                <a:avLst/>
              </a:prstGeom>
              <a:blipFill>
                <a:blip r:embed="rId3"/>
                <a:stretch>
                  <a:fillRect l="-3785" t="-1044" r="-2930" b="-31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1358</Words>
  <Application>Microsoft Office PowerPoint</Application>
  <PresentationFormat>宽屏</PresentationFormat>
  <Paragraphs>113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49</cp:revision>
  <dcterms:created xsi:type="dcterms:W3CDTF">2023-05-05T05:33:00Z</dcterms:created>
  <dcterms:modified xsi:type="dcterms:W3CDTF">2023-05-24T05:56:01Z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