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1" r:id="rId5"/>
    <p:sldId id="376" r:id="rId6"/>
    <p:sldId id="380" r:id="rId7"/>
    <p:sldId id="381" r:id="rId8"/>
    <p:sldId id="383" r:id="rId9"/>
    <p:sldId id="387" r:id="rId10"/>
    <p:sldId id="391" r:id="rId11"/>
    <p:sldId id="392" r:id="rId12"/>
    <p:sldId id="394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2" name="yt_shape_1137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72365fa-987c-444c-b5dc-0d8dec5a4ba9.png&quot;}"/>
            </a:endParaRPr>
          </a:p>
        </p:txBody>
      </p:sp>
      <p:sp>
        <p:nvSpPr>
          <p:cNvPr id="11373" name="yt_shape_11373"/>
          <p:cNvSpPr txBox="1"/>
          <p:nvPr/>
        </p:nvSpPr>
        <p:spPr>
          <a:xfrm>
            <a:off x="540000" y="1653160"/>
            <a:ext cx="17697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二次根式：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74" name="yt_shape_11374"/>
              <p:cNvSpPr txBox="1"/>
              <p:nvPr/>
            </p:nvSpPr>
            <p:spPr>
              <a:xfrm>
                <a:off x="540000" y="2132463"/>
                <a:ext cx="10321352" cy="4333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一般地，形如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）的式子叫做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二次根式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叫做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被开方数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74" name="yt_shape_11374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32463"/>
                <a:ext cx="10321352" cy="433324"/>
              </a:xfrm>
              <a:prstGeom prst="rect">
                <a:avLst/>
              </a:prstGeom>
              <a:blipFill>
                <a:blip r:embed="rId2"/>
                <a:stretch>
                  <a:fillRect l="-1831" t="-12676" r="-827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76" name="yt_shape_11376"/>
          <p:cNvSpPr txBox="1"/>
          <p:nvPr/>
        </p:nvSpPr>
        <p:spPr>
          <a:xfrm>
            <a:off x="540000" y="2616575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积的算术平方根与商的算术平方根：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77" name="yt_shape_11377"/>
              <p:cNvSpPr txBox="1"/>
              <p:nvPr/>
            </p:nvSpPr>
            <p:spPr>
              <a:xfrm>
                <a:off x="540000" y="3095878"/>
                <a:ext cx="4512967" cy="433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77" name="yt_shape_11377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95878"/>
                <a:ext cx="4512967" cy="433708"/>
              </a:xfrm>
              <a:prstGeom prst="rect">
                <a:avLst/>
              </a:prstGeom>
              <a:blipFill>
                <a:blip r:embed="rId3"/>
                <a:stretch>
                  <a:fillRect t="-8451" r="-3108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79" name="yt_shape_11379"/>
              <p:cNvSpPr txBox="1"/>
              <p:nvPr/>
            </p:nvSpPr>
            <p:spPr>
              <a:xfrm>
                <a:off x="540000" y="3615769"/>
                <a:ext cx="3686778" cy="8612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79" name="yt_shape_11379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5769"/>
                <a:ext cx="3686778" cy="861261"/>
              </a:xfrm>
              <a:prstGeom prst="rect">
                <a:avLst/>
              </a:prstGeom>
              <a:blipFill>
                <a:blip r:embed="rId4"/>
                <a:stretch>
                  <a:fillRect r="-4139" b="-10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81" name="yt_shape_11381"/>
          <p:cNvSpPr txBox="1"/>
          <p:nvPr/>
        </p:nvSpPr>
        <p:spPr>
          <a:xfrm>
            <a:off x="540000" y="4643556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最简二次根式：</a:t>
            </a:r>
          </a:p>
        </p:txBody>
      </p:sp>
      <p:sp>
        <p:nvSpPr>
          <p:cNvPr id="11382" name="yt_shape_11382"/>
          <p:cNvSpPr txBox="1"/>
          <p:nvPr/>
        </p:nvSpPr>
        <p:spPr>
          <a:xfrm>
            <a:off x="540119" y="51228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一般地，被开方数不含分母，也不含能开得尽方的因数或因式，这样的二次根式，叫做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最简二次根式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753252">
            <a:extLst>
              <a:ext uri="{FF2B5EF4-FFF2-40B4-BE49-F238E27FC236}">
                <a16:creationId xmlns:a16="http://schemas.microsoft.com/office/drawing/2014/main" id="{AEE75372-9F36-157E-9F24-FA2713F55B98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F69574-C8F4-08C0-C9CA-C733B3095439}"/>
              </a:ext>
            </a:extLst>
          </p:cNvPr>
          <p:cNvSpPr txBox="1"/>
          <p:nvPr/>
        </p:nvSpPr>
        <p:spPr>
          <a:xfrm>
            <a:off x="3418233" y="2085657"/>
            <a:ext cx="346774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1B03D0-1B9C-7C08-DCCD-9F8D7E4017CC}"/>
              </a:ext>
            </a:extLst>
          </p:cNvPr>
          <p:cNvSpPr txBox="1"/>
          <p:nvPr/>
        </p:nvSpPr>
        <p:spPr>
          <a:xfrm>
            <a:off x="6175721" y="2085657"/>
            <a:ext cx="1399286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二次根式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D2F608-680C-9CFD-2AC4-ECDCEE47E504}"/>
              </a:ext>
            </a:extLst>
          </p:cNvPr>
          <p:cNvSpPr txBox="1"/>
          <p:nvPr/>
        </p:nvSpPr>
        <p:spPr>
          <a:xfrm>
            <a:off x="9071321" y="2085657"/>
            <a:ext cx="1399286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被开方数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EB50ADF-CA78-1929-4FD0-402BC01BBA1F}"/>
                  </a:ext>
                </a:extLst>
              </p:cNvPr>
              <p:cNvSpPr txBox="1"/>
              <p:nvPr/>
            </p:nvSpPr>
            <p:spPr>
              <a:xfrm>
                <a:off x="1601371" y="3049072"/>
                <a:ext cx="1031050" cy="5231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, 'mathAnswerShape': 1}">
                <a:extLst>
                  <a:ext uri="{FF2B5EF4-FFF2-40B4-BE49-F238E27FC236}">
                    <a16:creationId xmlns:a16="http://schemas.microsoft.com/office/drawing/2014/main" id="{0EB50ADF-CA78-1929-4FD0-402BC01BBA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1371" y="3049072"/>
                <a:ext cx="1031050" cy="523126"/>
              </a:xfrm>
              <a:prstGeom prst="rect">
                <a:avLst/>
              </a:prstGeom>
              <a:blipFill>
                <a:blip r:embed="rId6"/>
                <a:stretch>
                  <a:fillRect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32858AA-D9D5-03E0-9A63-703B1F3F7F71}"/>
              </a:ext>
            </a:extLst>
          </p:cNvPr>
          <p:cNvCxnSpPr/>
          <p:nvPr/>
        </p:nvCxnSpPr>
        <p:spPr>
          <a:xfrm>
            <a:off x="1386582" y="3544442"/>
            <a:ext cx="146062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8BE43FF-785B-33D9-5F30-22C4017B6D11}"/>
                  </a:ext>
                </a:extLst>
              </p:cNvPr>
              <p:cNvSpPr txBox="1"/>
              <p:nvPr/>
            </p:nvSpPr>
            <p:spPr>
              <a:xfrm>
                <a:off x="1433414" y="3568963"/>
                <a:ext cx="471297" cy="94654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𝑎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𝑏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3, 'mathAnswerShape': 1}">
                <a:extLst>
                  <a:ext uri="{FF2B5EF4-FFF2-40B4-BE49-F238E27FC236}">
                    <a16:creationId xmlns:a16="http://schemas.microsoft.com/office/drawing/2014/main" id="{98BE43FF-785B-33D9-5F30-22C4017B6D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3414" y="3568963"/>
                <a:ext cx="471297" cy="946544"/>
              </a:xfrm>
              <a:prstGeom prst="rect">
                <a:avLst/>
              </a:prstGeom>
              <a:blipFill>
                <a:blip r:embed="rId7"/>
                <a:stretch>
                  <a:fillRect r="-1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1BE177D-86CF-65AB-F06D-6405091E827C}"/>
              </a:ext>
            </a:extLst>
          </p:cNvPr>
          <p:cNvCxnSpPr/>
          <p:nvPr/>
        </p:nvCxnSpPr>
        <p:spPr>
          <a:xfrm>
            <a:off x="1218625" y="4487751"/>
            <a:ext cx="90087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E63D5923-03AE-97C8-D917-99CB6B60BC2A}"/>
              </a:ext>
            </a:extLst>
          </p:cNvPr>
          <p:cNvSpPr txBox="1"/>
          <p:nvPr/>
        </p:nvSpPr>
        <p:spPr>
          <a:xfrm>
            <a:off x="1364508" y="5551541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最简二次根式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4" name="yt_shape_1145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）一个直角三角形的斜边长为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，一条直角边长为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，求另一条直角边的长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55" name="yt_shape_11455"/>
              <p:cNvSpPr txBox="1"/>
              <p:nvPr/>
            </p:nvSpPr>
            <p:spPr>
              <a:xfrm>
                <a:off x="540000" y="1859435"/>
                <a:ext cx="4055726" cy="26491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(12+8)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(12−8)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80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即另一条直角边的长为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55" name="yt_shape_11455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4055726" cy="2649123"/>
              </a:xfrm>
              <a:prstGeom prst="rect">
                <a:avLst/>
              </a:prstGeom>
              <a:blipFill>
                <a:blip r:embed="rId2"/>
                <a:stretch>
                  <a:fillRect l="-4662" t="-230" r="-3308" b="-6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4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4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4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5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7" name="yt_shape_11457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9ba0fff-25ba-4771-84ca-0ce7a3733036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58" name="yt_shape_11458"/>
              <p:cNvSpPr txBox="1"/>
              <p:nvPr/>
            </p:nvSpPr>
            <p:spPr>
              <a:xfrm>
                <a:off x="540119" y="1653160"/>
                <a:ext cx="11111999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）老师在讲解“二次根式及其性质”时，在黑板上写下了下面的一题作为练习：已知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，用含有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的代数式表示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4.9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，甲、乙两位同学在黑板上板书了下面两种解法：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58" name="yt_shape_11458" descr="{&quot;rangeId&quot;:2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1434047"/>
              </a:xfrm>
              <a:prstGeom prst="rect">
                <a:avLst/>
              </a:prstGeom>
              <a:blipFill>
                <a:blip r:embed="rId2"/>
                <a:stretch>
                  <a:fillRect l="-1701" t="-3404" r="-220" b="-11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60" name="yt_shape_11460"/>
              <p:cNvSpPr txBox="1"/>
              <p:nvPr/>
            </p:nvSpPr>
            <p:spPr>
              <a:xfrm>
                <a:off x="540000" y="3137995"/>
                <a:ext cx="6984476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甲的解法：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4.9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49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49×10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10×10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7×70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0" name="yt_shape_11460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37995"/>
                <a:ext cx="6984476" cy="920637"/>
              </a:xfrm>
              <a:prstGeom prst="rect">
                <a:avLst/>
              </a:prstGeom>
              <a:blipFill>
                <a:blip r:embed="rId3"/>
                <a:stretch>
                  <a:fillRect l="-2707" r="-1747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62" name="yt_shape_11462"/>
              <p:cNvSpPr txBox="1"/>
              <p:nvPr/>
            </p:nvSpPr>
            <p:spPr>
              <a:xfrm>
                <a:off x="540000" y="4109420"/>
                <a:ext cx="489493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乙的解法：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4.9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49×0.1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0.1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2" name="yt_shape_11462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09420"/>
                <a:ext cx="4894930" cy="465577"/>
              </a:xfrm>
              <a:prstGeom prst="rect">
                <a:avLst/>
              </a:prstGeom>
              <a:blipFill>
                <a:blip r:embed="rId4"/>
                <a:stretch>
                  <a:fillRect l="-3861" t="-3947" r="-2740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64" name="yt_shape_11464"/>
              <p:cNvSpPr txBox="1"/>
              <p:nvPr/>
            </p:nvSpPr>
            <p:spPr>
              <a:xfrm>
                <a:off x="540000" y="4625785"/>
                <a:ext cx="3986156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70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70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4" name="yt_shape_11464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25785"/>
                <a:ext cx="3986156" cy="920637"/>
              </a:xfrm>
              <a:prstGeom prst="rect">
                <a:avLst/>
              </a:prstGeom>
              <a:blipFill>
                <a:blip r:embed="rId5"/>
                <a:stretch>
                  <a:fillRect l="-4747" r="-3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66" name="yt_shape_11466"/>
              <p:cNvSpPr txBox="1"/>
              <p:nvPr/>
            </p:nvSpPr>
            <p:spPr>
              <a:xfrm>
                <a:off x="540000" y="5597210"/>
                <a:ext cx="3350213" cy="6397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4.9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6" name="yt_shape_11466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97210"/>
                <a:ext cx="3350213" cy="639727"/>
              </a:xfrm>
              <a:prstGeom prst="rect">
                <a:avLst/>
              </a:prstGeom>
              <a:blipFill>
                <a:blip r:embed="rId6"/>
                <a:stretch>
                  <a:fillRect l="-5647" r="-473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53453">
            <a:extLst>
              <a:ext uri="{FF2B5EF4-FFF2-40B4-BE49-F238E27FC236}">
                <a16:creationId xmlns:a16="http://schemas.microsoft.com/office/drawing/2014/main" id="{06763C92-2229-EA3A-9E44-679CA9E700BD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" name="yt_shape_11468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请你解答下面的问题：</a:t>
            </a:r>
          </a:p>
        </p:txBody>
      </p:sp>
      <p:sp>
        <p:nvSpPr>
          <p:cNvPr id="11469" name="yt_shape_11469"/>
          <p:cNvSpPr txBox="1"/>
          <p:nvPr/>
        </p:nvSpPr>
        <p:spPr>
          <a:xfrm>
            <a:off x="540000" y="1379303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）甲、乙两人的解法正确吗？</a:t>
            </a:r>
          </a:p>
        </p:txBody>
      </p:sp>
      <p:sp>
        <p:nvSpPr>
          <p:cNvPr id="11470" name="yt_shape_11470"/>
          <p:cNvSpPr txBox="1"/>
          <p:nvPr/>
        </p:nvSpPr>
        <p:spPr>
          <a:xfrm>
            <a:off x="540000" y="1858606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都正确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471" name="yt_shape_11471"/>
          <p:cNvSpPr txBox="1"/>
          <p:nvPr/>
        </p:nvSpPr>
        <p:spPr>
          <a:xfrm>
            <a:off x="540000" y="2337909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）请你再给出一种不同于上面的两人的解法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72" name="yt_shape_11472"/>
              <p:cNvSpPr txBox="1"/>
              <p:nvPr/>
            </p:nvSpPr>
            <p:spPr>
              <a:xfrm>
                <a:off x="540000" y="2817212"/>
                <a:ext cx="4510209" cy="26060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70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70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4.9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49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49×10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10×10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72" name="yt_shape_11472" descr="{&quot;rangeId&quot;:2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7212"/>
                <a:ext cx="4510209" cy="2606034"/>
              </a:xfrm>
              <a:prstGeom prst="rect">
                <a:avLst/>
              </a:prstGeom>
              <a:blipFill>
                <a:blip r:embed="rId2"/>
                <a:stretch>
                  <a:fillRect l="-4195" r="-3248" b="-3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4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4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0" grpId="0" build="allAtOnce"/>
      <p:bldP spid="1147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3" name="yt_shape_11383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a37741b8-6197-434f-837f-7a45d3c5ef55.png&quot;}"/>
            </a:endParaRPr>
          </a:p>
        </p:txBody>
      </p:sp>
      <p:sp>
        <p:nvSpPr>
          <p:cNvPr id="11384" name="yt_shape_11384"/>
          <p:cNvSpPr txBox="1"/>
          <p:nvPr/>
        </p:nvSpPr>
        <p:spPr>
          <a:xfrm>
            <a:off x="540000" y="1662201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二次根式的概念</a:t>
            </a:r>
          </a:p>
        </p:txBody>
      </p:sp>
      <p:sp>
        <p:nvSpPr>
          <p:cNvPr id="11385" name="yt_shape_11385"/>
          <p:cNvSpPr txBox="1"/>
          <p:nvPr/>
        </p:nvSpPr>
        <p:spPr>
          <a:xfrm>
            <a:off x="540000" y="2161766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下列式子一定是二次根式的是（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86" name="yt_table_11386" title="H_73.7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34531073"/>
                  </p:ext>
                </p:extLst>
              </p:nvPr>
            </p:nvGraphicFramePr>
            <p:xfrm>
              <a:off x="540000" y="2793433"/>
              <a:ext cx="4571366" cy="936499"/>
            </p:xfrm>
            <a:graphic>
              <a:graphicData uri="http://schemas.openxmlformats.org/drawingml/2006/table">
                <a:tbl>
                  <a:tblPr/>
                  <a:tblGrid>
                    <a:gridCol w="2846515">
                      <a:extLst>
                        <a:ext uri="{9D8B030D-6E8A-4147-A177-3AD203B41FA5}">
                          <a16:colId xmlns:a16="http://schemas.microsoft.com/office/drawing/2014/main" val="10245"/>
                        </a:ext>
                      </a:extLst>
                    </a:gridCol>
                    <a:gridCol w="1724851">
                      <a:extLst>
                        <a:ext uri="{9D8B030D-6E8A-4147-A177-3AD203B41FA5}">
                          <a16:colId xmlns:a16="http://schemas.microsoft.com/office/drawing/2014/main" val="102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+1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386" name="yt_table_11386" descr="{&quot;rangeId&quot;:6,&quot;type&quot;:&quot;Option&quot;}" title="H_73.7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34531073"/>
                  </p:ext>
                </p:extLst>
              </p:nvPr>
            </p:nvGraphicFramePr>
            <p:xfrm>
              <a:off x="540000" y="2793433"/>
              <a:ext cx="4571366" cy="936499"/>
            </p:xfrm>
            <a:graphic>
              <a:graphicData uri="http://schemas.openxmlformats.org/drawingml/2006/table">
                <a:tbl>
                  <a:tblPr/>
                  <a:tblGrid>
                    <a:gridCol w="2846515">
                      <a:extLst>
                        <a:ext uri="{9D8B030D-6E8A-4147-A177-3AD203B41FA5}">
                          <a16:colId xmlns:a16="http://schemas.microsoft.com/office/drawing/2014/main" val="10245"/>
                        </a:ext>
                      </a:extLst>
                    </a:gridCol>
                    <a:gridCol w="1724851">
                      <a:extLst>
                        <a:ext uri="{9D8B030D-6E8A-4147-A177-3AD203B41FA5}">
                          <a16:colId xmlns:a16="http://schemas.microsoft.com/office/drawing/2014/main" val="10246"/>
                        </a:ext>
                      </a:extLst>
                    </a:gridCol>
                  </a:tblGrid>
                  <a:tr h="46247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632" r="-60470" b="-1434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5371" t="-2632" b="-1434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7"/>
                      </a:ext>
                    </a:extLst>
                  </a:tr>
                  <a:tr h="47402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0470" b="-39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5371" t="-100000" b="-397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87" name="yt_shape_11387"/>
              <p:cNvSpPr txBox="1"/>
              <p:nvPr/>
            </p:nvSpPr>
            <p:spPr>
              <a:xfrm>
                <a:off x="540000" y="3780513"/>
                <a:ext cx="10070193" cy="465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湘西州中考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）要使二次根式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有意义，则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387" name="yt_shape_1138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0513"/>
                <a:ext cx="10070193" cy="465192"/>
              </a:xfrm>
              <a:prstGeom prst="rect">
                <a:avLst/>
              </a:prstGeom>
              <a:blipFill>
                <a:blip r:embed="rId3"/>
                <a:stretch>
                  <a:fillRect l="-1877" t="-3947" r="-847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89" name="yt_table_11389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778891"/>
              </p:ext>
            </p:extLst>
          </p:nvPr>
        </p:nvGraphicFramePr>
        <p:xfrm>
          <a:off x="540000" y="4448857"/>
          <a:ext cx="4302253" cy="852425"/>
        </p:xfrm>
        <a:graphic>
          <a:graphicData uri="http://schemas.openxmlformats.org/drawingml/2006/table">
            <a:tbl>
              <a:tblPr/>
              <a:tblGrid>
                <a:gridCol w="2846515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1455738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</a:tbl>
          </a:graphicData>
        </a:graphic>
      </p:graphicFrame>
      <p:pic>
        <p:nvPicPr>
          <p:cNvPr id="3" name="yt_shape_1684745753276">
            <a:extLst>
              <a:ext uri="{FF2B5EF4-FFF2-40B4-BE49-F238E27FC236}">
                <a16:creationId xmlns:a16="http://schemas.microsoft.com/office/drawing/2014/main" id="{2017A727-F25C-7977-3E67-7437E97379B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753293">
            <a:extLst>
              <a:ext uri="{FF2B5EF4-FFF2-40B4-BE49-F238E27FC236}">
                <a16:creationId xmlns:a16="http://schemas.microsoft.com/office/drawing/2014/main" id="{11B52384-FBB5-DDB7-5FD4-EADF004E032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848448-82FE-D065-0355-50DAD0CCFBEF}"/>
              </a:ext>
            </a:extLst>
          </p:cNvPr>
          <p:cNvSpPr txBox="1"/>
          <p:nvPr/>
        </p:nvSpPr>
        <p:spPr>
          <a:xfrm>
            <a:off x="5250589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2A5EAE-D613-6D0C-6B1F-FED138334E05}"/>
              </a:ext>
            </a:extLst>
          </p:cNvPr>
          <p:cNvSpPr txBox="1"/>
          <p:nvPr/>
        </p:nvSpPr>
        <p:spPr>
          <a:xfrm>
            <a:off x="9592528" y="3733707"/>
            <a:ext cx="400748" cy="55430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91" name="yt_shape_11391"/>
              <p:cNvSpPr txBox="1"/>
              <p:nvPr/>
            </p:nvSpPr>
            <p:spPr>
              <a:xfrm>
                <a:off x="540000" y="900000"/>
                <a:ext cx="5243936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91" name="yt_shape_11391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43936" cy="465512"/>
              </a:xfrm>
              <a:prstGeom prst="rect">
                <a:avLst/>
              </a:prstGeom>
              <a:blipFill>
                <a:blip r:embed="rId2"/>
                <a:stretch>
                  <a:fillRect l="-3605" t="-5263" r="-267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93" name="yt_shape_11393"/>
              <p:cNvSpPr txBox="1"/>
              <p:nvPr/>
            </p:nvSpPr>
            <p:spPr>
              <a:xfrm>
                <a:off x="540000" y="1416300"/>
                <a:ext cx="4536627" cy="19588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有意义的条件是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有意义的条件是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93" name="yt_shape_11393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6300"/>
                <a:ext cx="4536627" cy="1958870"/>
              </a:xfrm>
              <a:prstGeom prst="rect">
                <a:avLst/>
              </a:prstGeom>
              <a:blipFill>
                <a:blip r:embed="rId3"/>
                <a:stretch>
                  <a:fillRect l="-4167" t="-932" r="-309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9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5" name="yt_shape_11395"/>
          <p:cNvSpPr txBox="1"/>
          <p:nvPr/>
        </p:nvSpPr>
        <p:spPr>
          <a:xfrm>
            <a:off x="540000" y="900000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最简二次根式</a:t>
            </a:r>
          </a:p>
        </p:txBody>
      </p:sp>
      <p:sp>
        <p:nvSpPr>
          <p:cNvPr id="11396" name="yt_shape_11396"/>
          <p:cNvSpPr txBox="1"/>
          <p:nvPr/>
        </p:nvSpPr>
        <p:spPr>
          <a:xfrm>
            <a:off x="540000" y="1399565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下列各式是最简二次根式的是（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97" name="yt_table_11397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007325"/>
                  </p:ext>
                </p:extLst>
              </p:nvPr>
            </p:nvGraphicFramePr>
            <p:xfrm>
              <a:off x="540000" y="2031232"/>
              <a:ext cx="8235252" cy="911733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249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250"/>
                        </a:ext>
                      </a:extLst>
                    </a:gridCol>
                    <a:gridCol w="2314448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  <a:gridCol w="1238377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397" name="yt_table_11397" descr="{&quot;rangeId&quot;:10,&quot;type&quot;:&quot;Option&quot;}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007325"/>
                  </p:ext>
                </p:extLst>
              </p:nvPr>
            </p:nvGraphicFramePr>
            <p:xfrm>
              <a:off x="540000" y="2031232"/>
              <a:ext cx="8235252" cy="911733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249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250"/>
                        </a:ext>
                      </a:extLst>
                    </a:gridCol>
                    <a:gridCol w="2314448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  <a:gridCol w="1238377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259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783" r="-152219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2368" r="-53421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66010" b="-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98" name="yt_shape_11398"/>
              <p:cNvSpPr txBox="1"/>
              <p:nvPr/>
            </p:nvSpPr>
            <p:spPr>
              <a:xfrm>
                <a:off x="540000" y="2993552"/>
                <a:ext cx="11003140" cy="976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𝑎𝑏𝑐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中，最简二次根式为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①③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398" name="yt_shape_11398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3552"/>
                <a:ext cx="11003140" cy="976999"/>
              </a:xfrm>
              <a:prstGeom prst="rect">
                <a:avLst/>
              </a:prstGeom>
              <a:blipFill>
                <a:blip r:embed="rId3"/>
                <a:stretch>
                  <a:fillRect l="-1717" r="-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00" name="yt_shape_11400"/>
              <p:cNvSpPr txBox="1"/>
              <p:nvPr/>
            </p:nvSpPr>
            <p:spPr>
              <a:xfrm>
                <a:off x="540000" y="4021339"/>
                <a:ext cx="8564973" cy="4649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是最简二次根式，则最小的正整数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00" name="yt_shape_11400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21339"/>
                <a:ext cx="8564973" cy="464935"/>
              </a:xfrm>
              <a:prstGeom prst="rect">
                <a:avLst/>
              </a:prstGeom>
              <a:blipFill>
                <a:blip r:embed="rId4"/>
                <a:stretch>
                  <a:fillRect l="-2206" t="-5263" r="-121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53324">
            <a:extLst>
              <a:ext uri="{FF2B5EF4-FFF2-40B4-BE49-F238E27FC236}">
                <a16:creationId xmlns:a16="http://schemas.microsoft.com/office/drawing/2014/main" id="{3BC11616-C7AD-8C8D-CE75-690E56967EE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394B5A-A849-E9E8-72DA-2864A67970DE}"/>
              </a:ext>
            </a:extLst>
          </p:cNvPr>
          <p:cNvSpPr txBox="1"/>
          <p:nvPr/>
        </p:nvSpPr>
        <p:spPr>
          <a:xfrm>
            <a:off x="52505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98A13D-D399-940B-609A-FCFA42A1A596}"/>
              </a:ext>
            </a:extLst>
          </p:cNvPr>
          <p:cNvSpPr txBox="1"/>
          <p:nvPr/>
        </p:nvSpPr>
        <p:spPr>
          <a:xfrm>
            <a:off x="10356115" y="2946746"/>
            <a:ext cx="789686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407666-4912-9E9C-182A-434EF3D9E81D}"/>
              </a:ext>
            </a:extLst>
          </p:cNvPr>
          <p:cNvSpPr txBox="1"/>
          <p:nvPr/>
        </p:nvSpPr>
        <p:spPr>
          <a:xfrm>
            <a:off x="8398728" y="3974533"/>
            <a:ext cx="637285" cy="55405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2" name="yt_shape_11402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二次根式的性质及化简</a:t>
            </a:r>
          </a:p>
        </p:txBody>
      </p:sp>
      <p:sp>
        <p:nvSpPr>
          <p:cNvPr id="11403" name="yt_shape_11403"/>
          <p:cNvSpPr txBox="1"/>
          <p:nvPr/>
        </p:nvSpPr>
        <p:spPr>
          <a:xfrm>
            <a:off x="540000" y="1399565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下列运算正确的是（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04" name="yt_table_11404" title="H_73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6067032"/>
                  </p:ext>
                </p:extLst>
              </p:nvPr>
            </p:nvGraphicFramePr>
            <p:xfrm>
              <a:off x="540000" y="2031232"/>
              <a:ext cx="6294565" cy="934403"/>
            </p:xfrm>
            <a:graphic>
              <a:graphicData uri="http://schemas.openxmlformats.org/drawingml/2006/table">
                <a:tbl>
                  <a:tblPr/>
                  <a:tblGrid>
                    <a:gridCol w="3626866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2667699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4+9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4×9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9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4.9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404" name="yt_table_11404" descr="{&quot;rangeId&quot;:13,&quot;type&quot;:&quot;Option&quot;}" title="H_73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6067032"/>
                  </p:ext>
                </p:extLst>
              </p:nvPr>
            </p:nvGraphicFramePr>
            <p:xfrm>
              <a:off x="540000" y="2031232"/>
              <a:ext cx="6294565" cy="934403"/>
            </p:xfrm>
            <a:graphic>
              <a:graphicData uri="http://schemas.openxmlformats.org/drawingml/2006/table">
                <a:tbl>
                  <a:tblPr/>
                  <a:tblGrid>
                    <a:gridCol w="3626866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2667699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73490" b="-14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073" t="-3947" b="-142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  <a:tr h="4733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1282" r="-73490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073" t="-101282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05" name="yt_shape_11405"/>
              <p:cNvSpPr txBox="1"/>
              <p:nvPr/>
            </p:nvSpPr>
            <p:spPr>
              <a:xfrm>
                <a:off x="540000" y="3016217"/>
                <a:ext cx="8476808" cy="5325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−2)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05" name="yt_shape_11405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16217"/>
                <a:ext cx="8476808" cy="532518"/>
              </a:xfrm>
              <a:prstGeom prst="rect">
                <a:avLst/>
              </a:prstGeom>
              <a:blipFill>
                <a:blip r:embed="rId3"/>
                <a:stretch>
                  <a:fillRect l="-2230" r="-1295" b="-298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07" name="yt_table_11407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903549"/>
              </p:ext>
            </p:extLst>
          </p:nvPr>
        </p:nvGraphicFramePr>
        <p:xfrm>
          <a:off x="540000" y="3751887"/>
          <a:ext cx="5100066" cy="852425"/>
        </p:xfrm>
        <a:graphic>
          <a:graphicData uri="http://schemas.openxmlformats.org/drawingml/2006/table">
            <a:tbl>
              <a:tblPr/>
              <a:tblGrid>
                <a:gridCol w="3626866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409" name="yt_shape_11409"/>
              <p:cNvSpPr txBox="1"/>
              <p:nvPr/>
            </p:nvSpPr>
            <p:spPr>
              <a:xfrm>
                <a:off x="540000" y="4654912"/>
                <a:ext cx="617463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09" name="yt_shape_11409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54912"/>
                <a:ext cx="6174639" cy="920637"/>
              </a:xfrm>
              <a:prstGeom prst="rect">
                <a:avLst/>
              </a:prstGeom>
              <a:blipFill>
                <a:blip r:embed="rId4"/>
                <a:stretch>
                  <a:fillRect l="-3063" r="-2075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11" name="yt_table_11411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596132"/>
              </p:ext>
            </p:extLst>
          </p:nvPr>
        </p:nvGraphicFramePr>
        <p:xfrm>
          <a:off x="540000" y="5778701"/>
          <a:ext cx="5436616" cy="852425"/>
        </p:xfrm>
        <a:graphic>
          <a:graphicData uri="http://schemas.openxmlformats.org/drawingml/2006/table">
            <a:tbl>
              <a:tblPr/>
              <a:tblGrid>
                <a:gridCol w="3626866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</a:tbl>
          </a:graphicData>
        </a:graphic>
      </p:graphicFrame>
      <p:pic>
        <p:nvPicPr>
          <p:cNvPr id="3" name="yt_shape_1684745753353">
            <a:extLst>
              <a:ext uri="{FF2B5EF4-FFF2-40B4-BE49-F238E27FC236}">
                <a16:creationId xmlns:a16="http://schemas.microsoft.com/office/drawing/2014/main" id="{29BFF30E-D0D0-AC27-540B-B77EF806B50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A19762-2D67-1845-B96E-A51F47F1697A}"/>
              </a:ext>
            </a:extLst>
          </p:cNvPr>
          <p:cNvSpPr txBox="1"/>
          <p:nvPr/>
        </p:nvSpPr>
        <p:spPr>
          <a:xfrm>
            <a:off x="3726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8008A3-3CF7-BE76-E635-2C1BACFF939B}"/>
              </a:ext>
            </a:extLst>
          </p:cNvPr>
          <p:cNvSpPr txBox="1"/>
          <p:nvPr/>
        </p:nvSpPr>
        <p:spPr>
          <a:xfrm>
            <a:off x="8032015" y="2969411"/>
            <a:ext cx="383286" cy="62098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BD286C-D276-2613-2AFE-E1630625D555}"/>
              </a:ext>
            </a:extLst>
          </p:cNvPr>
          <p:cNvSpPr txBox="1"/>
          <p:nvPr/>
        </p:nvSpPr>
        <p:spPr>
          <a:xfrm>
            <a:off x="5734650" y="4608106"/>
            <a:ext cx="400748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3" name="yt_shape_11413"/>
          <p:cNvSpPr txBox="1"/>
          <p:nvPr/>
        </p:nvSpPr>
        <p:spPr>
          <a:xfrm>
            <a:off x="479376" y="692696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化简：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414" name="yt_shape_11414"/>
              <p:cNvSpPr txBox="1"/>
              <p:nvPr/>
            </p:nvSpPr>
            <p:spPr>
              <a:xfrm>
                <a:off x="479376" y="1171999"/>
                <a:ext cx="161916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414" name="yt_shape_114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171999"/>
                <a:ext cx="1619161" cy="465577"/>
              </a:xfrm>
              <a:prstGeom prst="rect">
                <a:avLst/>
              </a:prstGeom>
              <a:blipFill>
                <a:blip r:embed="rId2"/>
                <a:stretch>
                  <a:fillRect l="-11698" t="-3896" r="-1056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416" name="yt_shape_11416"/>
              <p:cNvSpPr txBox="1"/>
              <p:nvPr/>
            </p:nvSpPr>
            <p:spPr>
              <a:xfrm>
                <a:off x="479376" y="1688364"/>
                <a:ext cx="2437270" cy="15295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4×5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16" name="yt_shape_114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688364"/>
                <a:ext cx="2437270" cy="1529586"/>
              </a:xfrm>
              <a:prstGeom prst="rect">
                <a:avLst/>
              </a:prstGeom>
              <a:blipFill>
                <a:blip r:embed="rId3"/>
                <a:stretch>
                  <a:fillRect l="-7769" t="-1195" b="-11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418" name="yt_shape_11418"/>
              <p:cNvSpPr txBox="1"/>
              <p:nvPr/>
            </p:nvSpPr>
            <p:spPr>
              <a:xfrm>
                <a:off x="6323408" y="1222787"/>
                <a:ext cx="161916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418" name="yt_shape_114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3408" y="1222787"/>
                <a:ext cx="1619161" cy="465577"/>
              </a:xfrm>
              <a:prstGeom prst="rect">
                <a:avLst/>
              </a:prstGeom>
              <a:blipFill>
                <a:blip r:embed="rId4"/>
                <a:stretch>
                  <a:fillRect l="-11278" t="-5263" r="-1052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420" name="yt_shape_11420"/>
              <p:cNvSpPr txBox="1"/>
              <p:nvPr/>
            </p:nvSpPr>
            <p:spPr>
              <a:xfrm>
                <a:off x="6323408" y="1739152"/>
                <a:ext cx="2437270" cy="15163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4×7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20" name="yt_shape_114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3408" y="1739152"/>
                <a:ext cx="2437270" cy="1516377"/>
              </a:xfrm>
              <a:prstGeom prst="rect">
                <a:avLst/>
              </a:prstGeom>
              <a:blipFill>
                <a:blip r:embed="rId5"/>
                <a:stretch>
                  <a:fillRect l="-7500" t="-1205" b="-1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422">
                <a:extLst>
                  <a:ext uri="{FF2B5EF4-FFF2-40B4-BE49-F238E27FC236}">
                    <a16:creationId xmlns:a16="http://schemas.microsoft.com/office/drawing/2014/main" id="{2BF928EC-A2E4-03CF-6C9E-F26551E929D9}"/>
                  </a:ext>
                </a:extLst>
              </p:cNvPr>
              <p:cNvSpPr txBox="1"/>
              <p:nvPr/>
            </p:nvSpPr>
            <p:spPr>
              <a:xfrm>
                <a:off x="479376" y="3365712"/>
                <a:ext cx="143802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1422">
                <a:extLst>
                  <a:ext uri="{FF2B5EF4-FFF2-40B4-BE49-F238E27FC236}">
                    <a16:creationId xmlns:a16="http://schemas.microsoft.com/office/drawing/2014/main" id="{2BF928EC-A2E4-03CF-6C9E-F26551E929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365712"/>
                <a:ext cx="1438022" cy="920637"/>
              </a:xfrm>
              <a:prstGeom prst="rect">
                <a:avLst/>
              </a:prstGeom>
              <a:blipFill>
                <a:blip r:embed="rId6"/>
                <a:stretch>
                  <a:fillRect l="-13136" r="-11864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424">
                <a:extLst>
                  <a:ext uri="{FF2B5EF4-FFF2-40B4-BE49-F238E27FC236}">
                    <a16:creationId xmlns:a16="http://schemas.microsoft.com/office/drawing/2014/main" id="{091E7399-AA24-4307-0C7D-29C1E149FB7E}"/>
                  </a:ext>
                </a:extLst>
              </p:cNvPr>
              <p:cNvSpPr txBox="1"/>
              <p:nvPr/>
            </p:nvSpPr>
            <p:spPr>
              <a:xfrm>
                <a:off x="479376" y="4337137"/>
                <a:ext cx="1816266" cy="15224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e>
                        </m:rad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424">
                <a:extLst>
                  <a:ext uri="{FF2B5EF4-FFF2-40B4-BE49-F238E27FC236}">
                    <a16:creationId xmlns:a16="http://schemas.microsoft.com/office/drawing/2014/main" id="{091E7399-AA24-4307-0C7D-29C1E149FB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337137"/>
                <a:ext cx="1816266" cy="1522468"/>
              </a:xfrm>
              <a:prstGeom prst="rect">
                <a:avLst/>
              </a:prstGeom>
              <a:blipFill>
                <a:blip r:embed="rId7"/>
                <a:stretch>
                  <a:fillRect l="-10403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426">
                <a:extLst>
                  <a:ext uri="{FF2B5EF4-FFF2-40B4-BE49-F238E27FC236}">
                    <a16:creationId xmlns:a16="http://schemas.microsoft.com/office/drawing/2014/main" id="{6D0B4E1B-0A8A-55A7-D765-2406DA170C66}"/>
                  </a:ext>
                </a:extLst>
              </p:cNvPr>
              <p:cNvSpPr txBox="1"/>
              <p:nvPr/>
            </p:nvSpPr>
            <p:spPr>
              <a:xfrm>
                <a:off x="6323408" y="3313523"/>
                <a:ext cx="212250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−8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81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426">
                <a:extLst>
                  <a:ext uri="{FF2B5EF4-FFF2-40B4-BE49-F238E27FC236}">
                    <a16:creationId xmlns:a16="http://schemas.microsoft.com/office/drawing/2014/main" id="{6D0B4E1B-0A8A-55A7-D765-2406DA170C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3408" y="3313523"/>
                <a:ext cx="2122504" cy="920637"/>
              </a:xfrm>
              <a:prstGeom prst="rect">
                <a:avLst/>
              </a:prstGeom>
              <a:blipFill>
                <a:blip r:embed="rId8"/>
                <a:stretch>
                  <a:fillRect l="-8621" r="-8046" b="-4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428">
                <a:extLst>
                  <a:ext uri="{FF2B5EF4-FFF2-40B4-BE49-F238E27FC236}">
                    <a16:creationId xmlns:a16="http://schemas.microsoft.com/office/drawing/2014/main" id="{9F1DE446-3F4F-8671-77E4-6C56D69FF8DB}"/>
                  </a:ext>
                </a:extLst>
              </p:cNvPr>
              <p:cNvSpPr txBox="1"/>
              <p:nvPr/>
            </p:nvSpPr>
            <p:spPr>
              <a:xfrm>
                <a:off x="6323408" y="4284948"/>
                <a:ext cx="2029530" cy="24945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81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81</m:t>
                            </m:r>
                          </m:e>
                        </m:rad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428">
                <a:extLst>
                  <a:ext uri="{FF2B5EF4-FFF2-40B4-BE49-F238E27FC236}">
                    <a16:creationId xmlns:a16="http://schemas.microsoft.com/office/drawing/2014/main" id="{9F1DE446-3F4F-8671-77E4-6C56D69FF8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3408" y="4284948"/>
                <a:ext cx="2029530" cy="2494594"/>
              </a:xfrm>
              <a:prstGeom prst="rect">
                <a:avLst/>
              </a:prstGeom>
              <a:blipFill>
                <a:blip r:embed="rId9"/>
                <a:stretch>
                  <a:fillRect l="-9009" b="-3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16" grpId="0" build="allAtOnce"/>
      <p:bldP spid="11420" grpId="0" build="allAtOnce"/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0" name="yt_shape_11430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忽视隐含条件而致错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31" name="yt_shape_11431"/>
              <p:cNvSpPr txBox="1"/>
              <p:nvPr/>
            </p:nvSpPr>
            <p:spPr>
              <a:xfrm>
                <a:off x="540000" y="1399565"/>
                <a:ext cx="6530827" cy="8536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化简：－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化成最简二次根式为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31" name="yt_shape_11431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530827" cy="853695"/>
              </a:xfrm>
              <a:prstGeom prst="rect">
                <a:avLst/>
              </a:prstGeom>
              <a:blipFill>
                <a:blip r:embed="rId2"/>
                <a:stretch>
                  <a:fillRect l="-2894" r="-1961" b="-10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53389">
            <a:extLst>
              <a:ext uri="{FF2B5EF4-FFF2-40B4-BE49-F238E27FC236}">
                <a16:creationId xmlns:a16="http://schemas.microsoft.com/office/drawing/2014/main" id="{D1CA46D2-62B9-70E9-C81E-79F786DF81B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A69B062-D79D-D5C1-D91D-DAC1494274AC}"/>
                  </a:ext>
                </a:extLst>
              </p:cNvPr>
              <p:cNvSpPr txBox="1"/>
              <p:nvPr/>
            </p:nvSpPr>
            <p:spPr>
              <a:xfrm>
                <a:off x="5835360" y="1556792"/>
                <a:ext cx="881380" cy="93905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nor/>
                            </m:rP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anose="02040503050406030204" pitchFamily="12" charset="0"/>
                              <a:ea typeface="宋体" panose="02040503050406030204" pitchFamily="12" charset="0"/>
                            </a:rPr>
                            <m:t>−2</m:t>
                          </m:r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𝑎</m:t>
                          </m:r>
                        </m:e>
                      </m:ra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A69B062-D79D-D5C1-D91D-DAC1494274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5360" y="1556792"/>
                <a:ext cx="881380" cy="93905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88C8535-CFB6-1917-034E-1C47E58A61F8}"/>
              </a:ext>
            </a:extLst>
          </p:cNvPr>
          <p:cNvCxnSpPr/>
          <p:nvPr/>
        </p:nvCxnSpPr>
        <p:spPr>
          <a:xfrm>
            <a:off x="5620572" y="2264054"/>
            <a:ext cx="131095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3" name="yt_shape_11433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5e82d44e-5a4e-4b5f-9738-81c227cad79c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434" name="yt_shape_11434"/>
              <p:cNvSpPr txBox="1"/>
              <p:nvPr/>
            </p:nvSpPr>
            <p:spPr>
              <a:xfrm>
                <a:off x="540119" y="1644183"/>
                <a:ext cx="11964593" cy="5228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娄底市中考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是某三角形三边的长，则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−7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434" name="yt_shape_114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964593" cy="522835"/>
              </a:xfrm>
              <a:prstGeom prst="rect">
                <a:avLst/>
              </a:prstGeom>
              <a:blipFill>
                <a:blip r:embed="rId2"/>
                <a:stretch>
                  <a:fillRect l="-1580" b="-3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36" name="yt_table_11436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221741"/>
              </p:ext>
            </p:extLst>
          </p:nvPr>
        </p:nvGraphicFramePr>
        <p:xfrm>
          <a:off x="540000" y="2364318"/>
          <a:ext cx="4642168" cy="852425"/>
        </p:xfrm>
        <a:graphic>
          <a:graphicData uri="http://schemas.openxmlformats.org/drawingml/2006/table">
            <a:tbl>
              <a:tblPr/>
              <a:tblGrid>
                <a:gridCol w="2795905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  <a:gridCol w="1846263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438" name="yt_shape_11438"/>
              <p:cNvSpPr txBox="1"/>
              <p:nvPr/>
            </p:nvSpPr>
            <p:spPr>
              <a:xfrm>
                <a:off x="540000" y="3267343"/>
                <a:ext cx="9565696" cy="976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，化简二次根式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的正确结果为（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438" name="yt_shape_114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67343"/>
                <a:ext cx="9565696" cy="976999"/>
              </a:xfrm>
              <a:prstGeom prst="rect">
                <a:avLst/>
              </a:prstGeom>
              <a:blipFill>
                <a:blip r:embed="rId3"/>
                <a:stretch>
                  <a:fillRect l="-1976" r="-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440" name="yt_table_11440" title="H_71.0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8026165"/>
                  </p:ext>
                </p:extLst>
              </p:nvPr>
            </p:nvGraphicFramePr>
            <p:xfrm>
              <a:off x="540000" y="4447494"/>
              <a:ext cx="4528439" cy="902018"/>
            </p:xfrm>
            <a:graphic>
              <a:graphicData uri="http://schemas.openxmlformats.org/drawingml/2006/table">
                <a:tbl>
                  <a:tblPr/>
                  <a:tblGrid>
                    <a:gridCol w="2795905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  <a:gridCol w="1732534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𝑦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440" name="yt_table_11440" title="H_71.0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8026165"/>
                  </p:ext>
                </p:extLst>
              </p:nvPr>
            </p:nvGraphicFramePr>
            <p:xfrm>
              <a:off x="540000" y="4447494"/>
              <a:ext cx="4528439" cy="902018"/>
            </p:xfrm>
            <a:graphic>
              <a:graphicData uri="http://schemas.openxmlformats.org/drawingml/2006/table">
                <a:tbl>
                  <a:tblPr/>
                  <a:tblGrid>
                    <a:gridCol w="2795905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  <a:gridCol w="1732534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</a:tblGrid>
                  <a:tr h="45313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4000" r="-62092" b="-13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1053" t="-4000" b="-136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0"/>
                      </a:ext>
                    </a:extLst>
                  </a:tr>
                  <a:tr h="4488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5405" r="-62092" b="-378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1053" t="-105405" b="-378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441" name="yt_shape_11441"/>
              <p:cNvSpPr txBox="1"/>
              <p:nvPr/>
            </p:nvSpPr>
            <p:spPr>
              <a:xfrm>
                <a:off x="540000" y="5400101"/>
                <a:ext cx="7698005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，用含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的式子表示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41" name="yt_shape_114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00101"/>
                <a:ext cx="7698005" cy="466666"/>
              </a:xfrm>
              <a:prstGeom prst="rect">
                <a:avLst/>
              </a:prstGeom>
              <a:blipFill>
                <a:blip r:embed="rId5"/>
                <a:stretch>
                  <a:fillRect l="-2456" t="-5263" r="-142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53417">
            <a:extLst>
              <a:ext uri="{FF2B5EF4-FFF2-40B4-BE49-F238E27FC236}">
                <a16:creationId xmlns:a16="http://schemas.microsoft.com/office/drawing/2014/main" id="{DA25AAA2-A368-D59A-4B4E-202F13BA7CFB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D25AE1-E919-AB13-1DE4-4D8DB6E27172}"/>
              </a:ext>
            </a:extLst>
          </p:cNvPr>
          <p:cNvSpPr txBox="1"/>
          <p:nvPr/>
        </p:nvSpPr>
        <p:spPr>
          <a:xfrm>
            <a:off x="11251133" y="16519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B58440-761D-063A-D1D6-F1F9D2FE702E}"/>
              </a:ext>
            </a:extLst>
          </p:cNvPr>
          <p:cNvSpPr txBox="1"/>
          <p:nvPr/>
        </p:nvSpPr>
        <p:spPr>
          <a:xfrm>
            <a:off x="9110373" y="3220537"/>
            <a:ext cx="383286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3D4F50-D50B-C889-F707-96FB1E90DD06}"/>
              </a:ext>
            </a:extLst>
          </p:cNvPr>
          <p:cNvSpPr txBox="1"/>
          <p:nvPr/>
        </p:nvSpPr>
        <p:spPr>
          <a:xfrm>
            <a:off x="7286144" y="5353295"/>
            <a:ext cx="5864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43" name="yt_shape_11443"/>
              <p:cNvSpPr txBox="1"/>
              <p:nvPr/>
            </p:nvSpPr>
            <p:spPr>
              <a:xfrm>
                <a:off x="540000" y="900000"/>
                <a:ext cx="6417398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是整数，则正整数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43" name="yt_shape_11443" descr="{&quot;rangeId&quot;:2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17398" cy="465512"/>
              </a:xfrm>
              <a:prstGeom prst="rect">
                <a:avLst/>
              </a:prstGeom>
              <a:blipFill>
                <a:blip r:embed="rId2"/>
                <a:stretch>
                  <a:fillRect l="-2947" t="-5263" r="-199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45" name="yt_shape_11445"/>
          <p:cNvSpPr txBox="1"/>
          <p:nvPr/>
        </p:nvSpPr>
        <p:spPr>
          <a:xfrm>
            <a:off x="540000" y="1416300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把下列各式化成最简二次根式：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46" name="yt_shape_11446"/>
              <p:cNvSpPr txBox="1"/>
              <p:nvPr/>
            </p:nvSpPr>
            <p:spPr>
              <a:xfrm>
                <a:off x="540000" y="1895603"/>
                <a:ext cx="2401298" cy="4787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46" name="yt_shape_11446" descr="{&quot;rangeId&quot;:2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5603"/>
                <a:ext cx="2401298" cy="478721"/>
              </a:xfrm>
              <a:prstGeom prst="rect">
                <a:avLst/>
              </a:prstGeom>
              <a:blipFill>
                <a:blip r:embed="rId3"/>
                <a:stretch>
                  <a:fillRect l="-7888" t="-2564" r="-6870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48" name="yt_shape_11448"/>
              <p:cNvSpPr txBox="1"/>
              <p:nvPr/>
            </p:nvSpPr>
            <p:spPr>
              <a:xfrm>
                <a:off x="540000" y="2425112"/>
                <a:ext cx="4062972" cy="20655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(29+21)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(29−21)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50×8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400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48" name="yt_shape_11448" descr="{&quot;rangeId&quot;:2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5112"/>
                <a:ext cx="4062972" cy="2065565"/>
              </a:xfrm>
              <a:prstGeom prst="rect">
                <a:avLst/>
              </a:prstGeom>
              <a:blipFill>
                <a:blip r:embed="rId4"/>
                <a:stretch>
                  <a:fillRect l="-4655" b="-7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C04245-F011-4521-1802-1A4CAF3F52F2}"/>
              </a:ext>
            </a:extLst>
          </p:cNvPr>
          <p:cNvSpPr txBox="1"/>
          <p:nvPr/>
        </p:nvSpPr>
        <p:spPr>
          <a:xfrm>
            <a:off x="6271923" y="853194"/>
            <a:ext cx="637286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450">
                <a:extLst>
                  <a:ext uri="{FF2B5EF4-FFF2-40B4-BE49-F238E27FC236}">
                    <a16:creationId xmlns:a16="http://schemas.microsoft.com/office/drawing/2014/main" id="{EC725771-2CB0-A660-C91D-D58FE70267DA}"/>
                  </a:ext>
                </a:extLst>
              </p:cNvPr>
              <p:cNvSpPr txBox="1"/>
              <p:nvPr/>
            </p:nvSpPr>
            <p:spPr>
              <a:xfrm>
                <a:off x="7464152" y="1844815"/>
                <a:ext cx="175701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16×25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81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450">
                <a:extLst>
                  <a:ext uri="{FF2B5EF4-FFF2-40B4-BE49-F238E27FC236}">
                    <a16:creationId xmlns:a16="http://schemas.microsoft.com/office/drawing/2014/main" id="{EC725771-2CB0-A660-C91D-D58FE70267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152" y="1844815"/>
                <a:ext cx="1757019" cy="920637"/>
              </a:xfrm>
              <a:prstGeom prst="rect">
                <a:avLst/>
              </a:prstGeom>
              <a:blipFill>
                <a:blip r:embed="rId5"/>
                <a:stretch>
                  <a:fillRect l="-10381" r="-9689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452">
                <a:extLst>
                  <a:ext uri="{FF2B5EF4-FFF2-40B4-BE49-F238E27FC236}">
                    <a16:creationId xmlns:a16="http://schemas.microsoft.com/office/drawing/2014/main" id="{BC476A89-7887-3E35-84EF-C6966787BFC6}"/>
                  </a:ext>
                </a:extLst>
              </p:cNvPr>
              <p:cNvSpPr txBox="1"/>
              <p:nvPr/>
            </p:nvSpPr>
            <p:spPr>
              <a:xfrm>
                <a:off x="7464152" y="2816240"/>
                <a:ext cx="2513637" cy="21284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16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81</m:t>
                            </m:r>
                          </m:e>
                        </m:rad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4×5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452">
                <a:extLst>
                  <a:ext uri="{FF2B5EF4-FFF2-40B4-BE49-F238E27FC236}">
                    <a16:creationId xmlns:a16="http://schemas.microsoft.com/office/drawing/2014/main" id="{BC476A89-7887-3E35-84EF-C6966787BF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152" y="2816240"/>
                <a:ext cx="2513637" cy="2128468"/>
              </a:xfrm>
              <a:prstGeom prst="rect">
                <a:avLst/>
              </a:prstGeom>
              <a:blipFill>
                <a:blip r:embed="rId6"/>
                <a:stretch>
                  <a:fillRect l="-7264" b="-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4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4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4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48" grpId="0" build="allAtOnce"/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1021</Words>
  <Application>Microsoft Office PowerPoint</Application>
  <PresentationFormat>宽屏</PresentationFormat>
  <Paragraphs>128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46</cp:revision>
  <dcterms:created xsi:type="dcterms:W3CDTF">2023-05-05T05:33:00Z</dcterms:created>
  <dcterms:modified xsi:type="dcterms:W3CDTF">2023-05-23T06:07:55Z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