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69" r:id="rId5"/>
    <p:sldId id="370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-48"/>
      </p:cViewPr>
      <p:guideLst>
        <p:guide orient="horz" pos="211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1" name="yt_shape_10361"/>
          <p:cNvSpPr txBox="1"/>
          <p:nvPr/>
        </p:nvSpPr>
        <p:spPr>
          <a:xfrm>
            <a:off x="540000" y="900000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平面图形上的最短路径问题</a:t>
            </a:r>
          </a:p>
        </p:txBody>
      </p:sp>
      <p:sp>
        <p:nvSpPr>
          <p:cNvPr id="10362" name="yt_shape_1036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如图，有两棵树，一棵高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，另一棵高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，两树相距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，一只鸟从一棵树的树梢飞到另一棵树的树梢，至少飞行（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66" name="yt_table_10366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579543"/>
              </p:ext>
            </p:extLst>
          </p:nvPr>
        </p:nvGraphicFramePr>
        <p:xfrm>
          <a:off x="540000" y="2359000"/>
          <a:ext cx="8298816" cy="428054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p:grpSp>
        <p:nvGrpSpPr>
          <p:cNvPr id="10363" name="yt_shape_10363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1868" y="2129057"/>
            <a:ext cx="2390013" cy="1695591"/>
            <a:chOff x="0" y="0"/>
            <a:chExt cx="2390013" cy="1695591"/>
          </a:xfrm>
        </p:grpSpPr>
        <p:pic>
          <p:nvPicPr>
            <p:cNvPr id="2" name="yt_image_1036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0013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65" name="yt_shape_10365"/>
            <p:cNvSpPr txBox="1"/>
            <p:nvPr/>
          </p:nvSpPr>
          <p:spPr>
            <a:xfrm>
              <a:off x="661725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28222">
            <a:extLst>
              <a:ext uri="{FF2B5EF4-FFF2-40B4-BE49-F238E27FC236}">
                <a16:creationId xmlns:a16="http://schemas.microsoft.com/office/drawing/2014/main" id="{652C93C7-0C3D-C4F9-29F5-12D16234707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404FED9-4F1E-C308-AE0C-80633D0F38C2}"/>
              </a:ext>
            </a:extLst>
          </p:cNvPr>
          <p:cNvSpPr txBox="1"/>
          <p:nvPr/>
        </p:nvSpPr>
        <p:spPr>
          <a:xfrm>
            <a:off x="5936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368">
            <a:extLst>
              <a:ext uri="{FF2B5EF4-FFF2-40B4-BE49-F238E27FC236}">
                <a16:creationId xmlns:a16="http://schemas.microsoft.com/office/drawing/2014/main" id="{D41D1A99-3007-8736-ECB8-9B71D003C3E5}"/>
              </a:ext>
            </a:extLst>
          </p:cNvPr>
          <p:cNvSpPr txBox="1"/>
          <p:nvPr/>
        </p:nvSpPr>
        <p:spPr>
          <a:xfrm>
            <a:off x="540000" y="3861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中，有一点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上移动，若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372">
            <a:extLst>
              <a:ext uri="{FF2B5EF4-FFF2-40B4-BE49-F238E27FC236}">
                <a16:creationId xmlns:a16="http://schemas.microsoft.com/office/drawing/2014/main" id="{FFD11D34-AA92-0266-7FC4-4CBDC2667B40}"/>
              </a:ext>
            </a:extLst>
          </p:cNvPr>
          <p:cNvSpPr txBox="1"/>
          <p:nvPr/>
        </p:nvSpPr>
        <p:spPr>
          <a:xfrm>
            <a:off x="539881" y="66807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0369" title="H_130.4511">
            <a:extLst>
              <a:ext uri="{FF2B5EF4-FFF2-40B4-BE49-F238E27FC236}">
                <a16:creationId xmlns:a16="http://schemas.microsoft.com/office/drawing/2014/main" id="{332C608C-6B50-E79F-BE00-2710F9F19C23}"/>
              </a:ext>
            </a:extLst>
          </p:cNvPr>
          <p:cNvGrpSpPr/>
          <p:nvPr/>
        </p:nvGrpSpPr>
        <p:grpSpPr>
          <a:xfrm>
            <a:off x="9739353" y="4869754"/>
            <a:ext cx="1471041" cy="1656729"/>
            <a:chOff x="0" y="0"/>
            <a:chExt cx="1471041" cy="1656729"/>
          </a:xfrm>
        </p:grpSpPr>
        <p:pic>
          <p:nvPicPr>
            <p:cNvPr id="8" name="yt_image_10369">
              <a:extLst>
                <a:ext uri="{FF2B5EF4-FFF2-40B4-BE49-F238E27FC236}">
                  <a16:creationId xmlns:a16="http://schemas.microsoft.com/office/drawing/2014/main" id="{8C72E3BF-FC85-145E-B123-5D624BE2CD26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71041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0371">
              <a:extLst>
                <a:ext uri="{FF2B5EF4-FFF2-40B4-BE49-F238E27FC236}">
                  <a16:creationId xmlns:a16="http://schemas.microsoft.com/office/drawing/2014/main" id="{A6DAC219-B6C3-C8D4-7FDD-87C8697D6072}"/>
                </a:ext>
              </a:extLst>
            </p:cNvPr>
            <p:cNvSpPr txBox="1"/>
            <p:nvPr/>
          </p:nvSpPr>
          <p:spPr>
            <a:xfrm>
              <a:off x="202239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A84D1A5-48A9-D1E4-05CF-240CACDDC8E8}"/>
              </a:ext>
            </a:extLst>
          </p:cNvPr>
          <p:cNvSpPr txBox="1"/>
          <p:nvPr/>
        </p:nvSpPr>
        <p:spPr>
          <a:xfrm>
            <a:off x="1973989" y="4290466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3" name="yt_shape_1037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如图，牧童在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处放牛，其家在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到河岸的距离分别为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米，牧童从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处把牛牵到河边饮水后回家，则在何处饮水能使所走的总路程最短？最短路程是多少？</a:t>
            </a:r>
          </a:p>
        </p:txBody>
      </p:sp>
      <p:sp>
        <p:nvSpPr>
          <p:cNvPr id="10377" name="yt_shape_10377"/>
          <p:cNvSpPr txBox="1"/>
          <p:nvPr/>
        </p:nvSpPr>
        <p:spPr>
          <a:xfrm>
            <a:off x="540000" y="46024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74" name="yt_shape_10374" title="H_162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8888" y="2596703"/>
            <a:ext cx="2240280" cy="2060208"/>
            <a:chOff x="0" y="0"/>
            <a:chExt cx="2240280" cy="2060208"/>
          </a:xfrm>
        </p:grpSpPr>
        <p:pic>
          <p:nvPicPr>
            <p:cNvPr id="2" name="yt_image_103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0280" cy="1664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76" name="yt_shape_10376"/>
            <p:cNvSpPr txBox="1"/>
            <p:nvPr/>
          </p:nvSpPr>
          <p:spPr>
            <a:xfrm>
              <a:off x="586859" y="17002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第3题图</a:t>
              </a:r>
            </a:p>
          </p:txBody>
        </p:sp>
      </p:grpSp>
      <p:sp>
        <p:nvSpPr>
          <p:cNvPr id="3" name="yt_shape_10378">
            <a:extLst>
              <a:ext uri="{FF2B5EF4-FFF2-40B4-BE49-F238E27FC236}">
                <a16:creationId xmlns:a16="http://schemas.microsoft.com/office/drawing/2014/main" id="{892F1950-6C40-37B9-FD6D-93B79AC0C8B7}"/>
              </a:ext>
            </a:extLst>
          </p:cNvPr>
          <p:cNvSpPr txBox="1"/>
          <p:nvPr/>
        </p:nvSpPr>
        <p:spPr>
          <a:xfrm>
            <a:off x="532505" y="2238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则在点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处饮水能使所走的总路程最短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最短路程为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379">
            <a:extLst>
              <a:ext uri="{FF2B5EF4-FFF2-40B4-BE49-F238E27FC236}">
                <a16:creationId xmlns:a16="http://schemas.microsoft.com/office/drawing/2014/main" id="{88D72581-5ABE-C818-D9A6-7E62A53BB86D}"/>
              </a:ext>
            </a:extLst>
          </p:cNvPr>
          <p:cNvSpPr txBox="1"/>
          <p:nvPr/>
        </p:nvSpPr>
        <p:spPr>
          <a:xfrm>
            <a:off x="532386" y="3198292"/>
            <a:ext cx="5216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0380">
            <a:extLst>
              <a:ext uri="{FF2B5EF4-FFF2-40B4-BE49-F238E27FC236}">
                <a16:creationId xmlns:a16="http://schemas.microsoft.com/office/drawing/2014/main" id="{C2807797-A1FE-21E1-0D32-DCDA37A94B6C}"/>
              </a:ext>
            </a:extLst>
          </p:cNvPr>
          <p:cNvSpPr txBox="1"/>
          <p:nvPr/>
        </p:nvSpPr>
        <p:spPr>
          <a:xfrm>
            <a:off x="532386" y="3677595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0381">
            <a:extLst>
              <a:ext uri="{FF2B5EF4-FFF2-40B4-BE49-F238E27FC236}">
                <a16:creationId xmlns:a16="http://schemas.microsoft.com/office/drawing/2014/main" id="{11605CAD-3B2D-DC7F-BBCB-560C8EF6E6D7}"/>
              </a:ext>
            </a:extLst>
          </p:cNvPr>
          <p:cNvSpPr txBox="1"/>
          <p:nvPr/>
        </p:nvSpPr>
        <p:spPr>
          <a:xfrm>
            <a:off x="532386" y="4156898"/>
            <a:ext cx="6840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7" name="yt_shape_10382">
            <a:extLst>
              <a:ext uri="{FF2B5EF4-FFF2-40B4-BE49-F238E27FC236}">
                <a16:creationId xmlns:a16="http://schemas.microsoft.com/office/drawing/2014/main" id="{82C68C36-3807-EA64-1A3C-6C8CC103CC9D}"/>
              </a:ext>
            </a:extLst>
          </p:cNvPr>
          <p:cNvSpPr txBox="1"/>
          <p:nvPr/>
        </p:nvSpPr>
        <p:spPr>
          <a:xfrm>
            <a:off x="532386" y="4661594"/>
            <a:ext cx="7822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0383">
            <a:extLst>
              <a:ext uri="{FF2B5EF4-FFF2-40B4-BE49-F238E27FC236}">
                <a16:creationId xmlns:a16="http://schemas.microsoft.com/office/drawing/2014/main" id="{4C9249B9-8A43-3745-EDDD-2E47C28FFF75}"/>
              </a:ext>
            </a:extLst>
          </p:cNvPr>
          <p:cNvSpPr txBox="1"/>
          <p:nvPr/>
        </p:nvSpPr>
        <p:spPr>
          <a:xfrm>
            <a:off x="532386" y="5115504"/>
            <a:ext cx="26625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0384">
            <a:extLst>
              <a:ext uri="{FF2B5EF4-FFF2-40B4-BE49-F238E27FC236}">
                <a16:creationId xmlns:a16="http://schemas.microsoft.com/office/drawing/2014/main" id="{AEA8802C-CAEC-E528-607F-5C8FA9F60436}"/>
              </a:ext>
            </a:extLst>
          </p:cNvPr>
          <p:cNvSpPr txBox="1"/>
          <p:nvPr/>
        </p:nvSpPr>
        <p:spPr>
          <a:xfrm>
            <a:off x="532386" y="5594807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即最短路程为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" name="yt_shape_10388">
            <a:extLst>
              <a:ext uri="{FF2B5EF4-FFF2-40B4-BE49-F238E27FC236}">
                <a16:creationId xmlns:a16="http://schemas.microsoft.com/office/drawing/2014/main" id="{A4AA8865-DE51-7E0D-703E-6769DB57EB4E}"/>
              </a:ext>
            </a:extLst>
          </p:cNvPr>
          <p:cNvSpPr txBox="1"/>
          <p:nvPr/>
        </p:nvSpPr>
        <p:spPr>
          <a:xfrm>
            <a:off x="532386" y="60741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1" name="yt_image_10385" title="H_129.15">
            <a:extLst>
              <a:ext uri="{FF2B5EF4-FFF2-40B4-BE49-F238E27FC236}">
                <a16:creationId xmlns:a16="http://schemas.microsoft.com/office/drawing/2014/main" id="{B3D1EE31-4208-21D9-0BAB-8C64B4F43F09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6638" y="4723916"/>
            <a:ext cx="2021967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0387">
            <a:extLst>
              <a:ext uri="{FF2B5EF4-FFF2-40B4-BE49-F238E27FC236}">
                <a16:creationId xmlns:a16="http://schemas.microsoft.com/office/drawing/2014/main" id="{5F4F951F-DCA1-4C54-95C6-5E484342FD52}"/>
              </a:ext>
            </a:extLst>
          </p:cNvPr>
          <p:cNvSpPr txBox="1"/>
          <p:nvPr/>
        </p:nvSpPr>
        <p:spPr>
          <a:xfrm>
            <a:off x="4881741" y="6400121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3F68A4D-D7EB-48CD-B53E-14CC5236F851}"/>
              </a:ext>
            </a:extLst>
          </p:cNvPr>
          <p:cNvSpPr txBox="1"/>
          <p:nvPr/>
        </p:nvSpPr>
        <p:spPr>
          <a:xfrm>
            <a:off x="9733978" y="6320677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9" name="yt_shape_10389"/>
          <p:cNvSpPr txBox="1"/>
          <p:nvPr/>
        </p:nvSpPr>
        <p:spPr>
          <a:xfrm>
            <a:off x="540000" y="90000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几何体上的最短路径问题</a:t>
            </a:r>
          </a:p>
        </p:txBody>
      </p:sp>
      <p:sp>
        <p:nvSpPr>
          <p:cNvPr id="10390" name="yt_shape_1039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如图，长方体的底面边长为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如果用一根细线从点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个侧面缠绕一圈到达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，那么所用细线最短需要（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94" name="yt_table_10394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224349"/>
              </p:ext>
            </p:extLst>
          </p:nvPr>
        </p:nvGraphicFramePr>
        <p:xfrm>
          <a:off x="540000" y="2359000"/>
          <a:ext cx="8827263" cy="428054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2460752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grpSp>
        <p:nvGrpSpPr>
          <p:cNvPr id="10391" name="yt_shape_10391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1920" y="2359000"/>
            <a:ext cx="1597914" cy="1899045"/>
            <a:chOff x="0" y="0"/>
            <a:chExt cx="1597914" cy="1899045"/>
          </a:xfrm>
        </p:grpSpPr>
        <p:pic>
          <p:nvPicPr>
            <p:cNvPr id="2" name="yt_image_1039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7914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93" name="yt_shape_10393"/>
            <p:cNvSpPr txBox="1"/>
            <p:nvPr/>
          </p:nvSpPr>
          <p:spPr>
            <a:xfrm>
              <a:off x="265676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28270">
            <a:extLst>
              <a:ext uri="{FF2B5EF4-FFF2-40B4-BE49-F238E27FC236}">
                <a16:creationId xmlns:a16="http://schemas.microsoft.com/office/drawing/2014/main" id="{91B73022-53F7-A260-0CA6-E21AFDFB1F8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5817FCC-0D0A-BEE0-52D6-BF39121BAED3}"/>
              </a:ext>
            </a:extLst>
          </p:cNvPr>
          <p:cNvSpPr txBox="1"/>
          <p:nvPr/>
        </p:nvSpPr>
        <p:spPr>
          <a:xfrm>
            <a:off x="734144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96" name="yt_shape_10396"/>
              <p:cNvSpPr txBox="1"/>
              <p:nvPr/>
            </p:nvSpPr>
            <p:spPr>
              <a:xfrm>
                <a:off x="540119" y="900000"/>
                <a:ext cx="11111999" cy="20703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如图，这是一个供滑板爱好者使用的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U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型池的示意图，该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U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型池可以看成是长方体去掉一个“半圆柱”而成，中间可供滑行部分的截面是直径为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的半圆，其边缘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，一滑板爱好者从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点滑到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点，则他滑行的最短距离约为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（边缘部分的厚度忽略不计）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96" name="yt_shape_10396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70375"/>
              </a:xfrm>
              <a:prstGeom prst="rect">
                <a:avLst/>
              </a:prstGeom>
              <a:blipFill>
                <a:blip r:embed="rId2"/>
                <a:stretch>
                  <a:fillRect l="-1701" t="-2655" r="-988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01" name="yt_shape_10401"/>
          <p:cNvSpPr txBox="1"/>
          <p:nvPr/>
        </p:nvSpPr>
        <p:spPr>
          <a:xfrm>
            <a:off x="540000" y="49138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98" name="yt_shape_10398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8180" y="3173527"/>
            <a:ext cx="1675638" cy="1689876"/>
            <a:chOff x="0" y="0"/>
            <a:chExt cx="1675638" cy="1689876"/>
          </a:xfrm>
        </p:grpSpPr>
        <p:pic>
          <p:nvPicPr>
            <p:cNvPr id="2" name="yt_image_1039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563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00" name="yt_shape_10400"/>
            <p:cNvSpPr txBox="1"/>
            <p:nvPr/>
          </p:nvSpPr>
          <p:spPr>
            <a:xfrm>
              <a:off x="304538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206114B-1694-549B-1763-7B91088F60E9}"/>
              </a:ext>
            </a:extLst>
          </p:cNvPr>
          <p:cNvSpPr txBox="1"/>
          <p:nvPr/>
        </p:nvSpPr>
        <p:spPr>
          <a:xfrm>
            <a:off x="2583708" y="247917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02" name="yt_shape_10402"/>
              <p:cNvSpPr txBox="1"/>
              <p:nvPr/>
            </p:nvSpPr>
            <p:spPr>
              <a:xfrm>
                <a:off x="540000" y="620688"/>
                <a:ext cx="11111999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如图，圆柱底面圆的半径为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，高为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分别是圆柱两底面圆周上的点，且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在同一母线上，用一根棉线从点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顺着圆柱侧面绕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圈到点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，那么这根棉线的长度最短是多少？</a:t>
                </a:r>
              </a:p>
            </p:txBody>
          </p:sp>
        </mc:Choice>
        <mc:Fallback>
          <p:sp>
            <p:nvSpPr>
              <p:cNvPr id="10402" name="yt_shape_104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11111999" cy="1590244"/>
              </a:xfrm>
              <a:prstGeom prst="rect">
                <a:avLst/>
              </a:prstGeom>
              <a:blipFill>
                <a:blip r:embed="rId2"/>
                <a:stretch>
                  <a:fillRect l="-1701" r="-384" b="-9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07" name="yt_shape_10407"/>
          <p:cNvSpPr txBox="1"/>
          <p:nvPr/>
        </p:nvSpPr>
        <p:spPr>
          <a:xfrm>
            <a:off x="539881" y="41166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04" name="yt_shape_10404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44353" y="2337719"/>
            <a:ext cx="955548" cy="1652157"/>
            <a:chOff x="0" y="0"/>
            <a:chExt cx="955548" cy="1652157"/>
          </a:xfrm>
        </p:grpSpPr>
        <p:pic>
          <p:nvPicPr>
            <p:cNvPr id="2" name="yt_image_1040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55548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06" name="yt_shape_10406"/>
            <p:cNvSpPr txBox="1"/>
            <p:nvPr/>
          </p:nvSpPr>
          <p:spPr>
            <a:xfrm>
              <a:off x="-55507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0408">
            <a:extLst>
              <a:ext uri="{FF2B5EF4-FFF2-40B4-BE49-F238E27FC236}">
                <a16:creationId xmlns:a16="http://schemas.microsoft.com/office/drawing/2014/main" id="{EC5BEED0-8AE3-0A1A-6CBB-331DBE66A8EA}"/>
              </a:ext>
            </a:extLst>
          </p:cNvPr>
          <p:cNvSpPr txBox="1"/>
          <p:nvPr/>
        </p:nvSpPr>
        <p:spPr>
          <a:xfrm>
            <a:off x="523283" y="2204033"/>
            <a:ext cx="430887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圆柱体的展开图如图所示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0409">
            <a:extLst>
              <a:ext uri="{FF2B5EF4-FFF2-40B4-BE49-F238E27FC236}">
                <a16:creationId xmlns:a16="http://schemas.microsoft.com/office/drawing/2014/main" id="{A5D98B3A-6419-5F1D-EFEE-DFFE311D4046}"/>
              </a:ext>
            </a:extLst>
          </p:cNvPr>
          <p:cNvSpPr txBox="1"/>
          <p:nvPr/>
        </p:nvSpPr>
        <p:spPr>
          <a:xfrm>
            <a:off x="523283" y="2602764"/>
            <a:ext cx="970938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用一根棉线从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顺着圆柱侧面绕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圈到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的运动最短路线是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410">
                <a:extLst>
                  <a:ext uri="{FF2B5EF4-FFF2-40B4-BE49-F238E27FC236}">
                    <a16:creationId xmlns:a16="http://schemas.microsoft.com/office/drawing/2014/main" id="{B7406EA8-728D-3281-6AD9-73680F2C7C8C}"/>
                  </a:ext>
                </a:extLst>
              </p:cNvPr>
              <p:cNvSpPr txBox="1"/>
              <p:nvPr/>
            </p:nvSpPr>
            <p:spPr>
              <a:xfrm>
                <a:off x="523283" y="3082067"/>
                <a:ext cx="3605154" cy="5243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因为圆柱底面半径为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0410">
                <a:extLst>
                  <a:ext uri="{FF2B5EF4-FFF2-40B4-BE49-F238E27FC236}">
                    <a16:creationId xmlns:a16="http://schemas.microsoft.com/office/drawing/2014/main" id="{B7406EA8-728D-3281-6AD9-73680F2C7C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83" y="3082067"/>
                <a:ext cx="3605154" cy="524311"/>
              </a:xfrm>
              <a:prstGeom prst="rect">
                <a:avLst/>
              </a:prstGeom>
              <a:blipFill>
                <a:blip r:embed="rId4"/>
                <a:stretch>
                  <a:fillRect l="-5245" t="-9302" r="-3892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412">
                <a:extLst>
                  <a:ext uri="{FF2B5EF4-FFF2-40B4-BE49-F238E27FC236}">
                    <a16:creationId xmlns:a16="http://schemas.microsoft.com/office/drawing/2014/main" id="{70BF38BB-5CF4-08BE-1421-13A9BB4A06BC}"/>
                  </a:ext>
                </a:extLst>
              </p:cNvPr>
              <p:cNvSpPr txBox="1"/>
              <p:nvPr/>
            </p:nvSpPr>
            <p:spPr>
              <a:xfrm>
                <a:off x="523283" y="3775147"/>
                <a:ext cx="8069517" cy="5243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所以长方形的宽即是圆柱体的底面周长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6" name="yt_shape_10412">
                <a:extLst>
                  <a:ext uri="{FF2B5EF4-FFF2-40B4-BE49-F238E27FC236}">
                    <a16:creationId xmlns:a16="http://schemas.microsoft.com/office/drawing/2014/main" id="{70BF38BB-5CF4-08BE-1421-13A9BB4A0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83" y="3775147"/>
                <a:ext cx="8069517" cy="524311"/>
              </a:xfrm>
              <a:prstGeom prst="rect">
                <a:avLst/>
              </a:prstGeom>
              <a:blipFill>
                <a:blip r:embed="rId5"/>
                <a:stretch>
                  <a:fillRect l="-2341" t="-8140" r="-1133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414">
            <a:extLst>
              <a:ext uri="{FF2B5EF4-FFF2-40B4-BE49-F238E27FC236}">
                <a16:creationId xmlns:a16="http://schemas.microsoft.com/office/drawing/2014/main" id="{BCC9C4C3-0720-7772-4197-847B95F77CF0}"/>
              </a:ext>
            </a:extLst>
          </p:cNvPr>
          <p:cNvSpPr txBox="1"/>
          <p:nvPr/>
        </p:nvSpPr>
        <p:spPr>
          <a:xfrm>
            <a:off x="523283" y="4468227"/>
            <a:ext cx="299120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又因为圆柱高为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0415">
            <a:extLst>
              <a:ext uri="{FF2B5EF4-FFF2-40B4-BE49-F238E27FC236}">
                <a16:creationId xmlns:a16="http://schemas.microsoft.com/office/drawing/2014/main" id="{3B2B0801-F750-47F1-04F6-EDE199A0057A}"/>
              </a:ext>
            </a:extLst>
          </p:cNvPr>
          <p:cNvSpPr txBox="1"/>
          <p:nvPr/>
        </p:nvSpPr>
        <p:spPr>
          <a:xfrm>
            <a:off x="523283" y="4947530"/>
            <a:ext cx="453008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所以小长方形的一条边长是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0416">
            <a:extLst>
              <a:ext uri="{FF2B5EF4-FFF2-40B4-BE49-F238E27FC236}">
                <a16:creationId xmlns:a16="http://schemas.microsoft.com/office/drawing/2014/main" id="{02987BB8-AE2F-CA30-8B29-B67C99D0E369}"/>
              </a:ext>
            </a:extLst>
          </p:cNvPr>
          <p:cNvSpPr txBox="1"/>
          <p:nvPr/>
        </p:nvSpPr>
        <p:spPr>
          <a:xfrm>
            <a:off x="523283" y="5426833"/>
            <a:ext cx="570829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根据勾股定理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0417">
            <a:extLst>
              <a:ext uri="{FF2B5EF4-FFF2-40B4-BE49-F238E27FC236}">
                <a16:creationId xmlns:a16="http://schemas.microsoft.com/office/drawing/2014/main" id="{4D199544-D0A5-7F8A-BCAB-97B0DA16CD70}"/>
              </a:ext>
            </a:extLst>
          </p:cNvPr>
          <p:cNvSpPr txBox="1"/>
          <p:nvPr/>
        </p:nvSpPr>
        <p:spPr>
          <a:xfrm>
            <a:off x="523283" y="5906136"/>
            <a:ext cx="347691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" name="yt_shape_10418">
            <a:extLst>
              <a:ext uri="{FF2B5EF4-FFF2-40B4-BE49-F238E27FC236}">
                <a16:creationId xmlns:a16="http://schemas.microsoft.com/office/drawing/2014/main" id="{662676C2-5E36-2D23-8C9E-DD023A360AC3}"/>
              </a:ext>
            </a:extLst>
          </p:cNvPr>
          <p:cNvSpPr txBox="1"/>
          <p:nvPr/>
        </p:nvSpPr>
        <p:spPr>
          <a:xfrm>
            <a:off x="523283" y="6385439"/>
            <a:ext cx="414536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即这根棉线的长度最短是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yt_shape_10422">
            <a:extLst>
              <a:ext uri="{FF2B5EF4-FFF2-40B4-BE49-F238E27FC236}">
                <a16:creationId xmlns:a16="http://schemas.microsoft.com/office/drawing/2014/main" id="{6BA9AA9A-A77A-CCF8-33E0-F7E0110A2BCE}"/>
              </a:ext>
            </a:extLst>
          </p:cNvPr>
          <p:cNvSpPr txBox="1"/>
          <p:nvPr/>
        </p:nvSpPr>
        <p:spPr>
          <a:xfrm>
            <a:off x="523283" y="6864742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pic>
        <p:nvPicPr>
          <p:cNvPr id="13" name="yt_image_10419" title="H_110.97">
            <a:extLst>
              <a:ext uri="{FF2B5EF4-FFF2-40B4-BE49-F238E27FC236}">
                <a16:creationId xmlns:a16="http://schemas.microsoft.com/office/drawing/2014/main" id="{77294B46-A9C8-8157-67BE-37136F358B19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371025" y="4612202"/>
            <a:ext cx="937260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0421">
            <a:extLst>
              <a:ext uri="{FF2B5EF4-FFF2-40B4-BE49-F238E27FC236}">
                <a16:creationId xmlns:a16="http://schemas.microsoft.com/office/drawing/2014/main" id="{C764EB43-C3DF-70D9-696D-F16FAF882DD7}"/>
              </a:ext>
            </a:extLst>
          </p:cNvPr>
          <p:cNvSpPr txBox="1"/>
          <p:nvPr/>
        </p:nvSpPr>
        <p:spPr>
          <a:xfrm>
            <a:off x="5283775" y="6057521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A0C88D3-37E5-4A72-482F-030FD0A8CC18}"/>
              </a:ext>
            </a:extLst>
          </p:cNvPr>
          <p:cNvSpPr txBox="1"/>
          <p:nvPr/>
        </p:nvSpPr>
        <p:spPr>
          <a:xfrm>
            <a:off x="9893884" y="6090802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698</Words>
  <Application>Microsoft Office PowerPoint</Application>
  <PresentationFormat>宽屏</PresentationFormat>
  <Paragraphs>46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47</cp:revision>
  <dcterms:created xsi:type="dcterms:W3CDTF">2023-05-05T05:33:00Z</dcterms:created>
  <dcterms:modified xsi:type="dcterms:W3CDTF">2023-05-23T05:14:58Z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