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63" r:id="rId2"/>
    <p:sldId id="364" r:id="rId3"/>
    <p:sldId id="366" r:id="rId4"/>
    <p:sldId id="370" r:id="rId5"/>
    <p:sldId id="372" r:id="rId6"/>
    <p:sldId id="375" r:id="rId7"/>
    <p:sldId id="377" r:id="rId8"/>
    <p:sldId id="379" r:id="rId9"/>
    <p:sldId id="384" r:id="rId10"/>
    <p:sldId id="386" r:id="rId11"/>
    <p:sldId id="387" r:id="rId12"/>
    <p:sldId id="393" r:id="rId13"/>
    <p:sldId id="389" r:id="rId14"/>
  </p:sldIdLst>
  <p:sldSz cx="12192000" cy="6858000"/>
  <p:notesSz cx="6858000" cy="9144000"/>
  <p:defaultTextStyle>
    <a:defPPr>
      <a:defRPr lang="zh-CN"/>
    </a:defPPr>
    <a:lvl1pPr algn="l" rtl="0" fontAlgn="base">
      <a:defRPr kern="1200">
        <a:solidFill>
          <a:schemeClr val="tx1"/>
        </a:solidFill>
        <a:latin typeface="Arial" panose="020B0604020202020204" pitchFamily="34" charset="0"/>
        <a:ea typeface="宋体" panose="02010600030101010101" pitchFamily="2" charset="-122"/>
        <a:cs typeface="+mn-cs"/>
      </a:defRPr>
    </a:lvl1pPr>
    <a:lvl2pPr marL="457200" algn="l" rtl="0" fontAlgn="base">
      <a:defRPr kern="1200">
        <a:solidFill>
          <a:schemeClr val="tx1"/>
        </a:solidFill>
        <a:latin typeface="Arial" panose="020B0604020202020204" pitchFamily="34" charset="0"/>
        <a:ea typeface="宋体" panose="02010600030101010101" pitchFamily="2" charset="-122"/>
        <a:cs typeface="+mn-cs"/>
      </a:defRPr>
    </a:lvl2pPr>
    <a:lvl3pPr marL="914400" algn="l" rtl="0" fontAlgn="base">
      <a:defRPr kern="1200">
        <a:solidFill>
          <a:schemeClr val="tx1"/>
        </a:solidFill>
        <a:latin typeface="Arial" panose="020B0604020202020204" pitchFamily="34" charset="0"/>
        <a:ea typeface="宋体" panose="02010600030101010101" pitchFamily="2" charset="-122"/>
        <a:cs typeface="+mn-cs"/>
      </a:defRPr>
    </a:lvl3pPr>
    <a:lvl4pPr marL="1371600" algn="l" rtl="0" fontAlgn="base">
      <a:defRPr kern="1200">
        <a:solidFill>
          <a:schemeClr val="tx1"/>
        </a:solidFill>
        <a:latin typeface="Arial" panose="020B0604020202020204" pitchFamily="34" charset="0"/>
        <a:ea typeface="宋体" panose="02010600030101010101" pitchFamily="2" charset="-122"/>
        <a:cs typeface="+mn-cs"/>
      </a:defRPr>
    </a:lvl4pPr>
    <a:lvl5pPr marL="1828800" algn="l" rtl="0" fontAlgn="base">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108" d="100"/>
          <a:sy n="108" d="100"/>
        </p:scale>
        <p:origin x="120"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0.png"/><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name="YTSlide_1_0_1.5_2.5_1.5_1.5_数学_0">
    <p:spTree>
      <p:nvGrpSpPr>
        <p:cNvPr id="1" name="YT"/>
        <p:cNvGrpSpPr/>
        <p:nvPr/>
      </p:nvGrpSpPr>
      <p:grpSpPr>
        <a:xfrm>
          <a:off x="0" y="0"/>
          <a:ext cx="0" cy="0"/>
          <a:chOff x="0" y="0"/>
          <a:chExt cx="0" cy="0"/>
        </a:xfrm>
      </p:grpSpPr>
      <p:sp>
        <p:nvSpPr>
          <p:cNvPr id="13646" name="yt_shape_13646"/>
          <p:cNvSpPr txBox="1"/>
          <p:nvPr/>
        </p:nvSpPr>
        <p:spPr>
          <a:xfrm>
            <a:off x="540000" y="900000"/>
            <a:ext cx="4257576" cy="702372"/>
          </a:xfrm>
          <a:prstGeom prst="rect">
            <a:avLst/>
          </a:prstGeom>
        </p:spPr>
        <p:txBody>
          <a:bodyPr vert="horz" wrap="none" lIns="0" tIns="0" rIns="0" bIns="0" rtlCol="0">
            <a:spAutoFit/>
          </a:bodyPr>
          <a:lstStyle/>
          <a:p>
            <a:pPr algn="l" eaLnBrk="1" latinLnBrk="0" hangingPunct="0">
              <a:lnSpc>
                <a:spcPct val="129999"/>
              </a:lnSpc>
            </a:pPr>
            <a:r>
              <a:rPr lang="zh-CN" altLang="zh-CN" sz="3900" b="0" i="0" u="none" spc="33200">
                <a:noFill/>
                <a:effectLst/>
                <a:latin typeface="Times New Roman" pitchFamily="39"/>
                <a:ea typeface="宋体" pitchFamily="39"/>
                <a:cs typeface="宋体" pitchFamily="39"/>
                <a:sym typeface="Finished"/>
              </a:rPr>
              <a:t>⁠</a:t>
            </a:r>
            <a:endParaRPr lang="zh-CN" altLang="zh-CN" sz="3900" b="0" i="0" u="none" spc="33200">
              <a:solidFill>
                <a:srgbClr val="1EE3CF"/>
              </a:solidFill>
              <a:effectLst/>
              <a:latin typeface="Times New Roman" pitchFamily="39"/>
              <a:ea typeface="宋体" pitchFamily="39"/>
              <a:cs typeface="宋体" pitchFamily="39"/>
              <a:sym typeface="Finished"/>
              <a:hlinkClick r:id="" action="ppaction://macro?name={&quot;type&quot;:&quot;ImageText&quot;,&quot;item&quot;:&quot;ImageText&quot;,&quot;path&quot;:&quot;\\ImageTexts\\50d5c623-aa7a-46e5-85f8-3ea1ec349a82.png&quot;}"/>
            </a:endParaRPr>
          </a:p>
        </p:txBody>
      </p:sp>
      <p:sp>
        <p:nvSpPr>
          <p:cNvPr id="13647" name="yt_shape_13647"/>
          <p:cNvSpPr txBox="1"/>
          <p:nvPr/>
        </p:nvSpPr>
        <p:spPr>
          <a:xfrm>
            <a:off x="540119" y="1653160"/>
            <a:ext cx="11460537" cy="1868910"/>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　　解方程组的基本思路是“</a:t>
            </a:r>
            <a:r>
              <a:rPr lang="zh-CN" altLang="zh-CN" sz="100" b="0" i="0" spc="-100" dirty="0">
                <a:solidFill>
                  <a:srgbClr val="FF0000"/>
                </a:solidFill>
                <a:effectLst/>
                <a:latin typeface="Times New Roman" pitchFamily="24"/>
                <a:ea typeface="宋体" pitchFamily="24"/>
                <a:cs typeface="宋体" pitchFamily="24"/>
              </a:rPr>
              <a:t> </a:t>
            </a:r>
            <a:r>
              <a:rPr lang="zh-CN" altLang="zh-CN" sz="2400" b="0" i="0" u="sng" dirty="0">
                <a:solidFill>
                  <a:srgbClr val="FF0000"/>
                </a:solidFill>
                <a:effectLst/>
                <a:uFill>
                  <a:solidFill>
                    <a:srgbClr val="000000"/>
                  </a:solidFill>
                </a:uFill>
                <a:latin typeface="Times New Roman" pitchFamily="24"/>
                <a:ea typeface="宋体" pitchFamily="24"/>
                <a:cs typeface="宋体" pitchFamily="24"/>
              </a:rPr>
              <a:t>　</a:t>
            </a:r>
            <a:r>
              <a:rPr lang="zh-CN" altLang="zh-CN" sz="2400" b="0" i="0" u="sng" dirty="0">
                <a:solidFill>
                  <a:srgbClr val="FF0000">
                    <a:alpha val="0"/>
                  </a:srgbClr>
                </a:solidFill>
                <a:effectLst/>
                <a:uFill>
                  <a:solidFill>
                    <a:srgbClr val="000000"/>
                  </a:solidFill>
                </a:uFill>
                <a:latin typeface="Times New Roman" pitchFamily="24"/>
                <a:ea typeface="黑体" pitchFamily="24"/>
                <a:cs typeface="宋体" pitchFamily="24"/>
              </a:rPr>
              <a:t>消元</a:t>
            </a:r>
            <a:r>
              <a:rPr lang="zh-CN" altLang="zh-CN" sz="2400" b="0" i="0" u="sng" dirty="0">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0"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”——把“二元”变为“</a:t>
            </a:r>
            <a:r>
              <a:rPr lang="zh-CN" altLang="zh-CN" sz="100" b="0" i="0" spc="-100" dirty="0">
                <a:solidFill>
                  <a:srgbClr val="FF0000"/>
                </a:solidFill>
                <a:effectLst/>
                <a:latin typeface="Times New Roman" pitchFamily="24"/>
                <a:ea typeface="宋体" pitchFamily="24"/>
                <a:cs typeface="宋体" pitchFamily="24"/>
              </a:rPr>
              <a:t> </a:t>
            </a:r>
            <a:r>
              <a:rPr lang="zh-CN" altLang="zh-CN" sz="2400" b="0" i="0" u="sng" dirty="0">
                <a:solidFill>
                  <a:srgbClr val="FF0000"/>
                </a:solidFill>
                <a:effectLst/>
                <a:uFill>
                  <a:solidFill>
                    <a:srgbClr val="000000"/>
                  </a:solidFill>
                </a:uFill>
                <a:latin typeface="Times New Roman" pitchFamily="24"/>
                <a:ea typeface="宋体" pitchFamily="24"/>
                <a:cs typeface="宋体" pitchFamily="24"/>
              </a:rPr>
              <a:t>　</a:t>
            </a:r>
            <a:r>
              <a:rPr lang="zh-CN" altLang="zh-CN" sz="2400" b="0" i="0" u="sng" dirty="0">
                <a:solidFill>
                  <a:srgbClr val="FF0000">
                    <a:alpha val="0"/>
                  </a:srgbClr>
                </a:solidFill>
                <a:effectLst/>
                <a:uFill>
                  <a:solidFill>
                    <a:srgbClr val="000000"/>
                  </a:solidFill>
                </a:uFill>
                <a:latin typeface="Times New Roman" pitchFamily="24"/>
                <a:ea typeface="黑体" pitchFamily="24"/>
                <a:cs typeface="宋体" pitchFamily="24"/>
              </a:rPr>
              <a:t>一</a:t>
            </a:r>
            <a:r>
              <a:rPr lang="zh-CN" altLang="zh-CN" sz="2400" b="0" i="0" u="sng" dirty="0">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0"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元”</a:t>
            </a:r>
            <a:r>
              <a:rPr lang="en-US" altLang="zh-CN" sz="2400" b="0" i="0" u="none" dirty="0">
                <a:solidFill>
                  <a:srgbClr val="000000"/>
                </a:solid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主要步骤是：将其中一个方程中的某个未知数用含有另一个未知数的代数式表示出来，并代入另一个方程中，从而消去一个</a:t>
            </a:r>
            <a:r>
              <a:rPr lang="zh-CN" altLang="zh-CN" sz="100" b="0" i="0" spc="-100" dirty="0">
                <a:solidFill>
                  <a:srgbClr val="FF0000"/>
                </a:solidFill>
                <a:effectLst/>
                <a:latin typeface="Times New Roman" pitchFamily="24"/>
                <a:ea typeface="宋体" pitchFamily="24"/>
                <a:cs typeface="宋体" pitchFamily="24"/>
              </a:rPr>
              <a:t> </a:t>
            </a:r>
            <a:r>
              <a:rPr lang="zh-CN" altLang="zh-CN" sz="2400" b="0" i="0" u="sng" dirty="0">
                <a:solidFill>
                  <a:srgbClr val="FF0000"/>
                </a:solidFill>
                <a:effectLst/>
                <a:uFill>
                  <a:solidFill>
                    <a:srgbClr val="000000"/>
                  </a:solidFill>
                </a:uFill>
                <a:latin typeface="Times New Roman" pitchFamily="24"/>
                <a:ea typeface="宋体" pitchFamily="24"/>
                <a:cs typeface="宋体" pitchFamily="24"/>
              </a:rPr>
              <a:t>　</a:t>
            </a:r>
            <a:r>
              <a:rPr lang="zh-CN" altLang="zh-CN" sz="2400" b="0" i="0" u="sng" dirty="0">
                <a:solidFill>
                  <a:srgbClr val="FF0000">
                    <a:alpha val="0"/>
                  </a:srgbClr>
                </a:solidFill>
                <a:effectLst/>
                <a:uFill>
                  <a:solidFill>
                    <a:srgbClr val="000000"/>
                  </a:solidFill>
                </a:uFill>
                <a:latin typeface="Times New Roman" pitchFamily="24"/>
                <a:ea typeface="黑体" pitchFamily="24"/>
                <a:cs typeface="宋体" pitchFamily="24"/>
              </a:rPr>
              <a:t>未知数</a:t>
            </a:r>
            <a:r>
              <a:rPr lang="zh-CN" altLang="zh-CN" sz="2400" b="0" i="0" u="sng" dirty="0">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0"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，化二元一次方程组为</a:t>
            </a:r>
            <a:r>
              <a:rPr lang="zh-CN" altLang="zh-CN" sz="100" b="0" i="0" spc="-100" dirty="0">
                <a:solidFill>
                  <a:srgbClr val="FF0000"/>
                </a:solidFill>
                <a:effectLst/>
                <a:latin typeface="Times New Roman" pitchFamily="24"/>
                <a:ea typeface="宋体" pitchFamily="24"/>
                <a:cs typeface="宋体" pitchFamily="24"/>
              </a:rPr>
              <a:t> </a:t>
            </a:r>
            <a:r>
              <a:rPr lang="zh-CN" altLang="zh-CN" sz="2400" b="0" i="0" u="sng" dirty="0">
                <a:solidFill>
                  <a:srgbClr val="FF0000"/>
                </a:solidFill>
                <a:effectLst/>
                <a:uFill>
                  <a:solidFill>
                    <a:srgbClr val="000000"/>
                  </a:solidFill>
                </a:uFill>
                <a:latin typeface="Times New Roman" pitchFamily="24"/>
                <a:ea typeface="宋体" pitchFamily="24"/>
                <a:cs typeface="宋体" pitchFamily="24"/>
              </a:rPr>
              <a:t>　</a:t>
            </a:r>
            <a:r>
              <a:rPr lang="zh-CN" altLang="zh-CN" sz="2400" b="0" i="0" u="sng" dirty="0">
                <a:solidFill>
                  <a:srgbClr val="FF0000">
                    <a:alpha val="0"/>
                  </a:srgbClr>
                </a:solidFill>
                <a:effectLst/>
                <a:uFill>
                  <a:solidFill>
                    <a:srgbClr val="000000"/>
                  </a:solidFill>
                </a:uFill>
                <a:latin typeface="Times New Roman" pitchFamily="24"/>
                <a:ea typeface="黑体" pitchFamily="24"/>
                <a:cs typeface="宋体" pitchFamily="24"/>
              </a:rPr>
              <a:t>一元一次方程</a:t>
            </a:r>
            <a:r>
              <a:rPr lang="zh-CN" altLang="zh-CN" sz="2400" b="0" i="0" u="sng" dirty="0">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0" spc="-100" dirty="0">
                <a:no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这种解方程组的方法称为代入消元法，简称</a:t>
            </a:r>
            <a:r>
              <a:rPr lang="zh-CN" altLang="zh-CN" sz="100" b="0" i="0" spc="-100" dirty="0">
                <a:solidFill>
                  <a:srgbClr val="FF0000"/>
                </a:solidFill>
                <a:effectLst/>
                <a:latin typeface="Times New Roman" pitchFamily="24"/>
                <a:ea typeface="宋体" pitchFamily="24"/>
                <a:cs typeface="宋体" pitchFamily="24"/>
              </a:rPr>
              <a:t> </a:t>
            </a:r>
            <a:r>
              <a:rPr lang="zh-CN" altLang="zh-CN" sz="2400" b="0" i="0" u="sng" dirty="0">
                <a:solidFill>
                  <a:srgbClr val="FF0000"/>
                </a:solidFill>
                <a:effectLst/>
                <a:uFill>
                  <a:solidFill>
                    <a:srgbClr val="000000"/>
                  </a:solidFill>
                </a:uFill>
                <a:latin typeface="Times New Roman" pitchFamily="24"/>
                <a:ea typeface="宋体" pitchFamily="24"/>
                <a:cs typeface="宋体" pitchFamily="24"/>
              </a:rPr>
              <a:t>　</a:t>
            </a:r>
            <a:r>
              <a:rPr lang="zh-CN" altLang="zh-CN" sz="2400" b="0" i="0" u="sng" dirty="0">
                <a:solidFill>
                  <a:srgbClr val="FF0000">
                    <a:alpha val="0"/>
                  </a:srgbClr>
                </a:solidFill>
                <a:effectLst/>
                <a:uFill>
                  <a:solidFill>
                    <a:srgbClr val="000000"/>
                  </a:solidFill>
                </a:uFill>
                <a:latin typeface="Times New Roman" pitchFamily="24"/>
                <a:ea typeface="黑体" pitchFamily="24"/>
                <a:cs typeface="宋体" pitchFamily="24"/>
              </a:rPr>
              <a:t>代入法</a:t>
            </a:r>
            <a:r>
              <a:rPr lang="zh-CN" altLang="zh-CN" sz="2400" b="0" i="0" u="sng" dirty="0">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0" spc="-100" dirty="0">
                <a:no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宋体" pitchFamily="24"/>
                <a:cs typeface="宋体" pitchFamily="24"/>
              </a:rPr>
              <a:t>.</a:t>
            </a:r>
          </a:p>
        </p:txBody>
      </p:sp>
      <p:pic>
        <p:nvPicPr>
          <p:cNvPr id="3" name="yt_shape_1684745994687">
            <a:extLst>
              <a:ext uri="{FF2B5EF4-FFF2-40B4-BE49-F238E27FC236}">
                <a16:creationId xmlns:a16="http://schemas.microsoft.com/office/drawing/2014/main" id="{2033CCE6-CD9D-4D10-3FBA-D8648E701313}"/>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03500" y="924153"/>
            <a:ext cx="4089464" cy="647273"/>
          </a:xfrm>
          <a:prstGeom prst="rect">
            <a:avLst/>
          </a:prstGeom>
        </p:spPr>
      </p:pic>
      <p:sp>
        <p:nvSpPr>
          <p:cNvPr id="2" name="文本框 1">
            <a:extLst>
              <a:ext uri="{FF2B5EF4-FFF2-40B4-BE49-F238E27FC236}">
                <a16:creationId xmlns:a16="http://schemas.microsoft.com/office/drawing/2014/main" id="{EE4D5E5E-429E-969B-3341-112D3F7A2D20}"/>
              </a:ext>
            </a:extLst>
          </p:cNvPr>
          <p:cNvSpPr txBox="1"/>
          <p:nvPr/>
        </p:nvSpPr>
        <p:spPr>
          <a:xfrm>
            <a:off x="4717308" y="1606354"/>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消元</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4" name="文本框 3">
            <a:extLst>
              <a:ext uri="{FF2B5EF4-FFF2-40B4-BE49-F238E27FC236}">
                <a16:creationId xmlns:a16="http://schemas.microsoft.com/office/drawing/2014/main" id="{BA6BEC0E-BD86-A98C-A77C-285EF9683A5B}"/>
              </a:ext>
            </a:extLst>
          </p:cNvPr>
          <p:cNvSpPr txBox="1"/>
          <p:nvPr/>
        </p:nvSpPr>
        <p:spPr>
          <a:xfrm>
            <a:off x="9289307" y="1606354"/>
            <a:ext cx="789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一</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5" name="文本框 4">
            <a:extLst>
              <a:ext uri="{FF2B5EF4-FFF2-40B4-BE49-F238E27FC236}">
                <a16:creationId xmlns:a16="http://schemas.microsoft.com/office/drawing/2014/main" id="{84EC9B93-D7BC-82ED-6962-BC14F63E4424}"/>
              </a:ext>
            </a:extLst>
          </p:cNvPr>
          <p:cNvSpPr txBox="1"/>
          <p:nvPr/>
        </p:nvSpPr>
        <p:spPr>
          <a:xfrm>
            <a:off x="4790869" y="2564212"/>
            <a:ext cx="13992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黑体" pitchFamily="24"/>
                <a:cs typeface="宋体" pitchFamily="24"/>
              </a:rPr>
              <a:t>未知数</a:t>
            </a: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dirty="0">
              <a:solidFill>
                <a:srgbClr val="FF0000"/>
              </a:solidFill>
            </a:endParaRPr>
          </a:p>
        </p:txBody>
      </p:sp>
      <p:sp>
        <p:nvSpPr>
          <p:cNvPr id="6" name="文本框 5">
            <a:extLst>
              <a:ext uri="{FF2B5EF4-FFF2-40B4-BE49-F238E27FC236}">
                <a16:creationId xmlns:a16="http://schemas.microsoft.com/office/drawing/2014/main" id="{C5432C4C-C797-8021-54AA-DF6161C6206D}"/>
              </a:ext>
            </a:extLst>
          </p:cNvPr>
          <p:cNvSpPr txBox="1"/>
          <p:nvPr/>
        </p:nvSpPr>
        <p:spPr>
          <a:xfrm>
            <a:off x="9109223" y="2491208"/>
            <a:ext cx="1704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黑体" pitchFamily="24"/>
                <a:cs typeface="宋体" pitchFamily="24"/>
              </a:rPr>
              <a:t>一元一次方</a:t>
            </a:r>
            <a:endParaRPr lang="zh-CN" altLang="en-US" dirty="0">
              <a:solidFill>
                <a:srgbClr val="FF0000"/>
              </a:solidFill>
            </a:endParaRPr>
          </a:p>
        </p:txBody>
      </p:sp>
      <p:sp>
        <p:nvSpPr>
          <p:cNvPr id="7" name="文本框 6">
            <a:extLst>
              <a:ext uri="{FF2B5EF4-FFF2-40B4-BE49-F238E27FC236}">
                <a16:creationId xmlns:a16="http://schemas.microsoft.com/office/drawing/2014/main" id="{6C7A7203-5ACD-E5FD-E402-E29A8E8A7EFE}"/>
              </a:ext>
            </a:extLst>
          </p:cNvPr>
          <p:cNvSpPr txBox="1"/>
          <p:nvPr/>
        </p:nvSpPr>
        <p:spPr>
          <a:xfrm>
            <a:off x="10634906" y="2492896"/>
            <a:ext cx="789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黑体" pitchFamily="24"/>
                <a:cs typeface="宋体" pitchFamily="24"/>
              </a:rPr>
              <a:t>程</a:t>
            </a: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dirty="0">
              <a:solidFill>
                <a:srgbClr val="FF0000"/>
              </a:solidFill>
            </a:endParaRPr>
          </a:p>
        </p:txBody>
      </p:sp>
      <p:sp>
        <p:nvSpPr>
          <p:cNvPr id="8" name="文本框 7">
            <a:extLst>
              <a:ext uri="{FF2B5EF4-FFF2-40B4-BE49-F238E27FC236}">
                <a16:creationId xmlns:a16="http://schemas.microsoft.com/office/drawing/2014/main" id="{1D46A2FF-9B3E-8862-1389-D3F54915CC99}"/>
              </a:ext>
            </a:extLst>
          </p:cNvPr>
          <p:cNvSpPr txBox="1"/>
          <p:nvPr/>
        </p:nvSpPr>
        <p:spPr>
          <a:xfrm>
            <a:off x="6230320" y="2990323"/>
            <a:ext cx="13992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黑体" pitchFamily="24"/>
                <a:cs typeface="宋体" pitchFamily="24"/>
              </a:rPr>
              <a:t>代入法</a:t>
            </a: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Effect transition="in" filter="blinds(horizontal)">
                                      <p:cBhvr>
                                        <p:cTn id="25" dur="500"/>
                                        <p:tgtEl>
                                          <p:spTgt spid="7">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8">
                                            <p:txEl>
                                              <p:pRg st="0" end="0"/>
                                            </p:txEl>
                                          </p:spTgt>
                                        </p:tgtEl>
                                        <p:attrNameLst>
                                          <p:attrName>style.visibility</p:attrName>
                                        </p:attrNameLst>
                                      </p:cBhvr>
                                      <p:to>
                                        <p:strVal val="visible"/>
                                      </p:to>
                                    </p:set>
                                    <p:animEffect transition="in" filter="blinds(horizontal)">
                                      <p:cBhvr>
                                        <p:cTn id="30"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6" grpId="0" build="allAtOnce"/>
      <p:bldP spid="7" grpId="0" build="allAtOnce"/>
      <p:bldP spid="8"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3718" name="yt_shape_13718"/>
              <p:cNvSpPr txBox="1"/>
              <p:nvPr/>
            </p:nvSpPr>
            <p:spPr>
              <a:xfrm>
                <a:off x="540119" y="900000"/>
                <a:ext cx="11111999" cy="1499449"/>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13</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日照市中考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已知关于</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的二元一次方程组</a:t>
                </a:r>
                <a14:m>
                  <m:oMath xmlns:m="http://schemas.openxmlformats.org/officeDocument/2006/math">
                    <m:d>
                      <m:dPr>
                        <m:begChr m:val="{"/>
                        <m:endChr m:val=""/>
                        <m:ctrlPr>
                          <a:rPr lang="en-US" altLang="zh-CN" sz="2400" b="0" i="1">
                            <a:solidFill>
                              <a:srgbClr val="01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010000"/>
                                </a:solidFill>
                                <a:effectLst/>
                                <a:latin typeface="Cambria Math" panose="02040503050406030204" pitchFamily="18" charset="0"/>
                                <a:ea typeface="Cambria Math" panose="02040503050406030204" pitchFamily="12" charset="0"/>
                              </a:rPr>
                            </m:ctrlPr>
                          </m:eqArrPr>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1">
                                <a:solidFill>
                                  <a:srgbClr val="010000"/>
                                </a:solidFill>
                                <a:effectLst/>
                                <a:latin typeface="Cambria Math" panose="02040503050406030204" pitchFamily="12" charset="0"/>
                                <a:ea typeface="Cambria Math" panose="02040503050406030204" pitchFamily="12" charset="0"/>
                              </a:rPr>
                              <m:t>𝑥</m:t>
                            </m:r>
                            <m:r>
                              <a:rPr lang="en-US" altLang="zh-CN" sz="2400" b="0" i="0">
                                <a:solidFill>
                                  <a:srgbClr val="010000"/>
                                </a:solidFill>
                                <a:effectLst/>
                                <a:latin typeface="Cambria Math" panose="02040503050406030204" pitchFamily="12" charset="0"/>
                                <a:ea typeface="Cambria Math" panose="02040503050406030204" pitchFamily="12" charset="0"/>
                              </a:rPr>
                              <m:t>+2</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=3,</m:t>
                            </m:r>
                          </m:e>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3</m:t>
                            </m:r>
                            <m:r>
                              <a:rPr lang="en-US" altLang="zh-CN" sz="2400" b="0" i="1">
                                <a:solidFill>
                                  <a:srgbClr val="010000"/>
                                </a:solidFill>
                                <a:effectLst/>
                                <a:latin typeface="Cambria Math" panose="02040503050406030204" pitchFamily="12" charset="0"/>
                                <a:ea typeface="Cambria Math" panose="02040503050406030204" pitchFamily="12" charset="0"/>
                              </a:rPr>
                              <m:t>𝑥</m:t>
                            </m:r>
                            <m:r>
                              <a:rPr lang="en-US" altLang="zh-CN" sz="2400" b="0" i="0">
                                <a:solidFill>
                                  <a:srgbClr val="010000"/>
                                </a:solidFill>
                                <a:effectLst/>
                                <a:latin typeface="Cambria Math" panose="02040503050406030204" pitchFamily="12" charset="0"/>
                                <a:ea typeface="Cambria Math" panose="02040503050406030204" pitchFamily="12" charset="0"/>
                              </a:rPr>
                              <m:t>+5</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zh-CN" altLang="zh-CN" sz="2400" b="0" i="0">
                                <a:solidFill>
                                  <a:srgbClr val="010000"/>
                                </a:solidFill>
                                <a:effectLst/>
                                <a:latin typeface="Cambria Math" panose="02040503050406030204" pitchFamily="12" charset="0"/>
                                <a:ea typeface="Cambria Math" panose="02040503050406030204" pitchFamily="12" charset="0"/>
                              </a:rPr>
                              <m:t>＝</m:t>
                            </m:r>
                            <m:r>
                              <a:rPr lang="en-US" altLang="zh-CN" sz="2400" b="0" i="1">
                                <a:solidFill>
                                  <a:srgbClr val="010000"/>
                                </a:solidFill>
                                <a:effectLst/>
                                <a:latin typeface="Cambria Math" panose="02040503050406030204" pitchFamily="12" charset="0"/>
                                <a:ea typeface="Cambria Math" panose="02040503050406030204" pitchFamily="12" charset="0"/>
                              </a:rPr>
                              <m:t>𝑚</m:t>
                            </m:r>
                            <m:r>
                              <a:rPr lang="en-US" altLang="zh-CN" sz="2400" b="0" i="0">
                                <a:solidFill>
                                  <a:srgbClr val="010000"/>
                                </a:solidFill>
                                <a:effectLst/>
                                <a:latin typeface="Cambria Math" panose="02040503050406030204" pitchFamily="12" charset="0"/>
                                <a:ea typeface="Cambria Math" panose="02040503050406030204" pitchFamily="12" charset="0"/>
                              </a:rPr>
                              <m:t>+2</m:t>
                            </m:r>
                          </m:e>
                        </m:eqArr>
                      </m:e>
                    </m:d>
                  </m:oMath>
                </a14:m>
                <a:r>
                  <a:rPr lang="zh-CN" altLang="zh-CN" sz="2400" b="0" i="0" u="none">
                    <a:solidFill>
                      <a:srgbClr val="000000"/>
                    </a:solidFill>
                    <a:effectLst/>
                    <a:latin typeface="Times New Roman" pitchFamily="24"/>
                    <a:ea typeface="宋体" pitchFamily="24"/>
                    <a:cs typeface="宋体" pitchFamily="24"/>
                  </a:rPr>
                  <a:t>的解满足</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黑体"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求实数</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Times New Roman" pitchFamily="24"/>
                    <a:ea typeface="宋体" pitchFamily="24"/>
                    <a:cs typeface="宋体" pitchFamily="24"/>
                  </a:rPr>
                  <a:t>的值</a:t>
                </a:r>
                <a:r>
                  <a:rPr lang="en-US" altLang="zh-CN" sz="2400" b="0" i="0" u="none">
                    <a:solidFill>
                      <a:srgbClr val="000000"/>
                    </a:solidFill>
                    <a:effectLst/>
                    <a:latin typeface="宋体" pitchFamily="24"/>
                    <a:ea typeface="宋体" pitchFamily="24"/>
                    <a:cs typeface="宋体" pitchFamily="24"/>
                  </a:rPr>
                  <a:t>.</a:t>
                </a:r>
              </a:p>
            </p:txBody>
          </p:sp>
        </mc:Choice>
        <mc:Fallback xmlns="">
          <p:sp>
            <p:nvSpPr>
              <p:cNvPr id="13718" name="yt_shape_13718" descr="{&quot;rangeId&quot;:13,&quot;color&quot;:&quot;B&quot;,&quot;hasSerialNum&quot;:1,&quot;pageBreak&quot;:true}"/>
              <p:cNvSpPr txBox="1">
                <a:spLocks noRot="1" noChangeAspect="1" noMove="1" noResize="1" noEditPoints="1" noAdjustHandles="1" noChangeArrowheads="1" noChangeShapeType="1" noTextEdit="1"/>
              </p:cNvSpPr>
              <p:nvPr/>
            </p:nvSpPr>
            <p:spPr>
              <a:xfrm>
                <a:off x="540119" y="900000"/>
                <a:ext cx="11111999" cy="1499449"/>
              </a:xfrm>
              <a:prstGeom prst="rect">
                <a:avLst/>
              </a:prstGeom>
              <a:blipFill>
                <a:blip r:embed="rId2"/>
                <a:stretch>
                  <a:fillRect l="-1701" b="-1138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720" name="yt_shape_13720"/>
              <p:cNvSpPr txBox="1"/>
              <p:nvPr/>
            </p:nvSpPr>
            <p:spPr>
              <a:xfrm>
                <a:off x="540000" y="2450237"/>
                <a:ext cx="6862263" cy="2570384"/>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解</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解关于</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y</a:t>
                </a:r>
                <a:r>
                  <a:rPr lang="zh-CN" altLang="zh-CN" sz="2400" b="0" i="0" u="none" dirty="0">
                    <a:solidFill>
                      <a:srgbClr val="FF0000"/>
                    </a:solidFill>
                    <a:effectLst/>
                    <a:latin typeface="Times New Roman" pitchFamily="24"/>
                    <a:ea typeface="黑体" pitchFamily="24"/>
                    <a:cs typeface="宋体" pitchFamily="24"/>
                  </a:rPr>
                  <a:t>的方程组</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en-US" altLang="zh-CN" sz="2400" b="0" i="0">
                                <a:solidFill>
                                  <a:srgbClr val="FF0000"/>
                                </a:solidFill>
                                <a:effectLst/>
                                <a:latin typeface="Cambria Math" panose="02040503050406030204" pitchFamily="12" charset="0"/>
                                <a:ea typeface="Cambria Math" panose="02040503050406030204" pitchFamily="12" charset="0"/>
                              </a:rPr>
                              <m:t>+2</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en-US" altLang="zh-CN" sz="2400" b="0" i="0">
                                <a:solidFill>
                                  <a:srgbClr val="FF0000"/>
                                </a:solidFill>
                                <a:effectLst/>
                                <a:latin typeface="Cambria Math" panose="02040503050406030204" pitchFamily="12" charset="0"/>
                                <a:ea typeface="Cambria Math" panose="02040503050406030204" pitchFamily="12" charset="0"/>
                              </a:rPr>
                              <m:t>=3,</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0">
                                <a:solidFill>
                                  <a:srgbClr val="FF0000"/>
                                </a:solidFill>
                                <a:effectLst/>
                                <a:latin typeface="Cambria Math" panose="02040503050406030204" pitchFamily="12" charset="0"/>
                                <a:ea typeface="Cambria Math" panose="02040503050406030204" pitchFamily="12" charset="0"/>
                              </a:rPr>
                              <m:t>3</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en-US" altLang="zh-CN" sz="2400" b="0" i="0">
                                <a:solidFill>
                                  <a:srgbClr val="FF0000"/>
                                </a:solidFill>
                                <a:effectLst/>
                                <a:latin typeface="Cambria Math" panose="02040503050406030204" pitchFamily="12" charset="0"/>
                                <a:ea typeface="Cambria Math" panose="02040503050406030204" pitchFamily="12" charset="0"/>
                              </a:rPr>
                              <m:t>+5</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zh-CN" altLang="zh-CN" sz="2400" b="0" i="0">
                                <a:solidFill>
                                  <a:srgbClr val="FF0000"/>
                                </a:solidFill>
                                <a:effectLst/>
                                <a:latin typeface="Cambria Math" panose="02040503050406030204" pitchFamily="12" charset="0"/>
                                <a:ea typeface="Cambria Math" panose="02040503050406030204" pitchFamily="12" charset="0"/>
                              </a:rPr>
                              <m:t>＝</m:t>
                            </m:r>
                            <m:r>
                              <a:rPr lang="en-US" altLang="zh-CN" sz="2400" b="0" i="1">
                                <a:solidFill>
                                  <a:srgbClr val="FF0000"/>
                                </a:solidFill>
                                <a:effectLst/>
                                <a:latin typeface="Cambria Math" panose="02040503050406030204" pitchFamily="12" charset="0"/>
                                <a:ea typeface="Cambria Math" panose="02040503050406030204" pitchFamily="12" charset="0"/>
                              </a:rPr>
                              <m:t>𝑚</m:t>
                            </m:r>
                            <m:r>
                              <a:rPr lang="en-US" altLang="zh-CN" sz="2400" b="0" i="0">
                                <a:solidFill>
                                  <a:srgbClr val="FF0000"/>
                                </a:solidFill>
                                <a:effectLst/>
                                <a:latin typeface="Cambria Math" panose="02040503050406030204" pitchFamily="12" charset="0"/>
                                <a:ea typeface="Cambria Math" panose="02040503050406030204" pitchFamily="12" charset="0"/>
                              </a:rPr>
                              <m:t>+2,</m:t>
                            </m:r>
                          </m:e>
                        </m:eqArr>
                      </m:e>
                    </m:d>
                  </m:oMath>
                </a14:m>
                <a:endParaRPr lang="zh-CN" altLang="zh-CN" sz="2400" b="0" i="0" u="none" dirty="0">
                  <a:solidFill>
                    <a:srgbClr val="FF0000"/>
                  </a:solidFill>
                  <a:effectLst/>
                  <a:latin typeface="Times New Roman" pitchFamily="24"/>
                  <a:ea typeface="黑体" pitchFamily="24"/>
                  <a:cs typeface="宋体" pitchFamily="24"/>
                </a:endParaRPr>
              </a:p>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得</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en-US" altLang="zh-CN" sz="2400" b="0" i="0">
                                <a:solidFill>
                                  <a:srgbClr val="FF0000"/>
                                </a:solidFill>
                                <a:effectLst/>
                                <a:latin typeface="Cambria Math" panose="02040503050406030204" pitchFamily="12" charset="0"/>
                                <a:ea typeface="Cambria Math" panose="02040503050406030204" pitchFamily="12" charset="0"/>
                              </a:rPr>
                              <m:t>=2</m:t>
                            </m:r>
                            <m:r>
                              <a:rPr lang="en-US" altLang="zh-CN" sz="2400" b="0" i="1">
                                <a:solidFill>
                                  <a:srgbClr val="FF0000"/>
                                </a:solidFill>
                                <a:effectLst/>
                                <a:latin typeface="Cambria Math" panose="02040503050406030204" pitchFamily="12" charset="0"/>
                                <a:ea typeface="Cambria Math" panose="02040503050406030204" pitchFamily="12" charset="0"/>
                              </a:rPr>
                              <m:t>𝑚</m:t>
                            </m:r>
                            <m:r>
                              <m:rPr>
                                <m:nor/>
                              </m:rPr>
                              <a:rPr lang="en-US" altLang="zh-CN" sz="2400" b="0" i="0">
                                <a:solidFill>
                                  <a:srgbClr val="FF0000"/>
                                </a:solidFill>
                                <a:effectLst/>
                                <a:latin typeface="Times New Roman" panose="02040503050406030204" pitchFamily="12" charset="0"/>
                                <a:ea typeface="宋体" panose="02040503050406030204" pitchFamily="12" charset="0"/>
                              </a:rPr>
                              <m:t>−11,</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zh-CN" altLang="zh-CN" sz="2400" b="0" i="0">
                                <a:solidFill>
                                  <a:srgbClr val="FF0000"/>
                                </a:solidFill>
                                <a:effectLst/>
                                <a:latin typeface="Cambria Math" panose="02040503050406030204" pitchFamily="12" charset="0"/>
                                <a:ea typeface="Cambria Math" panose="02040503050406030204" pitchFamily="12" charset="0"/>
                              </a:rPr>
                              <m:t>＝</m:t>
                            </m:r>
                            <m:r>
                              <a:rPr lang="en-US" altLang="zh-CN" sz="2400" b="0" i="0">
                                <a:solidFill>
                                  <a:srgbClr val="FF0000"/>
                                </a:solidFill>
                                <a:effectLst/>
                                <a:latin typeface="Cambria Math" panose="02040503050406030204" pitchFamily="12" charset="0"/>
                                <a:ea typeface="Cambria Math" panose="02040503050406030204" pitchFamily="12" charset="0"/>
                              </a:rPr>
                              <m:t>−</m:t>
                            </m:r>
                            <m:r>
                              <a:rPr lang="en-US" altLang="zh-CN" sz="2400" b="0" i="1">
                                <a:solidFill>
                                  <a:srgbClr val="FF0000"/>
                                </a:solidFill>
                                <a:effectLst/>
                                <a:latin typeface="Cambria Math" panose="02040503050406030204" pitchFamily="12" charset="0"/>
                                <a:ea typeface="Cambria Math" panose="02040503050406030204" pitchFamily="12" charset="0"/>
                              </a:rPr>
                              <m:t>𝑚</m:t>
                            </m:r>
                            <m:r>
                              <a:rPr lang="en-US" altLang="zh-CN" sz="2400" b="0" i="0">
                                <a:solidFill>
                                  <a:srgbClr val="FF0000"/>
                                </a:solidFill>
                                <a:effectLst/>
                                <a:latin typeface="Cambria Math" panose="02040503050406030204" pitchFamily="12" charset="0"/>
                                <a:ea typeface="Cambria Math" panose="02040503050406030204" pitchFamily="12" charset="0"/>
                              </a:rPr>
                              <m:t>+7.</m:t>
                            </m:r>
                          </m:e>
                        </m:eqArr>
                      </m:e>
                    </m:d>
                  </m:oMath>
                </a14:m>
                <a:endParaRPr lang="zh-CN" altLang="zh-CN" sz="2400" b="0" i="0" u="none" dirty="0">
                  <a:solidFill>
                    <a:srgbClr val="FF0000"/>
                  </a:solidFill>
                  <a:effectLst/>
                  <a:latin typeface="Times New Roman" pitchFamily="24"/>
                  <a:ea typeface="黑体" pitchFamily="24"/>
                  <a:cs typeface="宋体" pitchFamily="24"/>
                </a:endParaRPr>
              </a:p>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因为</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y</a:t>
                </a:r>
                <a:r>
                  <a:rPr lang="zh-CN" altLang="zh-CN" sz="2400" b="0" i="0" u="none" dirty="0">
                    <a:solidFill>
                      <a:srgbClr val="FF0000"/>
                    </a:solidFill>
                    <a:effectLst/>
                    <a:latin typeface="黑体" pitchFamily="24"/>
                    <a:ea typeface="黑体" pitchFamily="24"/>
                    <a:cs typeface="黑体" pitchFamily="24"/>
                  </a:rPr>
                  <a:t>＝</a:t>
                </a:r>
                <a:r>
                  <a:rPr lang="en-US" altLang="zh-CN" sz="2400" b="0" i="0" u="none" dirty="0">
                    <a:solidFill>
                      <a:srgbClr val="FF0000"/>
                    </a:solidFill>
                    <a:effectLst/>
                    <a:latin typeface="Times New Roman" pitchFamily="24"/>
                    <a:ea typeface="Times New Roman" pitchFamily="24"/>
                    <a:cs typeface="宋体" pitchFamily="24"/>
                  </a:rPr>
                  <a:t>0</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所以</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m</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11</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m</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7</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黑体" pitchFamily="24"/>
                    <a:ea typeface="黑体" pitchFamily="24"/>
                    <a:cs typeface="黑体" pitchFamily="24"/>
                  </a:rPr>
                  <a:t>＝</a:t>
                </a:r>
                <a:r>
                  <a:rPr lang="en-US" altLang="zh-CN" sz="2400" b="0" i="0" u="none" dirty="0">
                    <a:solidFill>
                      <a:srgbClr val="FF0000"/>
                    </a:solidFill>
                    <a:effectLst/>
                    <a:latin typeface="Times New Roman" pitchFamily="24"/>
                    <a:ea typeface="Times New Roman" pitchFamily="24"/>
                    <a:cs typeface="宋体" pitchFamily="24"/>
                  </a:rPr>
                  <a:t>0</a:t>
                </a:r>
                <a:r>
                  <a:rPr lang="zh-CN" altLang="zh-CN" sz="2400" b="0" i="0" u="none" dirty="0">
                    <a:solidFill>
                      <a:srgbClr val="FF0000"/>
                    </a:solidFill>
                    <a:effectLst/>
                    <a:latin typeface="宋体" pitchFamily="24"/>
                    <a:ea typeface="宋体" pitchFamily="24"/>
                    <a:cs typeface="宋体" pitchFamily="24"/>
                  </a:rPr>
                  <a:t>，</a:t>
                </a:r>
              </a:p>
            </p:txBody>
          </p:sp>
        </mc:Choice>
        <mc:Fallback xmlns="">
          <p:sp>
            <p:nvSpPr>
              <p:cNvPr id="13720" name="yt_shape_13720" descr="{&quot;rangeId&quot;:13,&quot;color&quot;:&quot;R&quot;,&quot;mathAnswerShape&quot;:1}"/>
              <p:cNvSpPr txBox="1">
                <a:spLocks noRot="1" noChangeAspect="1" noMove="1" noResize="1" noEditPoints="1" noAdjustHandles="1" noChangeArrowheads="1" noChangeShapeType="1" noTextEdit="1"/>
              </p:cNvSpPr>
              <p:nvPr/>
            </p:nvSpPr>
            <p:spPr>
              <a:xfrm>
                <a:off x="540000" y="2450237"/>
                <a:ext cx="6862263" cy="2570384"/>
              </a:xfrm>
              <a:prstGeom prst="rect">
                <a:avLst/>
              </a:prstGeom>
              <a:blipFill>
                <a:blip r:embed="rId3"/>
                <a:stretch>
                  <a:fillRect l="-2756" r="-1689" b="-6161"/>
                </a:stretch>
              </a:blipFill>
            </p:spPr>
            <p:txBody>
              <a:bodyPr/>
              <a:lstStyle/>
              <a:p>
                <a:r>
                  <a:rPr lang="zh-CN" altLang="en-US">
                    <a:noFill/>
                  </a:rPr>
                  <a:t> </a:t>
                </a:r>
              </a:p>
            </p:txBody>
          </p:sp>
        </mc:Fallback>
      </mc:AlternateContent>
      <p:sp>
        <p:nvSpPr>
          <p:cNvPr id="13722" name="yt_shape_13722"/>
          <p:cNvSpPr txBox="1"/>
          <p:nvPr/>
        </p:nvSpPr>
        <p:spPr>
          <a:xfrm>
            <a:off x="540000" y="5071409"/>
            <a:ext cx="1453924"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解得</a:t>
            </a:r>
            <a:r>
              <a:rPr lang="en-US" altLang="zh-CN" sz="2400" b="0" i="1" u="none">
                <a:solidFill>
                  <a:srgbClr val="FF0000"/>
                </a:solidFill>
                <a:effectLst/>
                <a:latin typeface="Times New Roman" pitchFamily="24"/>
                <a:ea typeface="Times New Roman" pitchFamily="24"/>
                <a:cs typeface="宋体" pitchFamily="24"/>
              </a:rPr>
              <a:t>m</a:t>
            </a:r>
            <a:r>
              <a:rPr lang="zh-CN" altLang="zh-CN" sz="2400" b="0" i="0" u="none">
                <a:solidFill>
                  <a:srgbClr val="FF0000"/>
                </a:solidFill>
                <a:effectLst/>
                <a:latin typeface="黑体"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4</a:t>
            </a:r>
            <a:r>
              <a:rPr lang="en-US" altLang="zh-CN" sz="2400" b="0" i="0" u="none">
                <a:solidFill>
                  <a:srgbClr val="FF0000"/>
                </a:solidFill>
                <a:effectLst/>
                <a:latin typeface="宋体" pitchFamily="24"/>
                <a:ea typeface="宋体" pitchFamily="24"/>
                <a:cs typeface="宋体"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720">
                                            <p:txEl>
                                              <p:pRg st="0" end="0"/>
                                            </p:txEl>
                                          </p:spTgt>
                                        </p:tgtEl>
                                        <p:attrNameLst>
                                          <p:attrName>style.visibility</p:attrName>
                                        </p:attrNameLst>
                                      </p:cBhvr>
                                      <p:to>
                                        <p:strVal val="visible"/>
                                      </p:to>
                                    </p:set>
                                    <p:animEffect transition="in" filter="blinds(horizontal)">
                                      <p:cBhvr>
                                        <p:cTn id="7" dur="500"/>
                                        <p:tgtEl>
                                          <p:spTgt spid="13720">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720">
                                            <p:txEl>
                                              <p:pRg st="1" end="1"/>
                                            </p:txEl>
                                          </p:spTgt>
                                        </p:tgtEl>
                                        <p:attrNameLst>
                                          <p:attrName>style.visibility</p:attrName>
                                        </p:attrNameLst>
                                      </p:cBhvr>
                                      <p:to>
                                        <p:strVal val="visible"/>
                                      </p:to>
                                    </p:set>
                                    <p:animEffect transition="in" filter="blinds(horizontal)">
                                      <p:cBhvr>
                                        <p:cTn id="10" dur="500"/>
                                        <p:tgtEl>
                                          <p:spTgt spid="13720">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3720">
                                            <p:txEl>
                                              <p:pRg st="2" end="2"/>
                                            </p:txEl>
                                          </p:spTgt>
                                        </p:tgtEl>
                                        <p:attrNameLst>
                                          <p:attrName>style.visibility</p:attrName>
                                        </p:attrNameLst>
                                      </p:cBhvr>
                                      <p:to>
                                        <p:strVal val="visible"/>
                                      </p:to>
                                    </p:set>
                                    <p:animEffect transition="in" filter="blinds(horizontal)">
                                      <p:cBhvr>
                                        <p:cTn id="13" dur="500"/>
                                        <p:tgtEl>
                                          <p:spTgt spid="13720">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3722">
                                            <p:txEl>
                                              <p:pRg st="0" end="0"/>
                                            </p:txEl>
                                          </p:spTgt>
                                        </p:tgtEl>
                                        <p:attrNameLst>
                                          <p:attrName>style.visibility</p:attrName>
                                        </p:attrNameLst>
                                      </p:cBhvr>
                                      <p:to>
                                        <p:strVal val="visible"/>
                                      </p:to>
                                    </p:set>
                                    <p:animEffect transition="in" filter="blinds(horizontal)">
                                      <p:cBhvr>
                                        <p:cTn id="16" dur="500"/>
                                        <p:tgtEl>
                                          <p:spTgt spid="137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0" grpId="0" build="allAtOnce"/>
      <p:bldP spid="13722"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723" name="yt_shape_13723"/>
          <p:cNvSpPr txBox="1"/>
          <p:nvPr/>
        </p:nvSpPr>
        <p:spPr>
          <a:xfrm>
            <a:off x="540000" y="900000"/>
            <a:ext cx="4257576" cy="702372"/>
          </a:xfrm>
          <a:prstGeom prst="rect">
            <a:avLst/>
          </a:prstGeom>
        </p:spPr>
        <p:txBody>
          <a:bodyPr vert="horz" wrap="none" lIns="0" tIns="0" rIns="0" bIns="0" rtlCol="0">
            <a:spAutoFit/>
          </a:bodyPr>
          <a:lstStyle/>
          <a:p>
            <a:pPr algn="l" eaLnBrk="1" latinLnBrk="0" hangingPunct="0">
              <a:lnSpc>
                <a:spcPct val="129999"/>
              </a:lnSpc>
            </a:pPr>
            <a:r>
              <a:rPr lang="zh-CN" altLang="zh-CN" sz="3900" b="0" i="0" u="none" spc="33200">
                <a:noFill/>
                <a:effectLst/>
                <a:latin typeface="Times New Roman" pitchFamily="39"/>
                <a:ea typeface="宋体" pitchFamily="39"/>
                <a:cs typeface="宋体" pitchFamily="39"/>
                <a:sym typeface="Finished"/>
              </a:rPr>
              <a:t>⁠</a:t>
            </a:r>
            <a:endParaRPr lang="zh-CN" altLang="zh-CN" sz="3900" b="0" i="0" u="none" spc="33200">
              <a:solidFill>
                <a:srgbClr val="1EE3CF"/>
              </a:solidFill>
              <a:effectLst/>
              <a:latin typeface="Times New Roman" pitchFamily="39"/>
              <a:ea typeface="宋体" pitchFamily="39"/>
              <a:cs typeface="宋体" pitchFamily="39"/>
              <a:sym typeface="Finished"/>
              <a:hlinkClick r:id="" action="ppaction://macro?name={&quot;type&quot;:&quot;ImageText&quot;,&quot;item&quot;:&quot;ImageText&quot;,&quot;path&quot;:&quot;\\ImageTexts\\6de9b807-bb49-442d-b10a-feeef549c889.png&quot;}"/>
            </a:endParaRPr>
          </a:p>
        </p:txBody>
      </p:sp>
      <p:sp>
        <p:nvSpPr>
          <p:cNvPr id="13724" name="yt_shape_13724"/>
          <p:cNvSpPr txBox="1"/>
          <p:nvPr/>
        </p:nvSpPr>
        <p:spPr>
          <a:xfrm>
            <a:off x="540000" y="1653160"/>
            <a:ext cx="7078861"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14</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核心素养</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运算能力</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先阅读</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然后解方程组</a:t>
            </a:r>
            <a:r>
              <a:rPr lang="en-US" altLang="zh-CN" sz="2400" b="0" i="0" u="none">
                <a:solidFill>
                  <a:srgbClr val="000000"/>
                </a:solidFill>
                <a:effectLst/>
                <a:latin typeface="宋体" pitchFamily="24"/>
                <a:ea typeface="宋体" pitchFamily="24"/>
                <a:cs typeface="宋体" pitchFamily="24"/>
              </a:rPr>
              <a:t>.</a:t>
            </a:r>
          </a:p>
        </p:txBody>
      </p:sp>
      <mc:AlternateContent xmlns:mc="http://schemas.openxmlformats.org/markup-compatibility/2006" xmlns:a14="http://schemas.microsoft.com/office/drawing/2010/main">
        <mc:Choice Requires="a14">
          <p:sp>
            <p:nvSpPr>
              <p:cNvPr id="13725" name="yt_shape_13725"/>
              <p:cNvSpPr txBox="1"/>
              <p:nvPr/>
            </p:nvSpPr>
            <p:spPr>
              <a:xfrm>
                <a:off x="540119" y="2132463"/>
                <a:ext cx="11111999" cy="1961371"/>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解方程组</a:t>
                </a:r>
                <a14:m>
                  <m:oMath xmlns:m="http://schemas.openxmlformats.org/officeDocument/2006/math">
                    <m:d>
                      <m:dPr>
                        <m:begChr m:val="{"/>
                        <m:endChr m:val=""/>
                        <m:ctrlPr>
                          <a:rPr lang="en-US" altLang="zh-CN" sz="2400" b="0" i="1">
                            <a:solidFill>
                              <a:srgbClr val="01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010000"/>
                                </a:solidFill>
                                <a:effectLst/>
                                <a:latin typeface="Cambria Math" panose="02040503050406030204" pitchFamily="18" charset="0"/>
                                <a:ea typeface="Cambria Math" panose="02040503050406030204" pitchFamily="12" charset="0"/>
                              </a:rPr>
                            </m:ctrlPr>
                          </m:eqArrPr>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1">
                                <a:solidFill>
                                  <a:srgbClr val="010000"/>
                                </a:solidFill>
                                <a:effectLst/>
                                <a:latin typeface="Cambria Math" panose="02040503050406030204" pitchFamily="12" charset="0"/>
                                <a:ea typeface="Cambria Math" panose="02040503050406030204" pitchFamily="12" charset="0"/>
                              </a:rPr>
                              <m:t>𝑥</m:t>
                            </m:r>
                            <m:r>
                              <m:rPr>
                                <m:nor/>
                              </m:rPr>
                              <a:rPr lang="en-US" altLang="zh-CN" sz="2400" b="0" i="0">
                                <a:solidFill>
                                  <a:srgbClr val="010000"/>
                                </a:solidFill>
                                <a:effectLst/>
                                <a:latin typeface="Times New Roman" panose="02040503050406030204" pitchFamily="12" charset="0"/>
                                <a:ea typeface="宋体" panose="02040503050406030204" pitchFamily="12" charset="0"/>
                              </a:rPr>
                              <m:t>−</m:t>
                            </m:r>
                            <m:r>
                              <a:rPr lang="en-US" altLang="zh-CN" sz="2400" b="0" i="1">
                                <a:solidFill>
                                  <a:srgbClr val="010000"/>
                                </a:solidFill>
                                <a:effectLst/>
                                <a:latin typeface="Cambria Math" panose="02040503050406030204" pitchFamily="12" charset="0"/>
                                <a:ea typeface="Cambria Math" panose="02040503050406030204" pitchFamily="12" charset="0"/>
                              </a:rPr>
                              <m:t>𝑦</m:t>
                            </m:r>
                            <m:r>
                              <m:rPr>
                                <m:nor/>
                              </m:rPr>
                              <a:rPr lang="en-US" altLang="zh-CN" sz="2400" b="0" i="0">
                                <a:solidFill>
                                  <a:srgbClr val="010000"/>
                                </a:solidFill>
                                <a:effectLst/>
                                <a:latin typeface="Times New Roman" panose="02040503050406030204" pitchFamily="12" charset="0"/>
                                <a:ea typeface="宋体" panose="02040503050406030204" pitchFamily="12" charset="0"/>
                              </a:rPr>
                              <m:t>−1=0,</m:t>
                            </m:r>
                            <m:r>
                              <m:rPr>
                                <m:nor/>
                              </m:rPr>
                              <a:rPr lang="zh-CN" altLang="zh-CN" sz="2400" b="0" i="0">
                                <a:solidFill>
                                  <a:srgbClr val="010000"/>
                                </a:solidFill>
                                <a:effectLst/>
                                <a:latin typeface="Times New Roman" panose="02040503050406030204" pitchFamily="12" charset="0"/>
                                <a:ea typeface="宋体" panose="02040503050406030204" pitchFamily="12" charset="0"/>
                              </a:rPr>
                              <m:t>　　　</m:t>
                            </m:r>
                            <m:r>
                              <m:rPr>
                                <m:nor/>
                              </m:rPr>
                              <a:rPr lang="en-US" altLang="zh-CN" sz="2400" b="0" i="0">
                                <a:solidFill>
                                  <a:srgbClr val="010000"/>
                                </a:solidFill>
                                <a:effectLst/>
                                <a:latin typeface="Times New Roman" panose="02040503050406030204" pitchFamily="12" charset="0"/>
                                <a:ea typeface="宋体" panose="02040503050406030204" pitchFamily="12" charset="0"/>
                              </a:rPr>
                              <m:t>①</m:t>
                            </m:r>
                          </m:e>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4(</m:t>
                            </m:r>
                            <m:r>
                              <a:rPr lang="en-US" altLang="zh-CN" sz="2400" b="0" i="1">
                                <a:solidFill>
                                  <a:srgbClr val="010000"/>
                                </a:solidFill>
                                <a:effectLst/>
                                <a:latin typeface="Cambria Math" panose="02040503050406030204" pitchFamily="12" charset="0"/>
                                <a:ea typeface="Cambria Math" panose="02040503050406030204" pitchFamily="12" charset="0"/>
                              </a:rPr>
                              <m:t>𝑥</m:t>
                            </m:r>
                            <m:r>
                              <m:rPr>
                                <m:nor/>
                              </m:rPr>
                              <a:rPr lang="en-US" altLang="zh-CN" sz="2400" b="0" i="0">
                                <a:solidFill>
                                  <a:srgbClr val="010000"/>
                                </a:solidFill>
                                <a:effectLst/>
                                <a:latin typeface="Times New Roman" panose="02040503050406030204" pitchFamily="12" charset="0"/>
                                <a:ea typeface="宋体" panose="02040503050406030204" pitchFamily="12" charset="0"/>
                              </a:rPr>
                              <m:t>−</m:t>
                            </m:r>
                            <m:r>
                              <a:rPr lang="en-US" altLang="zh-CN" sz="2400" b="0" i="1">
                                <a:solidFill>
                                  <a:srgbClr val="010000"/>
                                </a:solidFill>
                                <a:effectLst/>
                                <a:latin typeface="Cambria Math" panose="02040503050406030204" pitchFamily="12" charset="0"/>
                                <a:ea typeface="Cambria Math" panose="02040503050406030204" pitchFamily="12" charset="0"/>
                              </a:rPr>
                              <m:t>𝑦</m:t>
                            </m:r>
                            <m:r>
                              <m:rPr>
                                <m:nor/>
                              </m:rPr>
                              <a:rPr lang="en-US" altLang="zh-CN" sz="2400" b="0" i="0">
                                <a:solidFill>
                                  <a:srgbClr val="010000"/>
                                </a:solidFill>
                                <a:effectLst/>
                                <a:latin typeface="Times New Roman" panose="02040503050406030204" pitchFamily="12" charset="0"/>
                                <a:ea typeface="宋体" panose="02040503050406030204" pitchFamily="12" charset="0"/>
                              </a:rPr>
                              <m:t>)−</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=5</m:t>
                            </m:r>
                            <m:r>
                              <a:rPr lang="zh-CN" altLang="zh-CN" sz="2400" b="0" i="0">
                                <a:solidFill>
                                  <a:srgbClr val="010000"/>
                                </a:solidFill>
                                <a:effectLst/>
                                <a:latin typeface="Cambria Math" panose="02040503050406030204" pitchFamily="12" charset="0"/>
                                <a:ea typeface="Cambria Math" panose="02040503050406030204" pitchFamily="12" charset="0"/>
                              </a:rPr>
                              <m:t>　　</m:t>
                            </m:r>
                            <m:r>
                              <a:rPr lang="en-US" altLang="zh-CN" sz="2400" b="0" i="0">
                                <a:solidFill>
                                  <a:srgbClr val="010000"/>
                                </a:solidFill>
                                <a:effectLst/>
                                <a:latin typeface="Cambria Math" panose="02040503050406030204" pitchFamily="12" charset="0"/>
                                <a:ea typeface="Cambria Math" panose="02040503050406030204" pitchFamily="12" charset="0"/>
                              </a:rPr>
                              <m:t>②</m:t>
                            </m:r>
                          </m:e>
                        </m:eqArr>
                      </m:e>
                    </m:d>
                  </m:oMath>
                </a14:m>
                <a:r>
                  <a:rPr lang="zh-CN" altLang="zh-CN" sz="2400" b="0" i="0" u="none">
                    <a:solidFill>
                      <a:srgbClr val="000000"/>
                    </a:solidFill>
                    <a:effectLst/>
                    <a:latin typeface="Times New Roman" pitchFamily="24"/>
                    <a:ea typeface="宋体" pitchFamily="24"/>
                    <a:cs typeface="宋体" pitchFamily="24"/>
                  </a:rPr>
                  <a:t>时</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可由</a:t>
                </a:r>
                <a:r>
                  <a:rPr lang="en-US" altLang="zh-CN" sz="2400" b="0" i="0" u="none">
                    <a:solidFill>
                      <a:srgbClr val="000000"/>
                    </a:solidFill>
                    <a:effectLst/>
                    <a:latin typeface="宋体" pitchFamily="24"/>
                    <a:ea typeface="宋体" pitchFamily="24"/>
                    <a:cs typeface="宋体" pitchFamily="24"/>
                  </a:rPr>
                  <a:t>①</a:t>
                </a:r>
                <a:r>
                  <a:rPr lang="zh-CN" altLang="zh-CN" sz="2400" b="0" i="0" u="none">
                    <a:solidFill>
                      <a:srgbClr val="000000"/>
                    </a:solidFill>
                    <a:effectLst/>
                    <a:latin typeface="Times New Roman" pitchFamily="24"/>
                    <a:ea typeface="宋体" pitchFamily="24"/>
                    <a:cs typeface="宋体" pitchFamily="24"/>
                  </a:rPr>
                  <a:t>得</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黑体"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③</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然后再将</a:t>
                </a:r>
                <a:r>
                  <a:rPr lang="en-US" altLang="zh-CN" sz="2400" b="0" i="0" u="none">
                    <a:solidFill>
                      <a:srgbClr val="000000"/>
                    </a:solidFill>
                    <a:effectLst/>
                    <a:latin typeface="宋体" pitchFamily="24"/>
                    <a:ea typeface="宋体" pitchFamily="24"/>
                    <a:cs typeface="宋体" pitchFamily="24"/>
                  </a:rPr>
                  <a:t>③</a:t>
                </a:r>
                <a:r>
                  <a:rPr lang="zh-CN" altLang="zh-CN" sz="2400" b="0" i="0" u="none">
                    <a:solidFill>
                      <a:srgbClr val="000000"/>
                    </a:solidFill>
                    <a:effectLst/>
                    <a:latin typeface="Times New Roman" pitchFamily="24"/>
                    <a:ea typeface="宋体" pitchFamily="24"/>
                    <a:cs typeface="宋体" pitchFamily="24"/>
                  </a:rPr>
                  <a:t>代入</a:t>
                </a:r>
                <a:r>
                  <a:rPr lang="en-US" altLang="zh-CN" sz="2400" b="0" i="0" u="none">
                    <a:solidFill>
                      <a:srgbClr val="000000"/>
                    </a:solidFill>
                    <a:effectLst/>
                    <a:latin typeface="宋体" pitchFamily="24"/>
                    <a:ea typeface="宋体" pitchFamily="24"/>
                    <a:cs typeface="宋体" pitchFamily="24"/>
                  </a:rPr>
                  <a:t>②</a:t>
                </a:r>
                <a:r>
                  <a:rPr lang="zh-CN" altLang="zh-CN" sz="2400" b="0" i="0" u="none">
                    <a:solidFill>
                      <a:srgbClr val="000000"/>
                    </a:solidFill>
                    <a:effectLst/>
                    <a:latin typeface="Times New Roman" pitchFamily="24"/>
                    <a:ea typeface="宋体" pitchFamily="24"/>
                    <a:cs typeface="宋体" pitchFamily="24"/>
                  </a:rPr>
                  <a:t>得</a:t>
                </a:r>
                <a:r>
                  <a:rPr lang="en-US" altLang="zh-CN" sz="2400" b="0" i="0" u="none">
                    <a:solidFill>
                      <a:srgbClr val="000000"/>
                    </a:solidFill>
                    <a:effectLst/>
                    <a:latin typeface="Times New Roman" pitchFamily="24"/>
                    <a:ea typeface="Times New Roman" pitchFamily="24"/>
                    <a:cs typeface="宋体" pitchFamily="24"/>
                  </a:rPr>
                  <a:t>4</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黑体"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求得</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黑体" pitchFamily="24"/>
                    <a:ea typeface="黑体" pitchFamily="24"/>
                    <a:cs typeface="黑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从而进一步求得</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黑体"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这种方法被称为</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整体代入法</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p>
            </p:txBody>
          </p:sp>
        </mc:Choice>
        <mc:Fallback xmlns="" xmlns:a16="http://schemas.microsoft.com/office/drawing/2014/main">
          <p:sp>
            <p:nvSpPr>
              <p:cNvPr id="13725" name="yt_shape_13725" descr="{&quot;rangeId&quot;:28,&quot;color&quot;:&quot;B&quot;}"/>
              <p:cNvSpPr txBox="1">
                <a:spLocks noRot="1" noChangeAspect="1" noMove="1" noResize="1" noEditPoints="1" noAdjustHandles="1" noChangeArrowheads="1" noChangeShapeType="1" noTextEdit="1"/>
              </p:cNvSpPr>
              <p:nvPr/>
            </p:nvSpPr>
            <p:spPr>
              <a:xfrm>
                <a:off x="540119" y="2132463"/>
                <a:ext cx="11111999" cy="1961371"/>
              </a:xfrm>
              <a:prstGeom prst="rect">
                <a:avLst/>
              </a:prstGeom>
              <a:blipFill>
                <a:blip r:embed="rId2"/>
                <a:stretch>
                  <a:fillRect l="-1701" b="-8696"/>
                </a:stretch>
              </a:blipFill>
            </p:spPr>
            <p:txBody>
              <a:bodyPr/>
              <a:lstStyle/>
              <a:p>
                <a:r>
                  <a:rPr lang="zh-CN" altLang="en-US">
                    <a:noFill/>
                  </a:rPr>
                  <a:t> </a:t>
                </a:r>
              </a:p>
            </p:txBody>
          </p:sp>
        </mc:Fallback>
      </mc:AlternateContent>
      <p:pic>
        <p:nvPicPr>
          <p:cNvPr id="3" name="yt_shape_1684745994873">
            <a:extLst>
              <a:ext uri="{FF2B5EF4-FFF2-40B4-BE49-F238E27FC236}">
                <a16:creationId xmlns:a16="http://schemas.microsoft.com/office/drawing/2014/main" id="{2B57249E-AAE5-B45E-D24D-AC220ACF2EE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24153"/>
            <a:ext cx="4089464" cy="647273"/>
          </a:xfrm>
          <a:prstGeom prst="rect">
            <a:avLst/>
          </a:prstGeom>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730" name="yt_shape_13730"/>
          <p:cNvSpPr txBox="1"/>
          <p:nvPr/>
        </p:nvSpPr>
        <p:spPr>
          <a:xfrm>
            <a:off x="551384" y="3000485"/>
            <a:ext cx="358110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解</a:t>
            </a:r>
            <a:r>
              <a:rPr lang="zh-CN" altLang="zh-CN" sz="2400" b="0" i="0" u="none" dirty="0">
                <a:solidFill>
                  <a:srgbClr val="FF0000"/>
                </a:solidFill>
                <a:effectLst/>
                <a:latin typeface="Times New Roman"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由</a:t>
            </a:r>
            <a:r>
              <a:rPr lang="zh-CN" altLang="zh-CN" sz="2400" b="0" i="0" u="none" dirty="0">
                <a:solidFill>
                  <a:srgbClr val="FF0000"/>
                </a:solidFill>
                <a:effectLst/>
                <a:latin typeface="宋体" pitchFamily="24"/>
                <a:ea typeface="宋体" pitchFamily="24"/>
                <a:cs typeface="宋体" pitchFamily="24"/>
              </a:rPr>
              <a:t>①</a:t>
            </a:r>
            <a:r>
              <a:rPr lang="zh-CN" altLang="zh-CN" sz="2400" b="0" i="0" u="none" dirty="0">
                <a:solidFill>
                  <a:srgbClr val="FF0000"/>
                </a:solidFill>
                <a:effectLst/>
                <a:latin typeface="Times New Roman"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得</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Times New Roman"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a:t>
            </a:r>
            <a:r>
              <a:rPr lang="en-US" altLang="zh-CN" sz="2400" b="0" i="1" u="none" dirty="0">
                <a:solidFill>
                  <a:srgbClr val="FF0000"/>
                </a:solidFill>
                <a:effectLst/>
                <a:latin typeface="Times New Roman" pitchFamily="24"/>
                <a:ea typeface="Times New Roman" pitchFamily="24"/>
                <a:cs typeface="宋体" pitchFamily="24"/>
              </a:rPr>
              <a:t>y</a:t>
            </a:r>
            <a:r>
              <a:rPr lang="zh-CN" altLang="zh-CN" sz="2400" b="0" i="0" u="none" dirty="0">
                <a:solidFill>
                  <a:srgbClr val="FF0000"/>
                </a:solidFill>
                <a:effectLst/>
                <a:latin typeface="Times New Roman" pitchFamily="24"/>
                <a:ea typeface="黑体" pitchFamily="24"/>
                <a:cs typeface="黑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0" u="none" dirty="0">
                <a:solidFill>
                  <a:srgbClr val="FF0000"/>
                </a:solidFill>
                <a:effectLst/>
                <a:latin typeface="Times New Roman" pitchFamily="24"/>
                <a:ea typeface="宋体" pitchFamily="24"/>
                <a:cs typeface="宋体" pitchFamily="24"/>
              </a:rPr>
              <a:t>.</a:t>
            </a:r>
            <a:r>
              <a:rPr lang="zh-CN" altLang="zh-CN" sz="2400" b="0" i="0" u="none" dirty="0">
                <a:solidFill>
                  <a:srgbClr val="FF0000"/>
                </a:solidFill>
                <a:effectLst/>
                <a:latin typeface="宋体" pitchFamily="24"/>
                <a:ea typeface="宋体" pitchFamily="24"/>
                <a:cs typeface="宋体" pitchFamily="24"/>
              </a:rPr>
              <a:t>③</a:t>
            </a:r>
          </a:p>
        </p:txBody>
      </p:sp>
      <mc:AlternateContent xmlns:mc="http://schemas.openxmlformats.org/markup-compatibility/2006" xmlns:a14="http://schemas.microsoft.com/office/drawing/2010/main">
        <mc:Choice Requires="a14">
          <p:sp>
            <p:nvSpPr>
              <p:cNvPr id="13731" name="yt_shape_13731"/>
              <p:cNvSpPr txBox="1"/>
              <p:nvPr/>
            </p:nvSpPr>
            <p:spPr>
              <a:xfrm>
                <a:off x="551384" y="3479788"/>
                <a:ext cx="3944991" cy="647037"/>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把</a:t>
                </a:r>
                <a:r>
                  <a:rPr lang="zh-CN" altLang="zh-CN" sz="2400" b="0" i="0" u="none" dirty="0">
                    <a:solidFill>
                      <a:srgbClr val="FF0000"/>
                    </a:solidFill>
                    <a:effectLst/>
                    <a:latin typeface="宋体" pitchFamily="24"/>
                    <a:ea typeface="宋体" pitchFamily="24"/>
                    <a:cs typeface="宋体" pitchFamily="24"/>
                  </a:rPr>
                  <a:t>③</a:t>
                </a:r>
                <a:r>
                  <a:rPr lang="zh-CN" altLang="zh-CN" sz="2400" b="0" i="0" u="none" dirty="0">
                    <a:solidFill>
                      <a:srgbClr val="FF0000"/>
                    </a:solidFill>
                    <a:effectLst/>
                    <a:latin typeface="Times New Roman" pitchFamily="24"/>
                    <a:ea typeface="黑体" pitchFamily="24"/>
                    <a:cs typeface="宋体" pitchFamily="24"/>
                  </a:rPr>
                  <a:t>代入</a:t>
                </a:r>
                <a:r>
                  <a:rPr lang="zh-CN" altLang="zh-CN" sz="2400" b="0" i="0" u="none" dirty="0">
                    <a:solidFill>
                      <a:srgbClr val="FF0000"/>
                    </a:solidFill>
                    <a:effectLst/>
                    <a:latin typeface="宋体" pitchFamily="24"/>
                    <a:ea typeface="宋体" pitchFamily="24"/>
                    <a:cs typeface="宋体" pitchFamily="24"/>
                  </a:rPr>
                  <a:t>②</a:t>
                </a:r>
                <a:r>
                  <a:rPr lang="zh-CN" altLang="zh-CN" sz="2400" b="0" i="0" u="none" dirty="0">
                    <a:solidFill>
                      <a:srgbClr val="FF0000"/>
                    </a:solidFill>
                    <a:effectLst/>
                    <a:latin typeface="Times New Roman"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得</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2+5</m:t>
                        </m:r>
                      </m:num>
                      <m:den>
                        <m:r>
                          <a:rPr lang="en-US" altLang="zh-CN" sz="2400" b="0" i="0">
                            <a:solidFill>
                              <a:srgbClr val="FF0000"/>
                            </a:solidFill>
                            <a:effectLst/>
                            <a:latin typeface="Cambria Math" panose="02040503050406030204" pitchFamily="12" charset="0"/>
                            <a:ea typeface="Cambria Math" panose="02040503050406030204" pitchFamily="12" charset="0"/>
                          </a:rPr>
                          <m:t>7</m:t>
                        </m:r>
                      </m:den>
                    </m:f>
                  </m:oMath>
                </a14:m>
                <a:r>
                  <a:rPr lang="zh-CN" altLang="zh-CN" sz="2400" b="0" i="0" u="none" dirty="0">
                    <a:solidFill>
                      <a:srgbClr val="FF0000"/>
                    </a:solidFill>
                    <a:effectLst/>
                    <a:latin typeface="Times New Roman"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y</a:t>
                </a:r>
                <a:r>
                  <a:rPr lang="zh-CN" altLang="zh-CN" sz="2400" b="0" i="0" u="none" dirty="0">
                    <a:solidFill>
                      <a:srgbClr val="FF0000"/>
                    </a:solidFill>
                    <a:effectLst/>
                    <a:latin typeface="Times New Roman" pitchFamily="24"/>
                    <a:ea typeface="黑体" pitchFamily="24"/>
                    <a:cs typeface="黑体" pitchFamily="24"/>
                  </a:rPr>
                  <a:t>＝</a:t>
                </a:r>
                <a:r>
                  <a:rPr lang="en-US" altLang="zh-CN" sz="2400" b="0" i="0" u="none" dirty="0">
                    <a:solidFill>
                      <a:srgbClr val="FF0000"/>
                    </a:solidFill>
                    <a:effectLst/>
                    <a:latin typeface="Times New Roman" pitchFamily="24"/>
                    <a:ea typeface="Times New Roman" pitchFamily="24"/>
                    <a:cs typeface="宋体" pitchFamily="24"/>
                  </a:rPr>
                  <a:t>9</a:t>
                </a:r>
                <a:r>
                  <a:rPr lang="zh-CN" altLang="zh-CN" sz="2400" b="0" i="0" u="none" dirty="0">
                    <a:solidFill>
                      <a:srgbClr val="FF0000"/>
                    </a:solidFill>
                    <a:effectLst/>
                    <a:latin typeface="Times New Roman" pitchFamily="24"/>
                    <a:ea typeface="宋体" pitchFamily="24"/>
                    <a:cs typeface="宋体" pitchFamily="24"/>
                  </a:rPr>
                  <a:t>，</a:t>
                </a:r>
              </a:p>
            </p:txBody>
          </p:sp>
        </mc:Choice>
        <mc:Fallback xmlns="">
          <p:sp>
            <p:nvSpPr>
              <p:cNvPr id="13731" name="yt_shape_13731"/>
              <p:cNvSpPr txBox="1">
                <a:spLocks noRot="1" noChangeAspect="1" noMove="1" noResize="1" noEditPoints="1" noAdjustHandles="1" noChangeArrowheads="1" noChangeShapeType="1" noTextEdit="1"/>
              </p:cNvSpPr>
              <p:nvPr/>
            </p:nvSpPr>
            <p:spPr>
              <a:xfrm>
                <a:off x="551384" y="3479788"/>
                <a:ext cx="3944991" cy="647037"/>
              </a:xfrm>
              <a:prstGeom prst="rect">
                <a:avLst/>
              </a:prstGeom>
              <a:blipFill>
                <a:blip r:embed="rId2"/>
                <a:stretch>
                  <a:fillRect l="-4630" r="-3704" b="-15094"/>
                </a:stretch>
              </a:blipFill>
            </p:spPr>
            <p:txBody>
              <a:bodyPr/>
              <a:lstStyle/>
              <a:p>
                <a:r>
                  <a:rPr lang="zh-CN" altLang="en-US">
                    <a:noFill/>
                  </a:rPr>
                  <a:t> </a:t>
                </a:r>
              </a:p>
            </p:txBody>
          </p:sp>
        </mc:Fallback>
      </mc:AlternateContent>
      <p:sp>
        <p:nvSpPr>
          <p:cNvPr id="13733" name="yt_shape_13733"/>
          <p:cNvSpPr txBox="1"/>
          <p:nvPr/>
        </p:nvSpPr>
        <p:spPr>
          <a:xfrm>
            <a:off x="551384" y="4177613"/>
            <a:ext cx="1290418"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解得</a:t>
            </a:r>
            <a:r>
              <a:rPr lang="en-US" altLang="zh-CN" sz="2400" b="0" i="1" u="none">
                <a:solidFill>
                  <a:srgbClr val="FF0000"/>
                </a:solidFill>
                <a:effectLst/>
                <a:latin typeface="Times New Roman" pitchFamily="24"/>
                <a:ea typeface="Times New Roman" pitchFamily="24"/>
                <a:cs typeface="宋体" pitchFamily="24"/>
              </a:rPr>
              <a:t>y</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4</a:t>
            </a:r>
            <a:r>
              <a:rPr lang="en-US" altLang="zh-CN" sz="2400" b="0" i="0" u="none">
                <a:solidFill>
                  <a:srgbClr val="FF0000"/>
                </a:solidFill>
                <a:effectLst/>
                <a:latin typeface="Times New Roman" pitchFamily="24"/>
                <a:ea typeface="宋体" pitchFamily="24"/>
                <a:cs typeface="宋体" pitchFamily="24"/>
              </a:rPr>
              <a:t>.</a:t>
            </a:r>
          </a:p>
        </p:txBody>
      </p:sp>
      <p:sp>
        <p:nvSpPr>
          <p:cNvPr id="13734" name="yt_shape_13734"/>
          <p:cNvSpPr txBox="1"/>
          <p:nvPr/>
        </p:nvSpPr>
        <p:spPr>
          <a:xfrm>
            <a:off x="551384" y="4656916"/>
            <a:ext cx="488915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把</a:t>
            </a:r>
            <a:r>
              <a:rPr lang="en-US" altLang="zh-CN" sz="2400" b="0" i="1" u="none">
                <a:solidFill>
                  <a:srgbClr val="FF0000"/>
                </a:solidFill>
                <a:effectLst/>
                <a:latin typeface="Times New Roman" pitchFamily="24"/>
                <a:ea typeface="Times New Roman" pitchFamily="24"/>
                <a:cs typeface="宋体" pitchFamily="24"/>
              </a:rPr>
              <a:t>y</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Times New Roman" pitchFamily="24"/>
                <a:ea typeface="黑体" pitchFamily="24"/>
                <a:cs typeface="宋体" pitchFamily="24"/>
              </a:rPr>
              <a:t>代入</a:t>
            </a:r>
            <a:r>
              <a:rPr lang="zh-CN" altLang="zh-CN" sz="2400" b="0" i="0" u="none">
                <a:solidFill>
                  <a:srgbClr val="FF0000"/>
                </a:solidFill>
                <a:effectLst/>
                <a:latin typeface="宋体" pitchFamily="24"/>
                <a:ea typeface="宋体" pitchFamily="24"/>
                <a:cs typeface="宋体" pitchFamily="24"/>
              </a:rPr>
              <a:t>①</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得</a:t>
            </a:r>
            <a:r>
              <a:rPr lang="en-US" altLang="zh-CN" sz="2400" b="0" i="0" u="none">
                <a:solidFill>
                  <a:srgbClr val="FF0000"/>
                </a:solidFill>
                <a:effectLst/>
                <a:latin typeface="Times New Roman" pitchFamily="24"/>
                <a:ea typeface="Times New Roman" pitchFamily="24"/>
                <a:cs typeface="宋体" pitchFamily="24"/>
              </a:rPr>
              <a:t>2</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0</a:t>
            </a:r>
            <a:r>
              <a:rPr lang="zh-CN" altLang="zh-CN" sz="2400" b="0" i="0" u="none">
                <a:solidFill>
                  <a:srgbClr val="FF0000"/>
                </a:solidFill>
                <a:effectLst/>
                <a:latin typeface="Times New Roman" pitchFamily="24"/>
                <a:ea typeface="宋体" pitchFamily="24"/>
                <a:cs typeface="宋体" pitchFamily="24"/>
              </a:rPr>
              <a:t>，</a:t>
            </a:r>
          </a:p>
        </p:txBody>
      </p:sp>
      <mc:AlternateContent xmlns:mc="http://schemas.openxmlformats.org/markup-compatibility/2006" xmlns:a14="http://schemas.microsoft.com/office/drawing/2010/main">
        <mc:Choice Requires="a14">
          <p:sp>
            <p:nvSpPr>
              <p:cNvPr id="13735" name="yt_shape_13735"/>
              <p:cNvSpPr txBox="1"/>
              <p:nvPr/>
            </p:nvSpPr>
            <p:spPr>
              <a:xfrm>
                <a:off x="551384" y="5136219"/>
                <a:ext cx="3424912" cy="1193147"/>
              </a:xfrm>
              <a:prstGeom prst="rect">
                <a:avLst/>
              </a:prstGeom>
            </p:spPr>
            <p:txBody>
              <a:bodyPr vert="horz" wrap="none" lIns="0" tIns="0" rIns="0" bIns="0" rtlCol="0">
                <a:spAutoFit/>
              </a:bodyPr>
              <a:lstStyle/>
              <a:p>
                <a:pPr algn="l" eaLnBrk="1" latinLnBrk="0" hangingPunct="0">
                  <a:lnSpc>
                    <a:spcPct val="100000"/>
                  </a:lnSpc>
                </a:pPr>
                <a:r>
                  <a:rPr lang="zh-CN" altLang="zh-CN" sz="2400" b="0" i="0" u="none">
                    <a:solidFill>
                      <a:srgbClr val="FF0000"/>
                    </a:solidFill>
                    <a:effectLst/>
                    <a:latin typeface="Times New Roman" pitchFamily="24"/>
                    <a:ea typeface="黑体" pitchFamily="24"/>
                    <a:cs typeface="宋体" pitchFamily="24"/>
                  </a:rPr>
                  <a:t>解得</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7</a:t>
                </a:r>
                <a:r>
                  <a:rPr lang="en-US" altLang="zh-CN" sz="2400" b="0" i="0" u="none">
                    <a:solidFill>
                      <a:srgbClr val="FF0000"/>
                    </a:solidFill>
                    <a:effectLst/>
                    <a:latin typeface="Times New Roman" pitchFamily="24"/>
                    <a:ea typeface="宋体" pitchFamily="24"/>
                    <a:cs typeface="宋体" pitchFamily="24"/>
                  </a:rPr>
                  <a:t>.</a:t>
                </a:r>
              </a:p>
              <a:p>
                <a:pPr algn="l" eaLnBrk="1" latinLnBrk="0" hangingPunct="0">
                  <a:lnSpc>
                    <a:spcPct val="100000"/>
                  </a:lnSpc>
                </a:pP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原方程组的解为</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en-US" altLang="zh-CN" sz="2400" b="0" i="0">
                                <a:solidFill>
                                  <a:srgbClr val="FF0000"/>
                                </a:solidFill>
                                <a:effectLst/>
                                <a:latin typeface="Cambria Math" panose="02040503050406030204" pitchFamily="12" charset="0"/>
                                <a:ea typeface="Cambria Math" panose="02040503050406030204" pitchFamily="12" charset="0"/>
                              </a:rPr>
                              <m:t>=7,</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en-US" altLang="zh-CN" sz="2400" b="0" i="0">
                                <a:solidFill>
                                  <a:srgbClr val="FF0000"/>
                                </a:solidFill>
                                <a:effectLst/>
                                <a:latin typeface="Cambria Math" panose="02040503050406030204" pitchFamily="12" charset="0"/>
                                <a:ea typeface="Cambria Math" panose="02040503050406030204" pitchFamily="12" charset="0"/>
                              </a:rPr>
                              <m:t>=4.</m:t>
                            </m:r>
                          </m:e>
                        </m:eqArr>
                      </m:e>
                    </m:d>
                  </m:oMath>
                </a14:m>
                <a:endParaRPr lang="zh-CN" altLang="zh-CN" sz="2400" b="0" i="0" u="none">
                  <a:solidFill>
                    <a:srgbClr val="FF0000"/>
                  </a:solidFill>
                  <a:effectLst/>
                  <a:latin typeface="Times New Roman" pitchFamily="24"/>
                  <a:ea typeface="黑体" pitchFamily="24"/>
                  <a:cs typeface="宋体" pitchFamily="24"/>
                </a:endParaRPr>
              </a:p>
            </p:txBody>
          </p:sp>
        </mc:Choice>
        <mc:Fallback xmlns="">
          <p:sp>
            <p:nvSpPr>
              <p:cNvPr id="13735" name="yt_shape_13735"/>
              <p:cNvSpPr txBox="1">
                <a:spLocks noRot="1" noChangeAspect="1" noMove="1" noResize="1" noEditPoints="1" noAdjustHandles="1" noChangeArrowheads="1" noChangeShapeType="1" noTextEdit="1"/>
              </p:cNvSpPr>
              <p:nvPr/>
            </p:nvSpPr>
            <p:spPr>
              <a:xfrm>
                <a:off x="551384" y="5136219"/>
                <a:ext cx="3424912" cy="1193147"/>
              </a:xfrm>
              <a:prstGeom prst="rect">
                <a:avLst/>
              </a:prstGeom>
              <a:blipFill>
                <a:blip r:embed="rId3"/>
                <a:stretch>
                  <a:fillRect l="-5338" t="-9744"/>
                </a:stretch>
              </a:blipFill>
            </p:spPr>
            <p:txBody>
              <a:bodyPr/>
              <a:lstStyle/>
              <a:p>
                <a:r>
                  <a:rPr lang="zh-CN" altLang="en-US">
                    <a:noFill/>
                  </a:rPr>
                  <a:t> </a:t>
                </a:r>
              </a:p>
            </p:txBody>
          </p:sp>
        </mc:Fallback>
      </mc:AlternateContent>
      <p:sp>
        <p:nvSpPr>
          <p:cNvPr id="2" name="yt_shape_13727">
            <a:extLst>
              <a:ext uri="{FF2B5EF4-FFF2-40B4-BE49-F238E27FC236}">
                <a16:creationId xmlns:a16="http://schemas.microsoft.com/office/drawing/2014/main" id="{243D452D-9D39-EF90-D9A5-5975E7322FF5}"/>
              </a:ext>
            </a:extLst>
          </p:cNvPr>
          <p:cNvSpPr txBox="1"/>
          <p:nvPr/>
        </p:nvSpPr>
        <p:spPr>
          <a:xfrm>
            <a:off x="551384" y="715994"/>
            <a:ext cx="4616648" cy="412036"/>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请用这样的方法解下面的方程组</a:t>
            </a:r>
            <a:r>
              <a:rPr lang="zh-CN" altLang="zh-CN" sz="2400" b="0" i="0" u="none" dirty="0">
                <a:solidFill>
                  <a:srgbClr val="000000"/>
                </a:solidFill>
                <a:effectLst/>
                <a:latin typeface="宋体" pitchFamily="24"/>
                <a:ea typeface="宋体" pitchFamily="24"/>
                <a:cs typeface="宋体" pitchFamily="24"/>
              </a:rPr>
              <a:t>：</a:t>
            </a:r>
          </a:p>
        </p:txBody>
      </p:sp>
      <mc:AlternateContent xmlns:mc="http://schemas.openxmlformats.org/markup-compatibility/2006" xmlns:a14="http://schemas.microsoft.com/office/drawing/2010/main">
        <mc:Choice Requires="a14">
          <p:sp>
            <p:nvSpPr>
              <p:cNvPr id="3" name="yt_shape_13728">
                <a:extLst>
                  <a:ext uri="{FF2B5EF4-FFF2-40B4-BE49-F238E27FC236}">
                    <a16:creationId xmlns:a16="http://schemas.microsoft.com/office/drawing/2014/main" id="{CB53F4AB-67BA-A02B-D7EF-C10AD0DC1C4C}"/>
                  </a:ext>
                </a:extLst>
              </p:cNvPr>
              <p:cNvSpPr txBox="1"/>
              <p:nvPr/>
            </p:nvSpPr>
            <p:spPr>
              <a:xfrm>
                <a:off x="614884" y="1072048"/>
                <a:ext cx="4039311" cy="1777794"/>
              </a:xfrm>
              <a:prstGeom prst="rect">
                <a:avLst/>
              </a:prstGeom>
            </p:spPr>
            <p:txBody>
              <a:bodyPr vert="horz" wrap="none" lIns="0" tIns="0" rIns="0" bIns="0" rtlCol="0">
                <a:spAutoFit/>
              </a:bodyPr>
              <a:lstStyle/>
              <a:p>
                <a:pPr algn="l" eaLnBrk="1" latinLnBrk="0" hangingPunct="0">
                  <a:lnSpc>
                    <a:spcPct val="129999"/>
                  </a:lnSpc>
                </a:pPr>
                <a14:m>
                  <m:oMathPara xmlns:m="http://schemas.openxmlformats.org/officeDocument/2006/math">
                    <m:oMathParaPr>
                      <m:jc m:val="left"/>
                    </m:oMathParaPr>
                    <m:oMath xmlns:m="http://schemas.openxmlformats.org/officeDocument/2006/math">
                      <m:d>
                        <m:dPr>
                          <m:begChr m:val="{"/>
                          <m:endChr m:val=""/>
                          <m:ctrlPr>
                            <a:rPr lang="en-US" altLang="zh-CN" sz="2400" b="0" i="1">
                              <a:solidFill>
                                <a:srgbClr val="01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010000"/>
                                  </a:solidFill>
                                  <a:effectLst/>
                                  <a:latin typeface="Cambria Math" panose="02040503050406030204" pitchFamily="18" charset="0"/>
                                  <a:ea typeface="Cambria Math" panose="02040503050406030204" pitchFamily="12" charset="0"/>
                                </a:rPr>
                              </m:ctrlPr>
                            </m:eqArrPr>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2</m:t>
                              </m:r>
                              <m:r>
                                <a:rPr lang="en-US" altLang="zh-CN" sz="2400" b="0" i="1">
                                  <a:solidFill>
                                    <a:srgbClr val="010000"/>
                                  </a:solidFill>
                                  <a:effectLst/>
                                  <a:latin typeface="Cambria Math" panose="02040503050406030204" pitchFamily="12" charset="0"/>
                                  <a:ea typeface="Cambria Math" panose="02040503050406030204" pitchFamily="12" charset="0"/>
                                </a:rPr>
                                <m:t>𝑥</m:t>
                              </m:r>
                              <m:r>
                                <m:rPr>
                                  <m:nor/>
                                </m:rPr>
                                <a:rPr lang="en-US" altLang="zh-CN" sz="2400" b="0" i="0">
                                  <a:solidFill>
                                    <a:srgbClr val="010000"/>
                                  </a:solidFill>
                                  <a:effectLst/>
                                  <a:latin typeface="Times New Roman" panose="02040503050406030204" pitchFamily="12" charset="0"/>
                                  <a:ea typeface="宋体" panose="02040503050406030204" pitchFamily="12" charset="0"/>
                                </a:rPr>
                                <m:t>−3</m:t>
                              </m:r>
                              <m:r>
                                <a:rPr lang="en-US" altLang="zh-CN" sz="2400" b="0" i="1">
                                  <a:solidFill>
                                    <a:srgbClr val="010000"/>
                                  </a:solidFill>
                                  <a:effectLst/>
                                  <a:latin typeface="Cambria Math" panose="02040503050406030204" pitchFamily="12" charset="0"/>
                                  <a:ea typeface="Cambria Math" panose="02040503050406030204" pitchFamily="12" charset="0"/>
                                </a:rPr>
                                <m:t>𝑦</m:t>
                              </m:r>
                              <m:r>
                                <m:rPr>
                                  <m:nor/>
                                </m:rPr>
                                <a:rPr lang="en-US" altLang="zh-CN" sz="2400" b="0" i="0">
                                  <a:solidFill>
                                    <a:srgbClr val="010000"/>
                                  </a:solidFill>
                                  <a:effectLst/>
                                  <a:latin typeface="Times New Roman" panose="02040503050406030204" pitchFamily="12" charset="0"/>
                                  <a:ea typeface="宋体" panose="02040503050406030204" pitchFamily="12" charset="0"/>
                                </a:rPr>
                                <m:t>−2=0,</m:t>
                              </m:r>
                              <m:r>
                                <m:rPr>
                                  <m:nor/>
                                </m:rPr>
                                <a:rPr lang="zh-CN" altLang="zh-CN" sz="2400" b="0" i="0">
                                  <a:solidFill>
                                    <a:srgbClr val="010000"/>
                                  </a:solidFill>
                                  <a:effectLst/>
                                  <a:latin typeface="Times New Roman" panose="02040503050406030204" pitchFamily="12" charset="0"/>
                                  <a:ea typeface="宋体" panose="02040503050406030204" pitchFamily="12" charset="0"/>
                                </a:rPr>
                                <m:t>　　　　　</m:t>
                              </m:r>
                              <m:r>
                                <m:rPr>
                                  <m:nor/>
                                </m:rPr>
                                <a:rPr lang="en-US" altLang="zh-CN" sz="2400" b="0" i="0">
                                  <a:solidFill>
                                    <a:srgbClr val="010000"/>
                                  </a:solidFill>
                                  <a:effectLst/>
                                  <a:latin typeface="Times New Roman" panose="02040503050406030204" pitchFamily="12" charset="0"/>
                                  <a:ea typeface="宋体" panose="02040503050406030204" pitchFamily="12" charset="0"/>
                                </a:rPr>
                                <m:t>①</m:t>
                              </m:r>
                            </m:e>
                            <m:e>
                              <m:r>
                                <a:rPr lang="en-US" altLang="zh-CN" sz="2400" b="0" i="1">
                                  <a:solidFill>
                                    <a:srgbClr val="010000"/>
                                  </a:solidFill>
                                  <a:effectLst/>
                                  <a:latin typeface="Cambria Math" panose="02040503050406030204" pitchFamily="12" charset="0"/>
                                  <a:ea typeface="Cambria Math" panose="02040503050406030204" pitchFamily="12" charset="0"/>
                                </a:rPr>
                                <m:t>&amp;</m:t>
                              </m:r>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2</m:t>
                                  </m:r>
                                  <m:r>
                                    <a:rPr lang="en-US" altLang="zh-CN" sz="2400" b="0" i="1">
                                      <a:solidFill>
                                        <a:srgbClr val="010000"/>
                                      </a:solidFill>
                                      <a:effectLst/>
                                      <a:latin typeface="Cambria Math" panose="02040503050406030204" pitchFamily="12" charset="0"/>
                                      <a:ea typeface="Cambria Math" panose="02040503050406030204" pitchFamily="12" charset="0"/>
                                    </a:rPr>
                                    <m:t>𝑥</m:t>
                                  </m:r>
                                  <m:r>
                                    <m:rPr>
                                      <m:nor/>
                                    </m:rPr>
                                    <a:rPr lang="en-US" altLang="zh-CN" sz="2400" b="0" i="0">
                                      <a:solidFill>
                                        <a:srgbClr val="010000"/>
                                      </a:solidFill>
                                      <a:effectLst/>
                                      <a:latin typeface="Times New Roman" panose="02040503050406030204" pitchFamily="12" charset="0"/>
                                      <a:ea typeface="宋体" panose="02040503050406030204" pitchFamily="12" charset="0"/>
                                    </a:rPr>
                                    <m:t>−3</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+5</m:t>
                                  </m:r>
                                </m:num>
                                <m:den>
                                  <m:r>
                                    <a:rPr lang="en-US" altLang="zh-CN" sz="2400" b="0" i="0">
                                      <a:solidFill>
                                        <a:srgbClr val="010000"/>
                                      </a:solidFill>
                                      <a:effectLst/>
                                      <a:latin typeface="Cambria Math" panose="02040503050406030204" pitchFamily="12" charset="0"/>
                                      <a:ea typeface="Cambria Math" panose="02040503050406030204" pitchFamily="12" charset="0"/>
                                    </a:rPr>
                                    <m:t>7</m:t>
                                  </m:r>
                                </m:den>
                              </m:f>
                              <m:r>
                                <a:rPr lang="en-US" altLang="zh-CN" sz="2400" b="0" i="0">
                                  <a:solidFill>
                                    <a:srgbClr val="010000"/>
                                  </a:solidFill>
                                  <a:effectLst/>
                                  <a:latin typeface="Cambria Math" panose="02040503050406030204" pitchFamily="12" charset="0"/>
                                  <a:ea typeface="Cambria Math" panose="02040503050406030204" pitchFamily="12" charset="0"/>
                                </a:rPr>
                                <m:t>+2</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=9.</m:t>
                              </m:r>
                              <m:r>
                                <a:rPr lang="zh-CN" altLang="zh-CN" sz="2400" b="0" i="0">
                                  <a:solidFill>
                                    <a:srgbClr val="010000"/>
                                  </a:solidFill>
                                  <a:effectLst/>
                                  <a:latin typeface="Cambria Math" panose="02040503050406030204" pitchFamily="12" charset="0"/>
                                  <a:ea typeface="Cambria Math" panose="02040503050406030204" pitchFamily="12" charset="0"/>
                                </a:rPr>
                                <m:t>　　</m:t>
                              </m:r>
                              <m:r>
                                <a:rPr lang="en-US" altLang="zh-CN" sz="2400" b="0" i="0">
                                  <a:solidFill>
                                    <a:srgbClr val="010000"/>
                                  </a:solidFill>
                                  <a:effectLst/>
                                  <a:latin typeface="Cambria Math" panose="02040503050406030204" pitchFamily="12" charset="0"/>
                                  <a:ea typeface="Cambria Math" panose="02040503050406030204" pitchFamily="12" charset="0"/>
                                </a:rPr>
                                <m:t>②</m:t>
                              </m:r>
                            </m:e>
                          </m:eqArr>
                        </m:e>
                      </m:d>
                    </m:oMath>
                  </m:oMathPara>
                </a14:m>
                <a:endParaRPr dirty="0"/>
              </a:p>
            </p:txBody>
          </p:sp>
        </mc:Choice>
        <mc:Fallback xmlns="">
          <p:sp>
            <p:nvSpPr>
              <p:cNvPr id="3" name="yt_shape_13728">
                <a:extLst>
                  <a:ext uri="{FF2B5EF4-FFF2-40B4-BE49-F238E27FC236}">
                    <a16:creationId xmlns:a16="http://schemas.microsoft.com/office/drawing/2014/main" id="{CB53F4AB-67BA-A02B-D7EF-C10AD0DC1C4C}"/>
                  </a:ext>
                </a:extLst>
              </p:cNvPr>
              <p:cNvSpPr txBox="1">
                <a:spLocks noRot="1" noChangeAspect="1" noMove="1" noResize="1" noEditPoints="1" noAdjustHandles="1" noChangeArrowheads="1" noChangeShapeType="1" noTextEdit="1"/>
              </p:cNvSpPr>
              <p:nvPr/>
            </p:nvSpPr>
            <p:spPr>
              <a:xfrm>
                <a:off x="614884" y="1072048"/>
                <a:ext cx="4039311" cy="1777794"/>
              </a:xfrm>
              <a:prstGeom prst="rect">
                <a:avLst/>
              </a:prstGeom>
              <a:blipFill>
                <a:blip r:embed="rId4"/>
                <a:stretch>
                  <a:fillRect/>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730">
                                            <p:txEl>
                                              <p:pRg st="0" end="0"/>
                                            </p:txEl>
                                          </p:spTgt>
                                        </p:tgtEl>
                                        <p:attrNameLst>
                                          <p:attrName>style.visibility</p:attrName>
                                        </p:attrNameLst>
                                      </p:cBhvr>
                                      <p:to>
                                        <p:strVal val="visible"/>
                                      </p:to>
                                    </p:set>
                                    <p:animEffect transition="in" filter="blinds(horizontal)">
                                      <p:cBhvr>
                                        <p:cTn id="7" dur="500"/>
                                        <p:tgtEl>
                                          <p:spTgt spid="13730">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731">
                                            <p:txEl>
                                              <p:pRg st="0" end="0"/>
                                            </p:txEl>
                                          </p:spTgt>
                                        </p:tgtEl>
                                        <p:attrNameLst>
                                          <p:attrName>style.visibility</p:attrName>
                                        </p:attrNameLst>
                                      </p:cBhvr>
                                      <p:to>
                                        <p:strVal val="visible"/>
                                      </p:to>
                                    </p:set>
                                    <p:animEffect transition="in" filter="blinds(horizontal)">
                                      <p:cBhvr>
                                        <p:cTn id="10" dur="500"/>
                                        <p:tgtEl>
                                          <p:spTgt spid="13731">
                                            <p:txEl>
                                              <p:pRg st="0" end="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3733">
                                            <p:txEl>
                                              <p:pRg st="0" end="0"/>
                                            </p:txEl>
                                          </p:spTgt>
                                        </p:tgtEl>
                                        <p:attrNameLst>
                                          <p:attrName>style.visibility</p:attrName>
                                        </p:attrNameLst>
                                      </p:cBhvr>
                                      <p:to>
                                        <p:strVal val="visible"/>
                                      </p:to>
                                    </p:set>
                                    <p:animEffect transition="in" filter="blinds(horizontal)">
                                      <p:cBhvr>
                                        <p:cTn id="13" dur="500"/>
                                        <p:tgtEl>
                                          <p:spTgt spid="13733">
                                            <p:txEl>
                                              <p:pRg st="0" end="0"/>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3734">
                                            <p:txEl>
                                              <p:pRg st="0" end="0"/>
                                            </p:txEl>
                                          </p:spTgt>
                                        </p:tgtEl>
                                        <p:attrNameLst>
                                          <p:attrName>style.visibility</p:attrName>
                                        </p:attrNameLst>
                                      </p:cBhvr>
                                      <p:to>
                                        <p:strVal val="visible"/>
                                      </p:to>
                                    </p:set>
                                    <p:animEffect transition="in" filter="blinds(horizontal)">
                                      <p:cBhvr>
                                        <p:cTn id="16" dur="500"/>
                                        <p:tgtEl>
                                          <p:spTgt spid="13734">
                                            <p:txEl>
                                              <p:pRg st="0" end="0"/>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3735">
                                            <p:txEl>
                                              <p:pRg st="0" end="0"/>
                                            </p:txEl>
                                          </p:spTgt>
                                        </p:tgtEl>
                                        <p:attrNameLst>
                                          <p:attrName>style.visibility</p:attrName>
                                        </p:attrNameLst>
                                      </p:cBhvr>
                                      <p:to>
                                        <p:strVal val="visible"/>
                                      </p:to>
                                    </p:set>
                                    <p:animEffect transition="in" filter="blinds(horizontal)">
                                      <p:cBhvr>
                                        <p:cTn id="19" dur="500"/>
                                        <p:tgtEl>
                                          <p:spTgt spid="13735">
                                            <p:txEl>
                                              <p:pRg st="0" end="0"/>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3735">
                                            <p:txEl>
                                              <p:pRg st="1" end="1"/>
                                            </p:txEl>
                                          </p:spTgt>
                                        </p:tgtEl>
                                        <p:attrNameLst>
                                          <p:attrName>style.visibility</p:attrName>
                                        </p:attrNameLst>
                                      </p:cBhvr>
                                      <p:to>
                                        <p:strVal val="visible"/>
                                      </p:to>
                                    </p:set>
                                    <p:animEffect transition="in" filter="blinds(horizontal)">
                                      <p:cBhvr>
                                        <p:cTn id="22" dur="500"/>
                                        <p:tgtEl>
                                          <p:spTgt spid="1373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30" grpId="0" build="allAtOnce"/>
      <p:bldP spid="13731" grpId="0" build="allAtOnce"/>
      <p:bldP spid="13733" grpId="0" build="allAtOnce"/>
      <p:bldP spid="13734" grpId="0" build="allAtOnce"/>
      <p:bldP spid="13735"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737" name="yt_shape_13737"/>
          <p:cNvSpPr txBox="1"/>
          <p:nvPr/>
        </p:nvSpPr>
        <p:spPr>
          <a:xfrm>
            <a:off x="5397090" y="900000"/>
            <a:ext cx="1397819" cy="414216"/>
          </a:xfrm>
          <a:prstGeom prst="rect">
            <a:avLst/>
          </a:prstGeom>
        </p:spPr>
        <p:txBody>
          <a:bodyPr vert="horz" wrap="none" lIns="0" tIns="0" rIns="0" bIns="0" rtlCol="0">
            <a:spAutoFit/>
          </a:bodyPr>
          <a:lstStyle/>
          <a:p>
            <a:pPr algn="ctr" eaLnBrk="1" latinLnBrk="0" hangingPunct="0">
              <a:lnSpc>
                <a:spcPct val="129999"/>
              </a:lnSpc>
            </a:pPr>
            <a:r>
              <a:rPr lang="zh-CN" altLang="zh-CN" sz="2300" b="0" i="0" u="none" spc="10900">
                <a:noFill/>
                <a:effectLst/>
                <a:latin typeface="Times New Roman" pitchFamily="23"/>
                <a:ea typeface="宋体" pitchFamily="23"/>
                <a:cs typeface="宋体" pitchFamily="23"/>
                <a:sym typeface="Finished"/>
              </a:rPr>
              <a:t>⁠</a:t>
            </a:r>
            <a:endParaRPr lang="zh-CN" altLang="zh-CN" sz="2300" b="0" i="0" u="none" spc="10900">
              <a:solidFill>
                <a:srgbClr val="1EE3CF"/>
              </a:solidFill>
              <a:effectLst/>
              <a:latin typeface="Times New Roman" pitchFamily="23"/>
              <a:ea typeface="宋体" pitchFamily="23"/>
              <a:cs typeface="宋体" pitchFamily="23"/>
              <a:sym typeface="Finished"/>
              <a:hlinkClick r:id="" action="ppaction://macro?name={&quot;type&quot;:&quot;ImageText&quot;,&quot;item&quot;:&quot;ImageText&quot;,&quot;path&quot;:&quot;\\ImageTexts\\629cf5c0-f38d-48d7-bc0f-a7af661223ca.png&quot;}"/>
            </a:endParaRPr>
          </a:p>
        </p:txBody>
      </p:sp>
      <p:sp>
        <p:nvSpPr>
          <p:cNvPr id="13738" name="yt_shape_13738"/>
          <p:cNvSpPr txBox="1"/>
          <p:nvPr/>
        </p:nvSpPr>
        <p:spPr>
          <a:xfrm>
            <a:off x="752623" y="1365004"/>
            <a:ext cx="10686754" cy="514738"/>
          </a:xfrm>
          <a:prstGeom prst="rect">
            <a:avLst/>
          </a:prstGeom>
          <a:ln>
            <a:solidFill>
              <a:srgbClr val="000000"/>
            </a:solidFill>
          </a:ln>
        </p:spPr>
        <p:txBody>
          <a:bodyPr vert="horz" wrap="none" lIns="72000" tIns="72000" rIns="72000" bIns="72000" rtlCol="0">
            <a:spAutoFit/>
          </a:bodyPr>
          <a:lstStyle/>
          <a:p>
            <a:pPr algn="ctr" eaLnBrk="1" latinLnBrk="0" hangingPunct="0">
              <a:lnSpc>
                <a:spcPct val="100000"/>
              </a:lnSpc>
            </a:pPr>
            <a:r>
              <a:rPr lang="zh-CN" altLang="zh-CN" sz="2400" b="0" i="0" u="none">
                <a:solidFill>
                  <a:srgbClr val="000000"/>
                </a:solidFill>
                <a:effectLst/>
                <a:latin typeface="Times New Roman" pitchFamily="24"/>
                <a:ea typeface="楷体" pitchFamily="24"/>
                <a:cs typeface="宋体" pitchFamily="24"/>
              </a:rPr>
              <a:t>使用代入法解方程组</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由一个方程变形后得到的方程</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不能代入原来那个方程</a:t>
            </a:r>
            <a:r>
              <a:rPr lang="en-US" altLang="zh-CN" sz="2400" b="0" i="0" u="none">
                <a:solidFill>
                  <a:srgbClr val="000000"/>
                </a:solidFill>
                <a:effectLst/>
                <a:latin typeface="Times New Roman" pitchFamily="24"/>
                <a:ea typeface="宋体" pitchFamily="24"/>
                <a:cs typeface="宋体" pitchFamily="24"/>
              </a:rPr>
              <a:t>.</a:t>
            </a:r>
          </a:p>
        </p:txBody>
      </p:sp>
      <p:pic>
        <p:nvPicPr>
          <p:cNvPr id="3" name="yt_shape_1684745994897">
            <a:extLst>
              <a:ext uri="{FF2B5EF4-FFF2-40B4-BE49-F238E27FC236}">
                <a16:creationId xmlns:a16="http://schemas.microsoft.com/office/drawing/2014/main" id="{E9C28FA2-1CC7-C3B1-0697-4A8FD7CC3231}"/>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5467350" y="944619"/>
            <a:ext cx="1257364" cy="320973"/>
          </a:xfrm>
          <a:prstGeom prst="rect">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648" name="yt_shape_13648"/>
          <p:cNvSpPr txBox="1"/>
          <p:nvPr/>
        </p:nvSpPr>
        <p:spPr>
          <a:xfrm>
            <a:off x="540000" y="900000"/>
            <a:ext cx="4270400" cy="711413"/>
          </a:xfrm>
          <a:prstGeom prst="rect">
            <a:avLst/>
          </a:prstGeom>
        </p:spPr>
        <p:txBody>
          <a:bodyPr vert="horz" wrap="none" lIns="0" tIns="0" rIns="0" bIns="0" rtlCol="0">
            <a:spAutoFit/>
          </a:bodyPr>
          <a:lstStyle/>
          <a:p>
            <a:pPr algn="l" eaLnBrk="1" latinLnBrk="0" hangingPunct="0">
              <a:lnSpc>
                <a:spcPct val="129999"/>
              </a:lnSpc>
            </a:pPr>
            <a:r>
              <a:rPr lang="zh-CN" altLang="zh-CN" sz="3950" b="0" i="0" u="none" spc="33300">
                <a:noFill/>
                <a:effectLst/>
                <a:latin typeface="Times New Roman" pitchFamily="40"/>
                <a:ea typeface="宋体" pitchFamily="40"/>
                <a:cs typeface="宋体" pitchFamily="40"/>
                <a:sym typeface="Finished"/>
              </a:rPr>
              <a:t>⁠</a:t>
            </a:r>
            <a:endParaRPr lang="zh-CN" altLang="zh-CN" sz="3950" b="0" i="0" u="none" spc="33300">
              <a:solidFill>
                <a:srgbClr val="1EE3CF"/>
              </a:solidFill>
              <a:effectLst/>
              <a:latin typeface="Times New Roman" pitchFamily="40"/>
              <a:ea typeface="宋体" pitchFamily="40"/>
              <a:cs typeface="宋体" pitchFamily="40"/>
              <a:sym typeface="Finished"/>
              <a:hlinkClick r:id="" action="ppaction://macro?name={&quot;type&quot;:&quot;ImageText&quot;,&quot;item&quot;:&quot;ImageText&quot;,&quot;path&quot;:&quot;\\ImageTexts\\7539cd86-1d62-4dcd-bbce-df260b227098.png&quot;}"/>
            </a:endParaRPr>
          </a:p>
        </p:txBody>
      </p:sp>
      <p:sp>
        <p:nvSpPr>
          <p:cNvPr id="13649" name="yt_shape_13649"/>
          <p:cNvSpPr txBox="1"/>
          <p:nvPr/>
        </p:nvSpPr>
        <p:spPr>
          <a:xfrm>
            <a:off x="540000" y="1662201"/>
            <a:ext cx="6104235"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Times New Roman" pitchFamily="25"/>
                <a:ea typeface="宋体" pitchFamily="25"/>
                <a:cs typeface="宋体" pitchFamily="25"/>
                <a:sym typeface="Finished"/>
              </a:rPr>
              <a:t>⁠</a:t>
            </a:r>
            <a:r>
              <a:rPr lang="zh-CN" altLang="zh-CN" sz="2400" b="0" i="0"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直接用代入法解二元一次方程组</a:t>
            </a:r>
          </a:p>
        </p:txBody>
      </p:sp>
      <mc:AlternateContent xmlns:mc="http://schemas.openxmlformats.org/markup-compatibility/2006" xmlns:a14="http://schemas.microsoft.com/office/drawing/2010/main">
        <mc:Choice Requires="a14">
          <p:sp>
            <p:nvSpPr>
              <p:cNvPr id="13650" name="yt_shape_13650"/>
              <p:cNvSpPr txBox="1"/>
              <p:nvPr/>
            </p:nvSpPr>
            <p:spPr>
              <a:xfrm>
                <a:off x="540119" y="2161766"/>
                <a:ext cx="11111999" cy="1675523"/>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株洲市中考</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对于二元一次方程组</a:t>
                </a:r>
                <a14:m>
                  <m:oMath xmlns:m="http://schemas.openxmlformats.org/officeDocument/2006/math">
                    <m:d>
                      <m:dPr>
                        <m:begChr m:val="{"/>
                        <m:endChr m:val=""/>
                        <m:ctrlPr>
                          <a:rPr lang="en-US" altLang="zh-CN" sz="2400" b="0" i="1">
                            <a:solidFill>
                              <a:srgbClr val="01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010000"/>
                                </a:solidFill>
                                <a:effectLst/>
                                <a:latin typeface="Cambria Math" panose="02040503050406030204" pitchFamily="18" charset="0"/>
                                <a:ea typeface="Cambria Math" panose="02040503050406030204" pitchFamily="12" charset="0"/>
                              </a:rPr>
                            </m:ctrlPr>
                          </m:eqArrPr>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zh-CN" altLang="zh-CN" sz="2400" b="0" i="0">
                                <a:solidFill>
                                  <a:srgbClr val="010000"/>
                                </a:solidFill>
                                <a:effectLst/>
                                <a:latin typeface="Cambria Math" panose="02040503050406030204" pitchFamily="12" charset="0"/>
                                <a:ea typeface="Cambria Math" panose="02040503050406030204" pitchFamily="12" charset="0"/>
                              </a:rPr>
                              <m:t>＝</m:t>
                            </m:r>
                            <m:r>
                              <a:rPr lang="en-US" altLang="zh-CN" sz="2400" b="0" i="1">
                                <a:solidFill>
                                  <a:srgbClr val="010000"/>
                                </a:solidFill>
                                <a:effectLst/>
                                <a:latin typeface="Cambria Math" panose="02040503050406030204" pitchFamily="12" charset="0"/>
                                <a:ea typeface="Cambria Math" panose="02040503050406030204" pitchFamily="12" charset="0"/>
                              </a:rPr>
                              <m:t>𝑥</m:t>
                            </m:r>
                            <m:r>
                              <m:rPr>
                                <m:nor/>
                              </m:rPr>
                              <a:rPr lang="en-US" altLang="zh-CN" sz="2400" b="0" i="0">
                                <a:solidFill>
                                  <a:srgbClr val="010000"/>
                                </a:solidFill>
                                <a:effectLst/>
                                <a:latin typeface="Times New Roman" panose="02040503050406030204" pitchFamily="12" charset="0"/>
                                <a:ea typeface="宋体" panose="02040503050406030204" pitchFamily="12" charset="0"/>
                              </a:rPr>
                              <m:t>−1,</m:t>
                            </m:r>
                            <m:r>
                              <m:rPr>
                                <m:nor/>
                              </m:rPr>
                              <a:rPr lang="en-US" altLang="zh-CN" sz="2400" b="0" i="0">
                                <a:solidFill>
                                  <a:srgbClr val="010000"/>
                                </a:solidFill>
                                <a:effectLst/>
                                <a:latin typeface="Times New Roman" panose="02040503050406030204" pitchFamily="12" charset="0"/>
                                <a:ea typeface="宋体" panose="02040503050406030204" pitchFamily="12" charset="0"/>
                              </a:rPr>
                              <m:t>①</m:t>
                            </m:r>
                          </m:e>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1">
                                <a:solidFill>
                                  <a:srgbClr val="010000"/>
                                </a:solidFill>
                                <a:effectLst/>
                                <a:latin typeface="Cambria Math" panose="02040503050406030204" pitchFamily="12" charset="0"/>
                                <a:ea typeface="Cambria Math" panose="02040503050406030204" pitchFamily="12" charset="0"/>
                              </a:rPr>
                              <m:t>𝑥</m:t>
                            </m:r>
                            <m:r>
                              <a:rPr lang="en-US" altLang="zh-CN" sz="2400" b="0" i="0">
                                <a:solidFill>
                                  <a:srgbClr val="010000"/>
                                </a:solidFill>
                                <a:effectLst/>
                                <a:latin typeface="Cambria Math" panose="02040503050406030204" pitchFamily="12" charset="0"/>
                                <a:ea typeface="Cambria Math" panose="02040503050406030204" pitchFamily="12" charset="0"/>
                              </a:rPr>
                              <m:t>+2</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=7,②</m:t>
                            </m:r>
                          </m:e>
                        </m:eqArr>
                      </m:e>
                    </m:d>
                  </m:oMath>
                </a14:m>
                <a:r>
                  <a:rPr lang="zh-CN" altLang="zh-CN" sz="2400" b="0" i="0" u="none">
                    <a:solidFill>
                      <a:srgbClr val="000000"/>
                    </a:solidFill>
                    <a:effectLst/>
                    <a:latin typeface="Times New Roman" pitchFamily="24"/>
                    <a:ea typeface="宋体" pitchFamily="24"/>
                    <a:cs typeface="宋体" pitchFamily="24"/>
                  </a:rPr>
                  <a:t>将</a:t>
                </a:r>
                <a:r>
                  <a:rPr lang="en-US" altLang="zh-CN" sz="2400" b="0" i="0" u="none">
                    <a:solidFill>
                      <a:srgbClr val="000000"/>
                    </a:solidFill>
                    <a:effectLst/>
                    <a:latin typeface="宋体" pitchFamily="24"/>
                    <a:ea typeface="宋体" pitchFamily="24"/>
                    <a:cs typeface="宋体" pitchFamily="24"/>
                  </a:rPr>
                  <a:t>①</a:t>
                </a:r>
                <a:r>
                  <a:rPr lang="zh-CN" altLang="zh-CN" sz="2400" b="0" i="0" u="none">
                    <a:solidFill>
                      <a:srgbClr val="000000"/>
                    </a:solidFill>
                    <a:effectLst/>
                    <a:latin typeface="Times New Roman" pitchFamily="24"/>
                    <a:ea typeface="宋体" pitchFamily="24"/>
                    <a:cs typeface="宋体" pitchFamily="24"/>
                  </a:rPr>
                  <a:t>式代入</a:t>
                </a:r>
                <a:r>
                  <a:rPr lang="en-US" altLang="zh-CN" sz="2400" b="0" i="0" u="none">
                    <a:solidFill>
                      <a:srgbClr val="000000"/>
                    </a:solidFill>
                    <a:effectLst/>
                    <a:latin typeface="宋体" pitchFamily="24"/>
                    <a:ea typeface="宋体" pitchFamily="24"/>
                    <a:cs typeface="宋体" pitchFamily="24"/>
                  </a:rPr>
                  <a:t>②</a:t>
                </a:r>
                <a:r>
                  <a:rPr lang="zh-CN" altLang="zh-CN" sz="2400" b="0" i="0" u="none">
                    <a:solidFill>
                      <a:srgbClr val="000000"/>
                    </a:solidFill>
                    <a:effectLst/>
                    <a:latin typeface="Times New Roman" pitchFamily="24"/>
                    <a:ea typeface="宋体" pitchFamily="24"/>
                    <a:cs typeface="宋体" pitchFamily="24"/>
                  </a:rPr>
                  <a:t>式</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消去</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可以得到</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宋体" pitchFamily="24"/>
                    <a:ea typeface="宋体" pitchFamily="24"/>
                    <a:cs typeface="宋体" pitchFamily="24"/>
                  </a:rPr>
                  <a:t>）</a:t>
                </a:r>
              </a:p>
            </p:txBody>
          </p:sp>
        </mc:Choice>
        <mc:Fallback xmlns="" xmlns:a16="http://schemas.microsoft.com/office/drawing/2014/main" xmlns:p14="http://schemas.microsoft.com/office/powerpoint/2010/main">
          <p:sp>
            <p:nvSpPr>
              <p:cNvPr id="13650" name="yt_shape_13650" descr="{&quot;rangeId&quot;:3,&quot;hasSerialNum&quot;:1,&quot;mathAnswerShape&quot;:1}"/>
              <p:cNvSpPr txBox="1">
                <a:spLocks noRot="1" noChangeAspect="1" noMove="1" noResize="1" noEditPoints="1" noAdjustHandles="1" noChangeArrowheads="1" noChangeShapeType="1" noTextEdit="1"/>
              </p:cNvSpPr>
              <p:nvPr/>
            </p:nvSpPr>
            <p:spPr>
              <a:xfrm>
                <a:off x="540119" y="2161766"/>
                <a:ext cx="11111999" cy="1675523"/>
              </a:xfrm>
              <a:prstGeom prst="rect">
                <a:avLst/>
              </a:prstGeom>
              <a:blipFill>
                <a:blip r:embed="rId2"/>
                <a:stretch>
                  <a:fillRect l="-1701" r="-823" b="-10584"/>
                </a:stretch>
              </a:blipFill>
            </p:spPr>
            <p:txBody>
              <a:bodyPr/>
              <a:lstStyle/>
              <a:p>
                <a:r>
                  <a:rPr lang="zh-CN" altLang="en-US">
                    <a:noFill/>
                  </a:rPr>
                  <a:t> </a:t>
                </a:r>
              </a:p>
            </p:txBody>
          </p:sp>
        </mc:Fallback>
      </mc:AlternateContent>
      <p:graphicFrame>
        <p:nvGraphicFramePr>
          <p:cNvPr id="13652" name="yt_table_13652" title="H_66.83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478159064"/>
              </p:ext>
            </p:extLst>
          </p:nvPr>
        </p:nvGraphicFramePr>
        <p:xfrm>
          <a:off x="540000" y="4040441"/>
          <a:ext cx="5977256" cy="848742"/>
        </p:xfrm>
        <a:graphic>
          <a:graphicData uri="http://schemas.openxmlformats.org/drawingml/2006/table">
            <a:tbl>
              <a:tblPr/>
              <a:tblGrid>
                <a:gridCol w="3454718">
                  <a:extLst>
                    <a:ext uri="{9D8B030D-6E8A-4147-A177-3AD203B41FA5}">
                      <a16:colId xmlns:a16="http://schemas.microsoft.com/office/drawing/2014/main" val="10551"/>
                    </a:ext>
                  </a:extLst>
                </a:gridCol>
                <a:gridCol w="2522538">
                  <a:extLst>
                    <a:ext uri="{9D8B030D-6E8A-4147-A177-3AD203B41FA5}">
                      <a16:colId xmlns:a16="http://schemas.microsoft.com/office/drawing/2014/main" val="10552"/>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7</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7</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85"/>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7</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7</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86"/>
                  </a:ext>
                </a:extLst>
              </a:tr>
            </a:tbl>
          </a:graphicData>
        </a:graphic>
      </p:graphicFrame>
      <p:pic>
        <p:nvPicPr>
          <p:cNvPr id="3" name="yt_shape_1684745994709">
            <a:extLst>
              <a:ext uri="{FF2B5EF4-FFF2-40B4-BE49-F238E27FC236}">
                <a16:creationId xmlns:a16="http://schemas.microsoft.com/office/drawing/2014/main" id="{C1AE1783-E69E-9F4A-8E5C-482FD9BF5DF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26204"/>
            <a:ext cx="4102164" cy="652125"/>
          </a:xfrm>
          <a:prstGeom prst="rect">
            <a:avLst/>
          </a:prstGeom>
        </p:spPr>
      </p:pic>
      <p:pic>
        <p:nvPicPr>
          <p:cNvPr id="5" name="yt_shape_1684745994725">
            <a:extLst>
              <a:ext uri="{FF2B5EF4-FFF2-40B4-BE49-F238E27FC236}">
                <a16:creationId xmlns:a16="http://schemas.microsoft.com/office/drawing/2014/main" id="{FC34F697-7000-FD45-169C-6A21E267B3EF}"/>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03500" y="1702831"/>
            <a:ext cx="1346264" cy="363178"/>
          </a:xfrm>
          <a:prstGeom prst="rect">
            <a:avLst/>
          </a:prstGeom>
        </p:spPr>
      </p:pic>
      <p:sp>
        <p:nvSpPr>
          <p:cNvPr id="2" name="文本框 1">
            <a:extLst>
              <a:ext uri="{FF2B5EF4-FFF2-40B4-BE49-F238E27FC236}">
                <a16:creationId xmlns:a16="http://schemas.microsoft.com/office/drawing/2014/main" id="{20215209-21B8-B350-3151-57DAB1A16AB5}"/>
              </a:ext>
            </a:extLst>
          </p:cNvPr>
          <p:cNvSpPr txBox="1"/>
          <p:nvPr/>
        </p:nvSpPr>
        <p:spPr>
          <a:xfrm>
            <a:off x="1669308" y="3349908"/>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3654" name="yt_shape_13654"/>
              <p:cNvSpPr txBox="1"/>
              <p:nvPr/>
            </p:nvSpPr>
            <p:spPr>
              <a:xfrm>
                <a:off x="540000" y="900000"/>
                <a:ext cx="7436331" cy="1106521"/>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2</m:t>
                        </m:r>
                      </m:den>
                    </m:f>
                  </m:oMath>
                </a14:m>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3</a:t>
                </a:r>
                <a:r>
                  <a:rPr lang="en-US" altLang="zh-CN" sz="2400" b="0" i="1" u="none" baseline="30000">
                    <a:solidFill>
                      <a:srgbClr val="000000"/>
                    </a:solidFill>
                    <a:effectLst/>
                    <a:latin typeface="Times New Roman" pitchFamily="24"/>
                    <a:ea typeface="Times New Roman" pitchFamily="24"/>
                    <a:cs typeface="宋体" pitchFamily="24"/>
                  </a:rPr>
                  <a:t>x</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1" u="none" baseline="30000">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与－</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1" u="none" baseline="30000">
                    <a:solidFill>
                      <a:srgbClr val="000000"/>
                    </a:solidFill>
                    <a:effectLst/>
                    <a:latin typeface="Times New Roman" pitchFamily="24"/>
                    <a:ea typeface="Times New Roman" pitchFamily="24"/>
                    <a:cs typeface="宋体" pitchFamily="24"/>
                  </a:rPr>
                  <a:t>y</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1" u="none" baseline="30000">
                    <a:solidFill>
                      <a:srgbClr val="000000"/>
                    </a:solidFill>
                    <a:effectLst/>
                    <a:latin typeface="Times New Roman" pitchFamily="24"/>
                    <a:ea typeface="Times New Roman" pitchFamily="24"/>
                    <a:cs typeface="宋体" pitchFamily="24"/>
                  </a:rPr>
                  <a:t>x</a:t>
                </a:r>
                <a:r>
                  <a:rPr lang="zh-CN" altLang="zh-CN" sz="2400" b="0" i="0" u="none" baseline="30000">
                    <a:solidFill>
                      <a:srgbClr val="000000"/>
                    </a:solidFill>
                    <a:effectLst/>
                    <a:latin typeface="Times New Roman"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是同类项，则</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黑体" pitchFamily="24"/>
                    <a:cs typeface="黑体" pitchFamily="24"/>
                  </a:rPr>
                  <a:t>＝</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2</a:t>
                </a:r>
                <a:r>
                  <a:rPr lang="zh-CN" altLang="zh-CN" sz="2400" b="0" i="0"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黑体" pitchFamily="24"/>
                    <a:cs typeface="黑体" pitchFamily="24"/>
                  </a:rPr>
                  <a:t>＝</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3</a:t>
                </a:r>
                <a:r>
                  <a:rPr lang="zh-CN" altLang="zh-CN" sz="2400" b="0" i="0"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宋体" pitchFamily="24"/>
                    <a:cs typeface="宋体" pitchFamily="24"/>
                  </a:rPr>
                  <a:t>.</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解方程组：</a:t>
                </a:r>
              </a:p>
            </p:txBody>
          </p:sp>
        </mc:Choice>
        <mc:Fallback xmlns="" xmlns:a16="http://schemas.microsoft.com/office/drawing/2014/main">
          <p:sp>
            <p:nvSpPr>
              <p:cNvPr id="13654" name="yt_shape_13654" descr="{&quot;rangeId&quot;:4,&quot;hasSerialNum&quot;:1,&quot;mathAnswerShape&quot;:1,&quot;pageBreak&quot;:true}"/>
              <p:cNvSpPr txBox="1">
                <a:spLocks noRot="1" noChangeAspect="1" noMove="1" noResize="1" noEditPoints="1" noAdjustHandles="1" noChangeArrowheads="1" noChangeShapeType="1" noTextEdit="1"/>
              </p:cNvSpPr>
              <p:nvPr/>
            </p:nvSpPr>
            <p:spPr>
              <a:xfrm>
                <a:off x="540000" y="900000"/>
                <a:ext cx="7436331" cy="1106521"/>
              </a:xfrm>
              <a:prstGeom prst="rect">
                <a:avLst/>
              </a:prstGeom>
              <a:blipFill>
                <a:blip r:embed="rId2"/>
                <a:stretch>
                  <a:fillRect l="-2543" r="-1559" b="-16575"/>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6B6FF3B6-5F4F-54CB-5347-F8BEF3E0E68F}"/>
              </a:ext>
            </a:extLst>
          </p:cNvPr>
          <p:cNvSpPr txBox="1"/>
          <p:nvPr/>
        </p:nvSpPr>
        <p:spPr>
          <a:xfrm>
            <a:off x="5774464" y="853194"/>
            <a:ext cx="637286" cy="76506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3" name="文本框 2">
            <a:extLst>
              <a:ext uri="{FF2B5EF4-FFF2-40B4-BE49-F238E27FC236}">
                <a16:creationId xmlns:a16="http://schemas.microsoft.com/office/drawing/2014/main" id="{CF2EB568-9084-5341-6B01-83BD09FE65E5}"/>
              </a:ext>
            </a:extLst>
          </p:cNvPr>
          <p:cNvSpPr txBox="1"/>
          <p:nvPr/>
        </p:nvSpPr>
        <p:spPr>
          <a:xfrm>
            <a:off x="7281001" y="853194"/>
            <a:ext cx="637285" cy="76506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4" name="yt_shape_13657">
                <a:extLst>
                  <a:ext uri="{FF2B5EF4-FFF2-40B4-BE49-F238E27FC236}">
                    <a16:creationId xmlns:a16="http://schemas.microsoft.com/office/drawing/2014/main" id="{EFA33F8C-173F-D605-B3F9-65B18146BFD8}"/>
                  </a:ext>
                </a:extLst>
              </p:cNvPr>
              <p:cNvSpPr txBox="1"/>
              <p:nvPr/>
            </p:nvSpPr>
            <p:spPr>
              <a:xfrm>
                <a:off x="335360" y="2069407"/>
                <a:ext cx="4767395" cy="1247008"/>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广州市中考</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d>
                      <m:dPr>
                        <m:begChr m:val="{"/>
                        <m:endChr m:val=""/>
                        <m:ctrlPr>
                          <a:rPr lang="en-US" altLang="zh-CN" sz="2400" b="0" i="1">
                            <a:solidFill>
                              <a:srgbClr val="01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010000"/>
                                </a:solidFill>
                                <a:effectLst/>
                                <a:latin typeface="Cambria Math" panose="02040503050406030204" pitchFamily="18" charset="0"/>
                                <a:ea typeface="Cambria Math" panose="02040503050406030204" pitchFamily="12" charset="0"/>
                              </a:rPr>
                            </m:ctrlPr>
                          </m:eqArrPr>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zh-CN" altLang="zh-CN" sz="2400" b="0" i="0">
                                <a:solidFill>
                                  <a:srgbClr val="010000"/>
                                </a:solidFill>
                                <a:effectLst/>
                                <a:latin typeface="Cambria Math" panose="02040503050406030204" pitchFamily="12" charset="0"/>
                                <a:ea typeface="Cambria Math" panose="02040503050406030204" pitchFamily="12" charset="0"/>
                              </a:rPr>
                              <m:t>＝</m:t>
                            </m:r>
                            <m:r>
                              <a:rPr lang="en-US" altLang="zh-CN" sz="2400" b="0" i="1">
                                <a:solidFill>
                                  <a:srgbClr val="010000"/>
                                </a:solidFill>
                                <a:effectLst/>
                                <a:latin typeface="Cambria Math" panose="02040503050406030204" pitchFamily="12" charset="0"/>
                                <a:ea typeface="Cambria Math" panose="02040503050406030204" pitchFamily="12" charset="0"/>
                              </a:rPr>
                              <m:t>𝑥</m:t>
                            </m:r>
                            <m:r>
                              <m:rPr>
                                <m:nor/>
                              </m:rPr>
                              <a:rPr lang="en-US" altLang="zh-CN" sz="2400" b="0" i="0">
                                <a:solidFill>
                                  <a:srgbClr val="010000"/>
                                </a:solidFill>
                                <a:effectLst/>
                                <a:latin typeface="Times New Roman" panose="02040503050406030204" pitchFamily="12" charset="0"/>
                                <a:ea typeface="宋体" panose="02040503050406030204" pitchFamily="12" charset="0"/>
                              </a:rPr>
                              <m:t>−4,</m:t>
                            </m:r>
                            <m:r>
                              <m:rPr>
                                <m:nor/>
                              </m:rPr>
                              <a:rPr lang="en-US" altLang="zh-CN" sz="2400" b="0" i="0">
                                <a:solidFill>
                                  <a:srgbClr val="010000"/>
                                </a:solidFill>
                                <a:effectLst/>
                                <a:latin typeface="Times New Roman" panose="02040503050406030204" pitchFamily="12" charset="0"/>
                                <a:ea typeface="宋体" panose="02040503050406030204" pitchFamily="12" charset="0"/>
                              </a:rPr>
                              <m:t>①</m:t>
                            </m:r>
                          </m:e>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1">
                                <a:solidFill>
                                  <a:srgbClr val="010000"/>
                                </a:solidFill>
                                <a:effectLst/>
                                <a:latin typeface="Cambria Math" panose="02040503050406030204" pitchFamily="12" charset="0"/>
                                <a:ea typeface="Cambria Math" panose="02040503050406030204" pitchFamily="12" charset="0"/>
                              </a:rPr>
                              <m:t>𝑥</m:t>
                            </m:r>
                            <m:r>
                              <a:rPr lang="zh-CN" altLang="zh-CN" sz="2400" b="0" i="0">
                                <a:solidFill>
                                  <a:srgbClr val="010000"/>
                                </a:solidFill>
                                <a:effectLst/>
                                <a:latin typeface="Cambria Math" panose="02040503050406030204" pitchFamily="12" charset="0"/>
                                <a:ea typeface="Cambria Math" panose="02040503050406030204" pitchFamily="12" charset="0"/>
                              </a:rPr>
                              <m:t>＋</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=6;②</m:t>
                            </m:r>
                          </m:e>
                        </m:eqArr>
                      </m:e>
                    </m:d>
                  </m:oMath>
                </a14:m>
                <a:endParaRPr lang="zh-CN" altLang="zh-CN" sz="2400" b="0" i="0" u="none">
                  <a:solidFill>
                    <a:srgbClr val="000000"/>
                  </a:solidFill>
                  <a:effectLst/>
                  <a:latin typeface="宋体" pitchFamily="24"/>
                  <a:ea typeface="宋体" pitchFamily="24"/>
                  <a:cs typeface="宋体" pitchFamily="24"/>
                </a:endParaRPr>
              </a:p>
            </p:txBody>
          </p:sp>
        </mc:Choice>
        <mc:Fallback xmlns="">
          <p:sp>
            <p:nvSpPr>
              <p:cNvPr id="4" name="yt_shape_13657">
                <a:extLst>
                  <a:ext uri="{FF2B5EF4-FFF2-40B4-BE49-F238E27FC236}">
                    <a16:creationId xmlns:a16="http://schemas.microsoft.com/office/drawing/2014/main" id="{EFA33F8C-173F-D605-B3F9-65B18146BFD8}"/>
                  </a:ext>
                </a:extLst>
              </p:cNvPr>
              <p:cNvSpPr txBox="1">
                <a:spLocks noRot="1" noChangeAspect="1" noMove="1" noResize="1" noEditPoints="1" noAdjustHandles="1" noChangeArrowheads="1" noChangeShapeType="1" noTextEdit="1"/>
              </p:cNvSpPr>
              <p:nvPr/>
            </p:nvSpPr>
            <p:spPr>
              <a:xfrm>
                <a:off x="335360" y="2069407"/>
                <a:ext cx="4767395" cy="1247008"/>
              </a:xfrm>
              <a:prstGeom prst="rect">
                <a:avLst/>
              </a:prstGeom>
              <a:blipFill>
                <a:blip r:embed="rId3"/>
                <a:stretch>
                  <a:fillRect l="-3836"/>
                </a:stretch>
              </a:blipFill>
            </p:spPr>
            <p:txBody>
              <a:bodyPr/>
              <a:lstStyle/>
              <a:p>
                <a:r>
                  <a:rPr lang="zh-CN" altLang="en-US">
                    <a:noFill/>
                  </a:rPr>
                  <a:t> </a:t>
                </a:r>
              </a:p>
            </p:txBody>
          </p:sp>
        </mc:Fallback>
      </mc:AlternateContent>
      <p:sp>
        <p:nvSpPr>
          <p:cNvPr id="5" name="yt_shape_13659">
            <a:extLst>
              <a:ext uri="{FF2B5EF4-FFF2-40B4-BE49-F238E27FC236}">
                <a16:creationId xmlns:a16="http://schemas.microsoft.com/office/drawing/2014/main" id="{AFD0D83D-BB07-BBC5-00E1-DBBAE72CCB30}"/>
              </a:ext>
            </a:extLst>
          </p:cNvPr>
          <p:cNvSpPr txBox="1"/>
          <p:nvPr/>
        </p:nvSpPr>
        <p:spPr>
          <a:xfrm>
            <a:off x="335360" y="3367203"/>
            <a:ext cx="5196935" cy="908647"/>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将</a:t>
            </a:r>
            <a:r>
              <a:rPr lang="zh-CN" altLang="zh-CN" sz="2400" b="0" i="0" u="none">
                <a:solidFill>
                  <a:srgbClr val="FF0000"/>
                </a:solidFill>
                <a:effectLst/>
                <a:latin typeface="宋体" pitchFamily="24"/>
                <a:ea typeface="宋体" pitchFamily="24"/>
                <a:cs typeface="宋体" pitchFamily="24"/>
              </a:rPr>
              <a:t>①</a:t>
            </a:r>
            <a:r>
              <a:rPr lang="zh-CN" altLang="zh-CN" sz="2400" b="0" i="0" u="none">
                <a:solidFill>
                  <a:srgbClr val="FF0000"/>
                </a:solidFill>
                <a:effectLst/>
                <a:latin typeface="Times New Roman" pitchFamily="24"/>
                <a:ea typeface="黑体" pitchFamily="24"/>
                <a:cs typeface="宋体" pitchFamily="24"/>
              </a:rPr>
              <a:t>代入</a:t>
            </a:r>
            <a:r>
              <a:rPr lang="zh-CN" altLang="zh-CN" sz="2400" b="0" i="0" u="none">
                <a:solidFill>
                  <a:srgbClr val="FF0000"/>
                </a:solidFill>
                <a:effectLst/>
                <a:latin typeface="宋体" pitchFamily="24"/>
                <a:ea typeface="宋体" pitchFamily="24"/>
                <a:cs typeface="宋体" pitchFamily="24"/>
              </a:rPr>
              <a:t>②</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得</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6</a:t>
            </a:r>
            <a:r>
              <a:rPr lang="zh-CN"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5</a:t>
            </a:r>
            <a:r>
              <a:rPr lang="zh-CN" altLang="zh-CN" sz="2400" b="0" i="0" u="none">
                <a:solidFill>
                  <a:srgbClr val="FF0000"/>
                </a:solidFill>
                <a:effectLst/>
                <a:latin typeface="Times New Roman" pitchFamily="24"/>
                <a:ea typeface="宋体" pitchFamily="24"/>
                <a:cs typeface="宋体" pitchFamily="24"/>
              </a:rPr>
              <a:t>，</a:t>
            </a:r>
          </a:p>
        </p:txBody>
      </p:sp>
      <mc:AlternateContent xmlns:mc="http://schemas.openxmlformats.org/markup-compatibility/2006" xmlns:a14="http://schemas.microsoft.com/office/drawing/2010/main">
        <mc:Choice Requires="a14">
          <p:sp>
            <p:nvSpPr>
              <p:cNvPr id="6" name="yt_shape_13660">
                <a:extLst>
                  <a:ext uri="{FF2B5EF4-FFF2-40B4-BE49-F238E27FC236}">
                    <a16:creationId xmlns:a16="http://schemas.microsoft.com/office/drawing/2014/main" id="{436D4222-1503-EDB1-F7C8-B6C26674CB1E}"/>
                  </a:ext>
                </a:extLst>
              </p:cNvPr>
              <p:cNvSpPr txBox="1"/>
              <p:nvPr/>
            </p:nvSpPr>
            <p:spPr>
              <a:xfrm>
                <a:off x="335360" y="4326638"/>
                <a:ext cx="3350276" cy="1193147"/>
              </a:xfrm>
              <a:prstGeom prst="rect">
                <a:avLst/>
              </a:prstGeom>
            </p:spPr>
            <p:txBody>
              <a:bodyPr vert="horz" wrap="none" lIns="0" tIns="0" rIns="0" bIns="0" rtlCol="0">
                <a:spAutoFit/>
              </a:bodyPr>
              <a:lstStyle/>
              <a:p>
                <a:pPr algn="l" eaLnBrk="1" latinLnBrk="0" hangingPunct="0">
                  <a:lnSpc>
                    <a:spcPct val="100000"/>
                  </a:lnSpc>
                </a:pPr>
                <a:r>
                  <a:rPr lang="zh-CN" altLang="zh-CN" sz="2400" b="0" i="0" u="none">
                    <a:solidFill>
                      <a:srgbClr val="FF0000"/>
                    </a:solidFill>
                    <a:effectLst/>
                    <a:latin typeface="Times New Roman" pitchFamily="24"/>
                    <a:ea typeface="黑体" pitchFamily="24"/>
                    <a:cs typeface="宋体" pitchFamily="24"/>
                  </a:rPr>
                  <a:t>将</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5</a:t>
                </a:r>
                <a:r>
                  <a:rPr lang="zh-CN" altLang="zh-CN" sz="2400" b="0" i="0" u="none">
                    <a:solidFill>
                      <a:srgbClr val="FF0000"/>
                    </a:solidFill>
                    <a:effectLst/>
                    <a:latin typeface="Times New Roman" pitchFamily="24"/>
                    <a:ea typeface="黑体" pitchFamily="24"/>
                    <a:cs typeface="宋体" pitchFamily="24"/>
                  </a:rPr>
                  <a:t>代入</a:t>
                </a:r>
                <a:r>
                  <a:rPr lang="zh-CN" altLang="zh-CN" sz="2400" b="0" i="0" u="none">
                    <a:solidFill>
                      <a:srgbClr val="FF0000"/>
                    </a:solidFill>
                    <a:effectLst/>
                    <a:latin typeface="宋体" pitchFamily="24"/>
                    <a:ea typeface="宋体" pitchFamily="24"/>
                    <a:cs typeface="宋体" pitchFamily="24"/>
                  </a:rPr>
                  <a:t>①</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得</a:t>
                </a:r>
                <a:r>
                  <a:rPr lang="en-US" altLang="zh-CN" sz="2400" b="0" i="1" u="none">
                    <a:solidFill>
                      <a:srgbClr val="FF0000"/>
                    </a:solidFill>
                    <a:effectLst/>
                    <a:latin typeface="Times New Roman" pitchFamily="24"/>
                    <a:ea typeface="Times New Roman" pitchFamily="24"/>
                    <a:cs typeface="宋体" pitchFamily="24"/>
                  </a:rPr>
                  <a:t>y</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宋体" pitchFamily="24"/>
                    <a:cs typeface="宋体" pitchFamily="24"/>
                  </a:rPr>
                  <a:t>，</a:t>
                </a:r>
              </a:p>
              <a:p>
                <a:pPr algn="l" eaLnBrk="1" latinLnBrk="0" hangingPunct="0">
                  <a:lnSpc>
                    <a:spcPct val="100000"/>
                  </a:lnSpc>
                </a:pP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方程组的解为</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en-US" altLang="zh-CN" sz="2400" b="0" i="0">
                                <a:solidFill>
                                  <a:srgbClr val="FF0000"/>
                                </a:solidFill>
                                <a:effectLst/>
                                <a:latin typeface="Cambria Math" panose="02040503050406030204" pitchFamily="12" charset="0"/>
                                <a:ea typeface="Cambria Math" panose="02040503050406030204" pitchFamily="12" charset="0"/>
                              </a:rPr>
                              <m:t>=5,</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en-US" altLang="zh-CN" sz="2400" b="0" i="0">
                                <a:solidFill>
                                  <a:srgbClr val="FF0000"/>
                                </a:solidFill>
                                <a:effectLst/>
                                <a:latin typeface="Cambria Math" panose="02040503050406030204" pitchFamily="12" charset="0"/>
                                <a:ea typeface="Cambria Math" panose="02040503050406030204" pitchFamily="12" charset="0"/>
                              </a:rPr>
                              <m:t>=1.</m:t>
                            </m:r>
                          </m:e>
                        </m:eqArr>
                      </m:e>
                    </m:d>
                  </m:oMath>
                </a14:m>
                <a:endParaRPr lang="zh-CN" altLang="zh-CN" sz="2400" b="0" i="0" u="none">
                  <a:solidFill>
                    <a:srgbClr val="FF0000"/>
                  </a:solidFill>
                  <a:effectLst/>
                  <a:latin typeface="Times New Roman" pitchFamily="24"/>
                  <a:ea typeface="黑体" pitchFamily="24"/>
                  <a:cs typeface="宋体" pitchFamily="24"/>
                </a:endParaRPr>
              </a:p>
            </p:txBody>
          </p:sp>
        </mc:Choice>
        <mc:Fallback xmlns="">
          <p:sp>
            <p:nvSpPr>
              <p:cNvPr id="6" name="yt_shape_13660">
                <a:extLst>
                  <a:ext uri="{FF2B5EF4-FFF2-40B4-BE49-F238E27FC236}">
                    <a16:creationId xmlns:a16="http://schemas.microsoft.com/office/drawing/2014/main" id="{436D4222-1503-EDB1-F7C8-B6C26674CB1E}"/>
                  </a:ext>
                </a:extLst>
              </p:cNvPr>
              <p:cNvSpPr txBox="1">
                <a:spLocks noRot="1" noChangeAspect="1" noMove="1" noResize="1" noEditPoints="1" noAdjustHandles="1" noChangeArrowheads="1" noChangeShapeType="1" noTextEdit="1"/>
              </p:cNvSpPr>
              <p:nvPr/>
            </p:nvSpPr>
            <p:spPr>
              <a:xfrm>
                <a:off x="335360" y="4326638"/>
                <a:ext cx="3350276" cy="1193147"/>
              </a:xfrm>
              <a:prstGeom prst="rect">
                <a:avLst/>
              </a:prstGeom>
              <a:blipFill>
                <a:blip r:embed="rId4"/>
                <a:stretch>
                  <a:fillRect l="-5455" t="-9744" r="-454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yt_shape_13662">
                <a:extLst>
                  <a:ext uri="{FF2B5EF4-FFF2-40B4-BE49-F238E27FC236}">
                    <a16:creationId xmlns:a16="http://schemas.microsoft.com/office/drawing/2014/main" id="{20DA3A45-CEA8-F873-4E4F-36684E528E14}"/>
                  </a:ext>
                </a:extLst>
              </p:cNvPr>
              <p:cNvSpPr txBox="1"/>
              <p:nvPr/>
            </p:nvSpPr>
            <p:spPr>
              <a:xfrm>
                <a:off x="6168008" y="2120195"/>
                <a:ext cx="4613507" cy="1247008"/>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楷体" pitchFamily="24"/>
                    <a:cs typeface="宋体" pitchFamily="24"/>
                  </a:rPr>
                  <a:t>丽水市中考</a:t>
                </a:r>
                <a:r>
                  <a:rPr lang="zh-CN" altLang="zh-CN" sz="2400" b="0" i="0" u="none" dirty="0">
                    <a:solidFill>
                      <a:srgbClr val="000000"/>
                    </a:solidFill>
                    <a:effectLst/>
                    <a:latin typeface="宋体" pitchFamily="24"/>
                    <a:ea typeface="宋体" pitchFamily="24"/>
                    <a:cs typeface="宋体" pitchFamily="24"/>
                  </a:rPr>
                  <a:t>）</a:t>
                </a:r>
                <a14:m>
                  <m:oMath xmlns:m="http://schemas.openxmlformats.org/officeDocument/2006/math">
                    <m:d>
                      <m:dPr>
                        <m:begChr m:val="{"/>
                        <m:endChr m:val=""/>
                        <m:ctrlPr>
                          <a:rPr lang="en-US" altLang="zh-CN" sz="2400" b="0" i="1">
                            <a:solidFill>
                              <a:srgbClr val="01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010000"/>
                                </a:solidFill>
                                <a:effectLst/>
                                <a:latin typeface="Cambria Math" panose="02040503050406030204" pitchFamily="18" charset="0"/>
                                <a:ea typeface="Cambria Math" panose="02040503050406030204" pitchFamily="12" charset="0"/>
                              </a:rPr>
                            </m:ctrlPr>
                          </m:eqArrPr>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1">
                                <a:solidFill>
                                  <a:srgbClr val="010000"/>
                                </a:solidFill>
                                <a:effectLst/>
                                <a:latin typeface="Cambria Math" panose="02040503050406030204" pitchFamily="12" charset="0"/>
                                <a:ea typeface="Cambria Math" panose="02040503050406030204" pitchFamily="12" charset="0"/>
                              </a:rPr>
                              <m:t>𝑥</m:t>
                            </m:r>
                            <m:r>
                              <a:rPr lang="en-US" altLang="zh-CN" sz="2400" b="0" i="0">
                                <a:solidFill>
                                  <a:srgbClr val="010000"/>
                                </a:solidFill>
                                <a:effectLst/>
                                <a:latin typeface="Cambria Math" panose="02040503050406030204" pitchFamily="12" charset="0"/>
                                <a:ea typeface="Cambria Math" panose="02040503050406030204" pitchFamily="12" charset="0"/>
                              </a:rPr>
                              <m:t>=2</m:t>
                            </m:r>
                            <m:r>
                              <a:rPr lang="en-US" altLang="zh-CN" sz="2400" b="0" i="1">
                                <a:solidFill>
                                  <a:srgbClr val="010000"/>
                                </a:solidFill>
                                <a:effectLst/>
                                <a:latin typeface="Cambria Math" panose="02040503050406030204" pitchFamily="12" charset="0"/>
                                <a:ea typeface="Cambria Math" panose="02040503050406030204" pitchFamily="12" charset="0"/>
                              </a:rPr>
                              <m:t>𝑦</m:t>
                            </m:r>
                            <m:r>
                              <m:rPr>
                                <m:nor/>
                              </m:rPr>
                              <a:rPr lang="en-US" altLang="zh-CN" sz="2400" b="0" i="0">
                                <a:solidFill>
                                  <a:srgbClr val="010000"/>
                                </a:solidFill>
                                <a:effectLst/>
                                <a:latin typeface="Times New Roman" panose="02040503050406030204" pitchFamily="12" charset="0"/>
                                <a:ea typeface="宋体" panose="02040503050406030204" pitchFamily="12" charset="0"/>
                              </a:rPr>
                              <m:t>,</m:t>
                            </m:r>
                            <m:r>
                              <m:rPr>
                                <m:nor/>
                              </m:rPr>
                              <a:rPr lang="en-US" altLang="zh-CN" sz="2400" b="0" i="0">
                                <a:solidFill>
                                  <a:srgbClr val="010000"/>
                                </a:solidFill>
                                <a:effectLst/>
                                <a:latin typeface="Times New Roman" panose="02040503050406030204" pitchFamily="12" charset="0"/>
                                <a:ea typeface="宋体" panose="02040503050406030204" pitchFamily="12" charset="0"/>
                              </a:rPr>
                              <m:t>①</m:t>
                            </m:r>
                          </m:e>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1">
                                <a:solidFill>
                                  <a:srgbClr val="010000"/>
                                </a:solidFill>
                                <a:effectLst/>
                                <a:latin typeface="Cambria Math" panose="02040503050406030204" pitchFamily="12" charset="0"/>
                                <a:ea typeface="Cambria Math" panose="02040503050406030204" pitchFamily="12" charset="0"/>
                              </a:rPr>
                              <m:t>𝑥</m:t>
                            </m:r>
                            <m:r>
                              <m:rPr>
                                <m:nor/>
                              </m:rPr>
                              <a:rPr lang="en-US" altLang="zh-CN" sz="2400" b="0" i="0">
                                <a:solidFill>
                                  <a:srgbClr val="010000"/>
                                </a:solidFill>
                                <a:effectLst/>
                                <a:latin typeface="Times New Roman" panose="02040503050406030204" pitchFamily="12" charset="0"/>
                                <a:ea typeface="宋体" panose="02040503050406030204" pitchFamily="12" charset="0"/>
                              </a:rPr>
                              <m:t>−</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=6.②</m:t>
                            </m:r>
                          </m:e>
                        </m:eqArr>
                      </m:e>
                    </m:d>
                  </m:oMath>
                </a14:m>
                <a:endParaRPr lang="zh-CN" altLang="zh-CN" sz="2400" b="0" i="0" u="none" dirty="0">
                  <a:solidFill>
                    <a:srgbClr val="000000"/>
                  </a:solidFill>
                  <a:effectLst/>
                  <a:latin typeface="宋体" pitchFamily="24"/>
                  <a:ea typeface="宋体" pitchFamily="24"/>
                  <a:cs typeface="宋体" pitchFamily="24"/>
                </a:endParaRPr>
              </a:p>
            </p:txBody>
          </p:sp>
        </mc:Choice>
        <mc:Fallback xmlns="">
          <p:sp>
            <p:nvSpPr>
              <p:cNvPr id="7" name="yt_shape_13662">
                <a:extLst>
                  <a:ext uri="{FF2B5EF4-FFF2-40B4-BE49-F238E27FC236}">
                    <a16:creationId xmlns:a16="http://schemas.microsoft.com/office/drawing/2014/main" id="{20DA3A45-CEA8-F873-4E4F-36684E528E14}"/>
                  </a:ext>
                </a:extLst>
              </p:cNvPr>
              <p:cNvSpPr txBox="1">
                <a:spLocks noRot="1" noChangeAspect="1" noMove="1" noResize="1" noEditPoints="1" noAdjustHandles="1" noChangeArrowheads="1" noChangeShapeType="1" noTextEdit="1"/>
              </p:cNvSpPr>
              <p:nvPr/>
            </p:nvSpPr>
            <p:spPr>
              <a:xfrm>
                <a:off x="6168008" y="2120195"/>
                <a:ext cx="4613507" cy="1247008"/>
              </a:xfrm>
              <a:prstGeom prst="rect">
                <a:avLst/>
              </a:prstGeom>
              <a:blipFill>
                <a:blip r:embed="rId5"/>
                <a:stretch>
                  <a:fillRect l="-4095"/>
                </a:stretch>
              </a:blipFill>
            </p:spPr>
            <p:txBody>
              <a:bodyPr/>
              <a:lstStyle/>
              <a:p>
                <a:r>
                  <a:rPr lang="zh-CN" altLang="en-US">
                    <a:noFill/>
                  </a:rPr>
                  <a:t> </a:t>
                </a:r>
              </a:p>
            </p:txBody>
          </p:sp>
        </mc:Fallback>
      </mc:AlternateContent>
      <p:sp>
        <p:nvSpPr>
          <p:cNvPr id="8" name="yt_shape_13664">
            <a:extLst>
              <a:ext uri="{FF2B5EF4-FFF2-40B4-BE49-F238E27FC236}">
                <a16:creationId xmlns:a16="http://schemas.microsoft.com/office/drawing/2014/main" id="{ADC16C81-59FF-BA39-1514-B91C3D392E44}"/>
              </a:ext>
            </a:extLst>
          </p:cNvPr>
          <p:cNvSpPr txBox="1"/>
          <p:nvPr/>
        </p:nvSpPr>
        <p:spPr>
          <a:xfrm>
            <a:off x="6168008" y="3417991"/>
            <a:ext cx="4273606"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把</a:t>
            </a:r>
            <a:r>
              <a:rPr lang="zh-CN" altLang="zh-CN" sz="2400" b="0" i="0" u="none">
                <a:solidFill>
                  <a:srgbClr val="FF0000"/>
                </a:solidFill>
                <a:effectLst/>
                <a:latin typeface="宋体" pitchFamily="24"/>
                <a:ea typeface="宋体" pitchFamily="24"/>
                <a:cs typeface="宋体" pitchFamily="24"/>
              </a:rPr>
              <a:t>①</a:t>
            </a:r>
            <a:r>
              <a:rPr lang="zh-CN" altLang="zh-CN" sz="2400" b="0" i="0" u="none">
                <a:solidFill>
                  <a:srgbClr val="FF0000"/>
                </a:solidFill>
                <a:effectLst/>
                <a:latin typeface="Times New Roman" pitchFamily="24"/>
                <a:ea typeface="黑体" pitchFamily="24"/>
                <a:cs typeface="宋体" pitchFamily="24"/>
              </a:rPr>
              <a:t>代入</a:t>
            </a:r>
            <a:r>
              <a:rPr lang="zh-CN" altLang="zh-CN" sz="2400" b="0" i="0" u="none">
                <a:solidFill>
                  <a:srgbClr val="FF0000"/>
                </a:solidFill>
                <a:effectLst/>
                <a:latin typeface="宋体" pitchFamily="24"/>
                <a:ea typeface="宋体" pitchFamily="24"/>
                <a:cs typeface="宋体" pitchFamily="24"/>
              </a:rPr>
              <a:t>②</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得</a:t>
            </a:r>
            <a:r>
              <a:rPr lang="en-US" altLang="zh-CN" sz="2400" b="0" i="0" u="none">
                <a:solidFill>
                  <a:srgbClr val="FF0000"/>
                </a:solidFill>
                <a:effectLst/>
                <a:latin typeface="Times New Roman" pitchFamily="24"/>
                <a:ea typeface="Times New Roman" pitchFamily="24"/>
                <a:cs typeface="宋体" pitchFamily="24"/>
              </a:rPr>
              <a:t>2</a:t>
            </a:r>
            <a:r>
              <a:rPr lang="en-US" altLang="zh-CN" sz="2400" b="0" i="1" u="none">
                <a:solidFill>
                  <a:srgbClr val="FF0000"/>
                </a:solidFill>
                <a:effectLst/>
                <a:latin typeface="Times New Roman" pitchFamily="24"/>
                <a:ea typeface="Times New Roman" pitchFamily="24"/>
                <a:cs typeface="宋体" pitchFamily="24"/>
              </a:rPr>
              <a:t>y</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y</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6</a:t>
            </a:r>
            <a:r>
              <a:rPr lang="zh-CN" altLang="zh-CN" sz="2400" b="0" i="0" u="none">
                <a:solidFill>
                  <a:srgbClr val="FF0000"/>
                </a:solidFill>
                <a:effectLst/>
                <a:latin typeface="Times New Roman" pitchFamily="24"/>
                <a:ea typeface="宋体" pitchFamily="24"/>
                <a:cs typeface="宋体" pitchFamily="24"/>
              </a:rPr>
              <a:t>，</a:t>
            </a:r>
          </a:p>
        </p:txBody>
      </p:sp>
      <p:sp>
        <p:nvSpPr>
          <p:cNvPr id="9" name="yt_shape_13665">
            <a:extLst>
              <a:ext uri="{FF2B5EF4-FFF2-40B4-BE49-F238E27FC236}">
                <a16:creationId xmlns:a16="http://schemas.microsoft.com/office/drawing/2014/main" id="{D0AA728F-7CB0-E6D6-7B4E-80F8456B726E}"/>
              </a:ext>
            </a:extLst>
          </p:cNvPr>
          <p:cNvSpPr txBox="1"/>
          <p:nvPr/>
        </p:nvSpPr>
        <p:spPr>
          <a:xfrm>
            <a:off x="6744072" y="3853255"/>
            <a:ext cx="1521250"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解得</a:t>
            </a:r>
            <a:r>
              <a:rPr lang="en-US" altLang="zh-CN" sz="2400" b="0" i="1" u="none">
                <a:solidFill>
                  <a:srgbClr val="FF0000"/>
                </a:solidFill>
                <a:effectLst/>
                <a:latin typeface="Times New Roman" pitchFamily="24"/>
                <a:ea typeface="Times New Roman" pitchFamily="24"/>
                <a:cs typeface="宋体" pitchFamily="24"/>
              </a:rPr>
              <a:t>y</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6</a:t>
            </a:r>
            <a:r>
              <a:rPr lang="zh-CN" altLang="zh-CN" sz="2400" b="0" i="0" u="none">
                <a:solidFill>
                  <a:srgbClr val="FF0000"/>
                </a:solidFill>
                <a:effectLst/>
                <a:latin typeface="Times New Roman" pitchFamily="24"/>
                <a:ea typeface="宋体" pitchFamily="24"/>
                <a:cs typeface="宋体" pitchFamily="24"/>
              </a:rPr>
              <a:t>，</a:t>
            </a:r>
          </a:p>
        </p:txBody>
      </p:sp>
      <mc:AlternateContent xmlns:mc="http://schemas.openxmlformats.org/markup-compatibility/2006" xmlns:a14="http://schemas.microsoft.com/office/drawing/2010/main">
        <mc:Choice Requires="a14">
          <p:sp>
            <p:nvSpPr>
              <p:cNvPr id="10" name="yt_shape_13666">
                <a:extLst>
                  <a:ext uri="{FF2B5EF4-FFF2-40B4-BE49-F238E27FC236}">
                    <a16:creationId xmlns:a16="http://schemas.microsoft.com/office/drawing/2014/main" id="{FB703B10-03B3-8D78-2D1F-41FCAA854914}"/>
                  </a:ext>
                </a:extLst>
              </p:cNvPr>
              <p:cNvSpPr txBox="1"/>
              <p:nvPr/>
            </p:nvSpPr>
            <p:spPr>
              <a:xfrm>
                <a:off x="6744072" y="4332558"/>
                <a:ext cx="3504164" cy="1193147"/>
              </a:xfrm>
              <a:prstGeom prst="rect">
                <a:avLst/>
              </a:prstGeom>
            </p:spPr>
            <p:txBody>
              <a:bodyPr vert="horz" wrap="none" lIns="0" tIns="0" rIns="0" bIns="0" rtlCol="0">
                <a:spAutoFit/>
              </a:bodyPr>
              <a:lstStyle/>
              <a:p>
                <a:pPr algn="l" eaLnBrk="1" latinLnBrk="0" hangingPunct="0">
                  <a:lnSpc>
                    <a:spcPct val="100000"/>
                  </a:lnSpc>
                </a:pPr>
                <a:r>
                  <a:rPr lang="zh-CN" altLang="zh-CN" sz="2400" b="0" i="0" u="none">
                    <a:solidFill>
                      <a:srgbClr val="FF0000"/>
                    </a:solidFill>
                    <a:effectLst/>
                    <a:latin typeface="Times New Roman" pitchFamily="24"/>
                    <a:ea typeface="黑体" pitchFamily="24"/>
                    <a:cs typeface="宋体" pitchFamily="24"/>
                  </a:rPr>
                  <a:t>把</a:t>
                </a:r>
                <a:r>
                  <a:rPr lang="en-US" altLang="zh-CN" sz="2400" b="0" i="1" u="none">
                    <a:solidFill>
                      <a:srgbClr val="FF0000"/>
                    </a:solidFill>
                    <a:effectLst/>
                    <a:latin typeface="Times New Roman" pitchFamily="24"/>
                    <a:ea typeface="Times New Roman" pitchFamily="24"/>
                    <a:cs typeface="宋体" pitchFamily="24"/>
                  </a:rPr>
                  <a:t>y</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6</a:t>
                </a:r>
                <a:r>
                  <a:rPr lang="zh-CN" altLang="zh-CN" sz="2400" b="0" i="0" u="none">
                    <a:solidFill>
                      <a:srgbClr val="FF0000"/>
                    </a:solidFill>
                    <a:effectLst/>
                    <a:latin typeface="Times New Roman" pitchFamily="24"/>
                    <a:ea typeface="黑体" pitchFamily="24"/>
                    <a:cs typeface="宋体" pitchFamily="24"/>
                  </a:rPr>
                  <a:t>代入</a:t>
                </a:r>
                <a:r>
                  <a:rPr lang="zh-CN" altLang="zh-CN" sz="2400" b="0" i="0" u="none">
                    <a:solidFill>
                      <a:srgbClr val="FF0000"/>
                    </a:solidFill>
                    <a:effectLst/>
                    <a:latin typeface="宋体" pitchFamily="24"/>
                    <a:ea typeface="宋体" pitchFamily="24"/>
                    <a:cs typeface="宋体" pitchFamily="24"/>
                  </a:rPr>
                  <a:t>①</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得</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12</a:t>
                </a:r>
                <a:r>
                  <a:rPr lang="zh-CN" altLang="zh-CN" sz="2400" b="0" i="0" u="none">
                    <a:solidFill>
                      <a:srgbClr val="FF0000"/>
                    </a:solidFill>
                    <a:effectLst/>
                    <a:latin typeface="Times New Roman" pitchFamily="24"/>
                    <a:ea typeface="宋体" pitchFamily="24"/>
                    <a:cs typeface="宋体" pitchFamily="24"/>
                  </a:rPr>
                  <a:t>，</a:t>
                </a:r>
              </a:p>
              <a:p>
                <a:pPr algn="l" eaLnBrk="1" latinLnBrk="0" hangingPunct="0">
                  <a:lnSpc>
                    <a:spcPct val="100000"/>
                  </a:lnSpc>
                </a:pPr>
                <a:r>
                  <a:rPr lang="zh-CN" altLang="zh-CN" sz="2400" b="0" i="0" u="none">
                    <a:solidFill>
                      <a:srgbClr val="FF0000"/>
                    </a:solidFill>
                    <a:effectLst/>
                    <a:latin typeface="Times New Roman" pitchFamily="24"/>
                    <a:ea typeface="黑体" pitchFamily="24"/>
                    <a:cs typeface="宋体" pitchFamily="24"/>
                  </a:rPr>
                  <a:t>则方程组的解为</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en-US" altLang="zh-CN" sz="2400" b="0" i="0">
                                <a:solidFill>
                                  <a:srgbClr val="FF0000"/>
                                </a:solidFill>
                                <a:effectLst/>
                                <a:latin typeface="Cambria Math" panose="02040503050406030204" pitchFamily="12" charset="0"/>
                                <a:ea typeface="Cambria Math" panose="02040503050406030204" pitchFamily="12" charset="0"/>
                              </a:rPr>
                              <m:t>=12,</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en-US" altLang="zh-CN" sz="2400" b="0" i="0">
                                <a:solidFill>
                                  <a:srgbClr val="FF0000"/>
                                </a:solidFill>
                                <a:effectLst/>
                                <a:latin typeface="Cambria Math" panose="02040503050406030204" pitchFamily="12" charset="0"/>
                                <a:ea typeface="Cambria Math" panose="02040503050406030204" pitchFamily="12" charset="0"/>
                              </a:rPr>
                              <m:t>=6.</m:t>
                            </m:r>
                          </m:e>
                        </m:eqArr>
                      </m:e>
                    </m:d>
                  </m:oMath>
                </a14:m>
                <a:endParaRPr lang="zh-CN" altLang="zh-CN" sz="2400" b="0" i="0" u="none">
                  <a:solidFill>
                    <a:srgbClr val="FF0000"/>
                  </a:solidFill>
                  <a:effectLst/>
                  <a:latin typeface="Times New Roman" pitchFamily="24"/>
                  <a:ea typeface="黑体" pitchFamily="24"/>
                  <a:cs typeface="宋体" pitchFamily="24"/>
                </a:endParaRPr>
              </a:p>
            </p:txBody>
          </p:sp>
        </mc:Choice>
        <mc:Fallback xmlns="">
          <p:sp>
            <p:nvSpPr>
              <p:cNvPr id="10" name="yt_shape_13666">
                <a:extLst>
                  <a:ext uri="{FF2B5EF4-FFF2-40B4-BE49-F238E27FC236}">
                    <a16:creationId xmlns:a16="http://schemas.microsoft.com/office/drawing/2014/main" id="{FB703B10-03B3-8D78-2D1F-41FCAA854914}"/>
                  </a:ext>
                </a:extLst>
              </p:cNvPr>
              <p:cNvSpPr txBox="1">
                <a:spLocks noRot="1" noChangeAspect="1" noMove="1" noResize="1" noEditPoints="1" noAdjustHandles="1" noChangeArrowheads="1" noChangeShapeType="1" noTextEdit="1"/>
              </p:cNvSpPr>
              <p:nvPr/>
            </p:nvSpPr>
            <p:spPr>
              <a:xfrm>
                <a:off x="6744072" y="4332558"/>
                <a:ext cx="3504164" cy="1193147"/>
              </a:xfrm>
              <a:prstGeom prst="rect">
                <a:avLst/>
              </a:prstGeom>
              <a:blipFill>
                <a:blip r:embed="rId6"/>
                <a:stretch>
                  <a:fillRect l="-5217" t="-9744" r="-4348"/>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5">
                                            <p:txEl>
                                              <p:pRg st="1" end="1"/>
                                            </p:txEl>
                                          </p:spTgt>
                                        </p:tgtEl>
                                        <p:attrNameLst>
                                          <p:attrName>style.visibility</p:attrName>
                                        </p:attrNameLst>
                                      </p:cBhvr>
                                      <p:to>
                                        <p:strVal val="visible"/>
                                      </p:to>
                                    </p:set>
                                    <p:animEffect transition="in" filter="blinds(horizontal)">
                                      <p:cBhvr>
                                        <p:cTn id="20" dur="500"/>
                                        <p:tgtEl>
                                          <p:spTgt spid="5">
                                            <p:txEl>
                                              <p:pRg st="1" end="1"/>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animEffect transition="in" filter="blinds(horizontal)">
                                      <p:cBhvr>
                                        <p:cTn id="23" dur="500"/>
                                        <p:tgtEl>
                                          <p:spTgt spid="6">
                                            <p:txEl>
                                              <p:pRg st="0" end="0"/>
                                            </p:txEl>
                                          </p:spTgt>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6">
                                            <p:txEl>
                                              <p:pRg st="1" end="1"/>
                                            </p:txEl>
                                          </p:spTgt>
                                        </p:tgtEl>
                                        <p:attrNameLst>
                                          <p:attrName>style.visibility</p:attrName>
                                        </p:attrNameLst>
                                      </p:cBhvr>
                                      <p:to>
                                        <p:strVal val="visible"/>
                                      </p:to>
                                    </p:set>
                                    <p:animEffect transition="in" filter="blinds(horizontal)">
                                      <p:cBhvr>
                                        <p:cTn id="26" dur="500"/>
                                        <p:tgtEl>
                                          <p:spTgt spid="6">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Effect transition="in" filter="blinds(horizontal)">
                                      <p:cBhvr>
                                        <p:cTn id="31" dur="500"/>
                                        <p:tgtEl>
                                          <p:spTgt spid="8">
                                            <p:txEl>
                                              <p:pRg st="0" end="0"/>
                                            </p:txEl>
                                          </p:spTgt>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blinds(horizontal)">
                                      <p:cBhvr>
                                        <p:cTn id="34" dur="500"/>
                                        <p:tgtEl>
                                          <p:spTgt spid="9">
                                            <p:txEl>
                                              <p:pRg st="0" end="0"/>
                                            </p:txEl>
                                          </p:spTgt>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0">
                                            <p:txEl>
                                              <p:pRg st="0" end="0"/>
                                            </p:txEl>
                                          </p:spTgt>
                                        </p:tgtEl>
                                        <p:attrNameLst>
                                          <p:attrName>style.visibility</p:attrName>
                                        </p:attrNameLst>
                                      </p:cBhvr>
                                      <p:to>
                                        <p:strVal val="visible"/>
                                      </p:to>
                                    </p:set>
                                    <p:animEffect transition="in" filter="blinds(horizontal)">
                                      <p:cBhvr>
                                        <p:cTn id="37" dur="500"/>
                                        <p:tgtEl>
                                          <p:spTgt spid="10">
                                            <p:txEl>
                                              <p:pRg st="0" end="0"/>
                                            </p:txEl>
                                          </p:spTgt>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0">
                                            <p:txEl>
                                              <p:pRg st="1" end="1"/>
                                            </p:txEl>
                                          </p:spTgt>
                                        </p:tgtEl>
                                        <p:attrNameLst>
                                          <p:attrName>style.visibility</p:attrName>
                                        </p:attrNameLst>
                                      </p:cBhvr>
                                      <p:to>
                                        <p:strVal val="visible"/>
                                      </p:to>
                                    </p:set>
                                    <p:animEffect transition="in" filter="blinds(horizontal)">
                                      <p:cBhvr>
                                        <p:cTn id="40"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5" grpId="0" build="allAtOnce"/>
      <p:bldP spid="6" grpId="0" build="allAtOnce"/>
      <p:bldP spid="8" grpId="0" build="allAtOnce"/>
      <p:bldP spid="9" grpId="0" build="allAtOnce"/>
      <p:bldP spid="10"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668" name="yt_shape_13668"/>
          <p:cNvSpPr txBox="1"/>
          <p:nvPr/>
        </p:nvSpPr>
        <p:spPr>
          <a:xfrm>
            <a:off x="540000" y="900000"/>
            <a:ext cx="6412012"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Times New Roman" pitchFamily="25"/>
                <a:ea typeface="宋体" pitchFamily="25"/>
                <a:cs typeface="宋体" pitchFamily="25"/>
                <a:sym typeface="Finished"/>
              </a:rPr>
              <a:t>⁠</a:t>
            </a:r>
            <a:r>
              <a:rPr lang="zh-CN" altLang="zh-CN" sz="2400" b="0" i="0"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变形后用代入法解二元一次方程组</a:t>
            </a:r>
          </a:p>
        </p:txBody>
      </p:sp>
      <mc:AlternateContent xmlns:mc="http://schemas.openxmlformats.org/markup-compatibility/2006" xmlns:a14="http://schemas.microsoft.com/office/drawing/2010/main">
        <mc:Choice Requires="a14">
          <p:sp>
            <p:nvSpPr>
              <p:cNvPr id="13669" name="yt_shape_13669"/>
              <p:cNvSpPr txBox="1"/>
              <p:nvPr/>
            </p:nvSpPr>
            <p:spPr>
              <a:xfrm>
                <a:off x="540000" y="1399565"/>
                <a:ext cx="11072262" cy="1247008"/>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用代入法解方程组</a:t>
                </a:r>
                <a14:m>
                  <m:oMath xmlns:m="http://schemas.openxmlformats.org/officeDocument/2006/math">
                    <m:d>
                      <m:dPr>
                        <m:begChr m:val="{"/>
                        <m:endChr m:val=""/>
                        <m:ctrlPr>
                          <a:rPr lang="en-US" altLang="zh-CN" sz="2400" b="0" i="1">
                            <a:solidFill>
                              <a:srgbClr val="01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010000"/>
                                </a:solidFill>
                                <a:effectLst/>
                                <a:latin typeface="Cambria Math" panose="02040503050406030204" pitchFamily="18" charset="0"/>
                                <a:ea typeface="Cambria Math" panose="02040503050406030204" pitchFamily="12" charset="0"/>
                              </a:rPr>
                            </m:ctrlPr>
                          </m:eqArrPr>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3</m:t>
                            </m:r>
                            <m:r>
                              <a:rPr lang="en-US" altLang="zh-CN" sz="2400" b="0" i="1">
                                <a:solidFill>
                                  <a:srgbClr val="010000"/>
                                </a:solidFill>
                                <a:effectLst/>
                                <a:latin typeface="Cambria Math" panose="02040503050406030204" pitchFamily="12" charset="0"/>
                                <a:ea typeface="Cambria Math" panose="02040503050406030204" pitchFamily="12" charset="0"/>
                              </a:rPr>
                              <m:t>𝑥</m:t>
                            </m:r>
                            <m:r>
                              <a:rPr lang="en-US" altLang="zh-CN" sz="2400" b="0" i="0">
                                <a:solidFill>
                                  <a:srgbClr val="010000"/>
                                </a:solidFill>
                                <a:effectLst/>
                                <a:latin typeface="Cambria Math" panose="02040503050406030204" pitchFamily="12" charset="0"/>
                                <a:ea typeface="Cambria Math" panose="02040503050406030204" pitchFamily="12" charset="0"/>
                              </a:rPr>
                              <m:t>+4</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=2,①</m:t>
                            </m:r>
                          </m:e>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2</m:t>
                            </m:r>
                            <m:r>
                              <a:rPr lang="en-US" altLang="zh-CN" sz="2400" b="0" i="1">
                                <a:solidFill>
                                  <a:srgbClr val="010000"/>
                                </a:solidFill>
                                <a:effectLst/>
                                <a:latin typeface="Cambria Math" panose="02040503050406030204" pitchFamily="12" charset="0"/>
                                <a:ea typeface="Cambria Math" panose="02040503050406030204" pitchFamily="12" charset="0"/>
                              </a:rPr>
                              <m:t>𝑥</m:t>
                            </m:r>
                            <m:r>
                              <m:rPr>
                                <m:nor/>
                              </m:rPr>
                              <a:rPr lang="en-US" altLang="zh-CN" sz="2400" b="0" i="0">
                                <a:solidFill>
                                  <a:srgbClr val="010000"/>
                                </a:solidFill>
                                <a:effectLst/>
                                <a:latin typeface="Times New Roman" panose="02040503050406030204" pitchFamily="12" charset="0"/>
                                <a:ea typeface="宋体" panose="02040503050406030204" pitchFamily="12" charset="0"/>
                              </a:rPr>
                              <m:t>−</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=5,②</m:t>
                            </m:r>
                          </m:e>
                        </m:eqArr>
                      </m:e>
                    </m:d>
                  </m:oMath>
                </a14:m>
                <a:r>
                  <a:rPr lang="zh-CN" altLang="zh-CN" sz="2400" b="0" i="0" u="none">
                    <a:solidFill>
                      <a:srgbClr val="000000"/>
                    </a:solidFill>
                    <a:effectLst/>
                    <a:latin typeface="Times New Roman" pitchFamily="24"/>
                    <a:ea typeface="宋体" pitchFamily="24"/>
                    <a:cs typeface="宋体" pitchFamily="24"/>
                  </a:rPr>
                  <a:t>使得代入后化简比较容易的变形是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宋体" pitchFamily="24"/>
                    <a:ea typeface="宋体" pitchFamily="24"/>
                    <a:cs typeface="宋体" pitchFamily="24"/>
                  </a:rPr>
                  <a:t>）</a:t>
                </a:r>
              </a:p>
            </p:txBody>
          </p:sp>
        </mc:Choice>
        <mc:Fallback xmlns="" xmlns:a16="http://schemas.microsoft.com/office/drawing/2014/main" xmlns:p14="http://schemas.microsoft.com/office/powerpoint/2010/main">
          <p:sp>
            <p:nvSpPr>
              <p:cNvPr id="13669" name="yt_shape_13669" descr="{&quot;rangeId&quot;:6,&quot;hasSerialNum&quot;:1,&quot;mathAnswerShape&quot;:1}"/>
              <p:cNvSpPr txBox="1">
                <a:spLocks noRot="1" noChangeAspect="1" noMove="1" noResize="1" noEditPoints="1" noAdjustHandles="1" noChangeArrowheads="1" noChangeShapeType="1" noTextEdit="1"/>
              </p:cNvSpPr>
              <p:nvPr/>
            </p:nvSpPr>
            <p:spPr>
              <a:xfrm>
                <a:off x="540000" y="1399565"/>
                <a:ext cx="11072262" cy="1247008"/>
              </a:xfrm>
              <a:prstGeom prst="rect">
                <a:avLst/>
              </a:prstGeom>
              <a:blipFill>
                <a:blip r:embed="rId2"/>
                <a:stretch>
                  <a:fillRect l="-1707" r="-71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13671" name="yt_table_13671" title="H_100.47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375420213"/>
                  </p:ext>
                </p:extLst>
              </p:nvPr>
            </p:nvGraphicFramePr>
            <p:xfrm>
              <a:off x="540000" y="2849725"/>
              <a:ext cx="7322503" cy="1275970"/>
            </p:xfrm>
            <a:graphic>
              <a:graphicData uri="http://schemas.openxmlformats.org/drawingml/2006/table">
                <a:tbl>
                  <a:tblPr/>
                  <a:tblGrid>
                    <a:gridCol w="4037965">
                      <a:extLst>
                        <a:ext uri="{9D8B030D-6E8A-4147-A177-3AD203B41FA5}">
                          <a16:colId xmlns:a16="http://schemas.microsoft.com/office/drawing/2014/main" val="10553"/>
                        </a:ext>
                      </a:extLst>
                    </a:gridCol>
                    <a:gridCol w="3284538">
                      <a:extLst>
                        <a:ext uri="{9D8B030D-6E8A-4147-A177-3AD203B41FA5}">
                          <a16:colId xmlns:a16="http://schemas.microsoft.com/office/drawing/2014/main" val="10554"/>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由</a:t>
                          </a:r>
                          <a:r>
                            <a:rPr lang="zh-CN" altLang="zh-CN" sz="2400" b="0" i="0" u="none">
                              <a:solidFill>
                                <a:srgbClr val="000000"/>
                              </a:solidFill>
                              <a:effectLst/>
                              <a:latin typeface="宋体" pitchFamily="24"/>
                              <a:ea typeface="宋体" pitchFamily="24"/>
                              <a:cs typeface="宋体" pitchFamily="24"/>
                            </a:rPr>
                            <a:t>①</a:t>
                          </a:r>
                          <a:r>
                            <a:rPr lang="zh-CN" altLang="zh-CN" sz="2400" b="0" i="0" u="none">
                              <a:solidFill>
                                <a:srgbClr val="000000"/>
                              </a:solidFill>
                              <a:effectLst/>
                              <a:latin typeface="Times New Roman" pitchFamily="24"/>
                              <a:ea typeface="宋体" pitchFamily="24"/>
                              <a:cs typeface="宋体" pitchFamily="24"/>
                            </a:rPr>
                            <a:t>，得</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黑体" pitchFamily="24"/>
                              <a:cs typeface="黑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2−4</m:t>
                                  </m:r>
                                  <m:r>
                                    <a:rPr lang="en-US" altLang="zh-CN" sz="2400" b="0" i="1">
                                      <a:solidFill>
                                        <a:srgbClr val="010000"/>
                                      </a:solidFill>
                                      <a:effectLst/>
                                      <a:latin typeface="Cambria Math" panose="02040503050406030204" pitchFamily="12" charset="0"/>
                                      <a:ea typeface="Cambria Math" panose="02040503050406030204" pitchFamily="12" charset="0"/>
                                    </a:rPr>
                                    <m:t>𝑦</m:t>
                                  </m:r>
                                </m:num>
                                <m:den>
                                  <m:r>
                                    <a:rPr lang="en-US" altLang="zh-CN" sz="2400" b="0" i="0">
                                      <a:solidFill>
                                        <a:srgbClr val="010000"/>
                                      </a:solidFill>
                                      <a:effectLst/>
                                      <a:latin typeface="Cambria Math" panose="02040503050406030204" pitchFamily="12" charset="0"/>
                                      <a:ea typeface="Cambria Math" panose="02040503050406030204" pitchFamily="12" charset="0"/>
                                    </a:rPr>
                                    <m:t>3</m:t>
                                  </m:r>
                                </m:den>
                              </m:f>
                            </m:oMath>
                          </a14:m>
                          <a:endParaRPr lang="zh-CN" altLang="zh-CN" sz="2400" b="0" i="0" u="none">
                            <a:solidFill>
                              <a:srgbClr val="000000"/>
                            </a:solidFill>
                            <a:effectLst/>
                            <a:latin typeface="Times New Roman" pitchFamily="24"/>
                            <a:ea typeface="黑体" pitchFamily="24"/>
                            <a:cs typeface="黑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由</a:t>
                          </a:r>
                          <a:r>
                            <a:rPr lang="zh-CN" altLang="zh-CN" sz="2400" b="0" i="0" u="none">
                              <a:solidFill>
                                <a:srgbClr val="000000"/>
                              </a:solidFill>
                              <a:effectLst/>
                              <a:latin typeface="宋体" pitchFamily="24"/>
                              <a:ea typeface="宋体" pitchFamily="24"/>
                              <a:cs typeface="宋体" pitchFamily="24"/>
                            </a:rPr>
                            <a:t>①</a:t>
                          </a:r>
                          <a:r>
                            <a:rPr lang="zh-CN" altLang="zh-CN" sz="2400" b="0" i="0" u="none">
                              <a:solidFill>
                                <a:srgbClr val="000000"/>
                              </a:solidFill>
                              <a:effectLst/>
                              <a:latin typeface="Times New Roman" pitchFamily="24"/>
                              <a:ea typeface="宋体" pitchFamily="24"/>
                              <a:cs typeface="宋体" pitchFamily="24"/>
                            </a:rPr>
                            <a:t>，得</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黑体" pitchFamily="24"/>
                              <a:cs typeface="黑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2−3</m:t>
                                  </m:r>
                                  <m:r>
                                    <a:rPr lang="en-US" altLang="zh-CN" sz="2400" b="0" i="1">
                                      <a:solidFill>
                                        <a:srgbClr val="010000"/>
                                      </a:solidFill>
                                      <a:effectLst/>
                                      <a:latin typeface="Cambria Math" panose="02040503050406030204" pitchFamily="12" charset="0"/>
                                      <a:ea typeface="Cambria Math" panose="02040503050406030204" pitchFamily="12" charset="0"/>
                                    </a:rPr>
                                    <m:t>𝑥</m:t>
                                  </m:r>
                                </m:num>
                                <m:den>
                                  <m:r>
                                    <a:rPr lang="en-US" altLang="zh-CN" sz="2400" b="0" i="0">
                                      <a:solidFill>
                                        <a:srgbClr val="010000"/>
                                      </a:solidFill>
                                      <a:effectLst/>
                                      <a:latin typeface="Cambria Math" panose="02040503050406030204" pitchFamily="12" charset="0"/>
                                      <a:ea typeface="Cambria Math" panose="02040503050406030204" pitchFamily="12" charset="0"/>
                                    </a:rPr>
                                    <m:t>4</m:t>
                                  </m:r>
                                </m:den>
                              </m:f>
                            </m:oMath>
                          </a14:m>
                          <a:endParaRPr lang="zh-CN" altLang="zh-CN" sz="2400" b="0" i="0" u="none">
                            <a:solidFill>
                              <a:srgbClr val="000000"/>
                            </a:solidFill>
                            <a:effectLst/>
                            <a:latin typeface="Times New Roman" pitchFamily="24"/>
                            <a:ea typeface="黑体" pitchFamily="24"/>
                            <a:cs typeface="黑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87"/>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由</a:t>
                          </a:r>
                          <a:r>
                            <a:rPr lang="zh-CN" altLang="zh-CN" sz="2400" b="0" i="0" u="none">
                              <a:solidFill>
                                <a:srgbClr val="000000"/>
                              </a:solidFill>
                              <a:effectLst/>
                              <a:latin typeface="宋体" pitchFamily="24"/>
                              <a:ea typeface="宋体" pitchFamily="24"/>
                              <a:cs typeface="宋体" pitchFamily="24"/>
                            </a:rPr>
                            <a:t>②</a:t>
                          </a:r>
                          <a:r>
                            <a:rPr lang="zh-CN" altLang="zh-CN" sz="2400" b="0" i="0" u="none">
                              <a:solidFill>
                                <a:srgbClr val="000000"/>
                              </a:solidFill>
                              <a:effectLst/>
                              <a:latin typeface="Times New Roman" pitchFamily="24"/>
                              <a:ea typeface="宋体" pitchFamily="24"/>
                              <a:cs typeface="宋体" pitchFamily="24"/>
                            </a:rPr>
                            <a:t>，得</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黑体" pitchFamily="24"/>
                              <a:cs typeface="黑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+5</m:t>
                                  </m:r>
                                </m:num>
                                <m:den>
                                  <m:r>
                                    <a:rPr lang="en-US" altLang="zh-CN" sz="2400" b="0" i="0">
                                      <a:solidFill>
                                        <a:srgbClr val="010000"/>
                                      </a:solidFill>
                                      <a:effectLst/>
                                      <a:latin typeface="Cambria Math" panose="02040503050406030204" pitchFamily="12" charset="0"/>
                                      <a:ea typeface="Cambria Math" panose="02040503050406030204" pitchFamily="12" charset="0"/>
                                    </a:rPr>
                                    <m:t>2</m:t>
                                  </m:r>
                                </m:den>
                              </m:f>
                            </m:oMath>
                          </a14:m>
                          <a:endParaRPr lang="zh-CN" altLang="zh-CN" sz="2400" b="0" i="0" u="none">
                            <a:solidFill>
                              <a:srgbClr val="000000"/>
                            </a:solidFill>
                            <a:effectLst/>
                            <a:latin typeface="Times New Roman" pitchFamily="24"/>
                            <a:ea typeface="黑体" pitchFamily="24"/>
                            <a:cs typeface="黑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由</a:t>
                          </a:r>
                          <a:r>
                            <a:rPr lang="zh-CN" altLang="zh-CN" sz="2400" b="0" i="0" u="none">
                              <a:solidFill>
                                <a:srgbClr val="000000"/>
                              </a:solidFill>
                              <a:effectLst/>
                              <a:latin typeface="宋体" pitchFamily="24"/>
                              <a:ea typeface="宋体" pitchFamily="24"/>
                              <a:cs typeface="宋体" pitchFamily="24"/>
                            </a:rPr>
                            <a:t>②</a:t>
                          </a:r>
                          <a:r>
                            <a:rPr lang="zh-CN" altLang="zh-CN" sz="2400" b="0" i="0" u="none">
                              <a:solidFill>
                                <a:srgbClr val="000000"/>
                              </a:solidFill>
                              <a:effectLst/>
                              <a:latin typeface="Times New Roman" pitchFamily="24"/>
                              <a:ea typeface="宋体" pitchFamily="24"/>
                              <a:cs typeface="宋体" pitchFamily="24"/>
                            </a:rPr>
                            <a:t>，得</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88"/>
                      </a:ext>
                    </a:extLst>
                  </a:tr>
                </a:tbl>
              </a:graphicData>
            </a:graphic>
          </p:graphicFrame>
        </mc:Choice>
        <mc:Fallback xmlns="" xmlns:a16="http://schemas.microsoft.com/office/drawing/2014/main" xmlns:p14="http://schemas.microsoft.com/office/powerpoint/2010/main">
          <p:graphicFrame>
            <p:nvGraphicFramePr>
              <p:cNvPr id="13671" name="yt_table_13671" descr="{&quot;rangeId&quot;:6,&quot;type&quot;:&quot;Option&quot;}" title="H_100.47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375420213"/>
                  </p:ext>
                </p:extLst>
              </p:nvPr>
            </p:nvGraphicFramePr>
            <p:xfrm>
              <a:off x="540000" y="2849725"/>
              <a:ext cx="7322503" cy="1275970"/>
            </p:xfrm>
            <a:graphic>
              <a:graphicData uri="http://schemas.openxmlformats.org/drawingml/2006/table">
                <a:tbl>
                  <a:tblPr/>
                  <a:tblGrid>
                    <a:gridCol w="4037965">
                      <a:extLst>
                        <a:ext uri="{9D8B030D-6E8A-4147-A177-3AD203B41FA5}">
                          <a16:colId xmlns:a16="http://schemas.microsoft.com/office/drawing/2014/main" val="10553"/>
                        </a:ext>
                      </a:extLst>
                    </a:gridCol>
                    <a:gridCol w="3284538">
                      <a:extLst>
                        <a:ext uri="{9D8B030D-6E8A-4147-A177-3AD203B41FA5}">
                          <a16:colId xmlns:a16="http://schemas.microsoft.com/office/drawing/2014/main" val="10554"/>
                        </a:ext>
                      </a:extLst>
                    </a:gridCol>
                  </a:tblGrid>
                  <a:tr h="635953">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r="-81297" b="-1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123006" b="-116190"/>
                          </a:stretch>
                        </a:blipFill>
                      </a:tcPr>
                    </a:tc>
                    <a:extLst>
                      <a:ext uri="{0D108BD9-81ED-4DB2-BD59-A6C34878D82A}">
                        <a16:rowId xmlns:a16="http://schemas.microsoft.com/office/drawing/2014/main" val="10487"/>
                      </a:ext>
                    </a:extLst>
                  </a:tr>
                  <a:tr h="640017">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t="-100000" r="-81297" b="-16190"/>
                          </a:stretch>
                        </a:blipFill>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由</a:t>
                          </a:r>
                          <a:r>
                            <a:rPr lang="zh-CN" altLang="zh-CN" sz="2400" b="0" i="0" u="none">
                              <a:solidFill>
                                <a:srgbClr val="000000"/>
                              </a:solidFill>
                              <a:effectLst/>
                              <a:latin typeface="宋体" pitchFamily="24"/>
                              <a:ea typeface="宋体" pitchFamily="24"/>
                              <a:cs typeface="宋体" pitchFamily="24"/>
                            </a:rPr>
                            <a:t>②</a:t>
                          </a:r>
                          <a:r>
                            <a:rPr lang="zh-CN" altLang="zh-CN" sz="2400" b="0" i="0" u="none">
                              <a:solidFill>
                                <a:srgbClr val="000000"/>
                              </a:solidFill>
                              <a:effectLst/>
                              <a:latin typeface="Times New Roman" pitchFamily="24"/>
                              <a:ea typeface="宋体" pitchFamily="24"/>
                              <a:cs typeface="宋体" pitchFamily="24"/>
                            </a:rPr>
                            <a:t>，得</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88"/>
                      </a:ext>
                    </a:extLst>
                  </a:tr>
                </a:tbl>
              </a:graphicData>
            </a:graphic>
          </p:graphicFrame>
        </mc:Fallback>
      </mc:AlternateContent>
      <p:pic>
        <p:nvPicPr>
          <p:cNvPr id="3" name="yt_shape_1684745994763">
            <a:extLst>
              <a:ext uri="{FF2B5EF4-FFF2-40B4-BE49-F238E27FC236}">
                <a16:creationId xmlns:a16="http://schemas.microsoft.com/office/drawing/2014/main" id="{E92B2FB8-43F8-DD0E-5FCC-FC5670C248D7}"/>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03500" y="940629"/>
            <a:ext cx="1346264" cy="363178"/>
          </a:xfrm>
          <a:prstGeom prst="rect">
            <a:avLst/>
          </a:prstGeom>
        </p:spPr>
      </p:pic>
      <p:sp>
        <p:nvSpPr>
          <p:cNvPr id="2" name="文本框 1">
            <a:extLst>
              <a:ext uri="{FF2B5EF4-FFF2-40B4-BE49-F238E27FC236}">
                <a16:creationId xmlns:a16="http://schemas.microsoft.com/office/drawing/2014/main" id="{F1C400B8-AD5B-CD7E-DD7C-2A45502E8E3A}"/>
              </a:ext>
            </a:extLst>
          </p:cNvPr>
          <p:cNvSpPr txBox="1"/>
          <p:nvPr/>
        </p:nvSpPr>
        <p:spPr>
          <a:xfrm>
            <a:off x="10560496" y="1518662"/>
            <a:ext cx="400748" cy="1328560"/>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D</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3672" name="yt_shape_13672"/>
              <p:cNvSpPr txBox="1"/>
              <p:nvPr/>
            </p:nvSpPr>
            <p:spPr>
              <a:xfrm>
                <a:off x="540119" y="900000"/>
                <a:ext cx="11460537" cy="2459712"/>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5</a:t>
                </a:r>
                <a:r>
                  <a:rPr lang="en-US" altLang="zh-CN" sz="2400" b="0" i="0" u="none" dirty="0">
                    <a:solidFill>
                      <a:srgbClr val="000000"/>
                    </a:solid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把方程</a:t>
                </a:r>
                <a:r>
                  <a:rPr lang="en-US" altLang="zh-CN" sz="2400" b="0" i="0" u="none" dirty="0">
                    <a:solidFill>
                      <a:srgbClr val="000000"/>
                    </a:solidFill>
                    <a:effectLst/>
                    <a:latin typeface="Times New Roman" pitchFamily="24"/>
                    <a:ea typeface="Times New Roman" pitchFamily="24"/>
                    <a:cs typeface="宋体" pitchFamily="24"/>
                  </a:rPr>
                  <a:t>2</a:t>
                </a:r>
                <a:r>
                  <a:rPr lang="en-US" altLang="zh-CN" sz="2400" b="0" i="1" u="none" dirty="0">
                    <a:solidFill>
                      <a:srgbClr val="000000"/>
                    </a:solidFill>
                    <a:effectLst/>
                    <a:latin typeface="Times New Roman" pitchFamily="24"/>
                    <a:ea typeface="Times New Roman" pitchFamily="24"/>
                    <a:cs typeface="宋体" pitchFamily="24"/>
                  </a:rPr>
                  <a:t>y</a:t>
                </a: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4</a:t>
                </a:r>
                <a:r>
                  <a:rPr lang="en-US" altLang="zh-CN" sz="2400" b="0" i="1" u="none" dirty="0">
                    <a:solidFill>
                      <a:srgbClr val="000000"/>
                    </a:solidFill>
                    <a:effectLst/>
                    <a:latin typeface="Times New Roman" pitchFamily="24"/>
                    <a:ea typeface="Times New Roman" pitchFamily="24"/>
                    <a:cs typeface="宋体" pitchFamily="24"/>
                  </a:rPr>
                  <a:t>x</a:t>
                </a:r>
                <a:r>
                  <a:rPr lang="zh-CN" altLang="zh-CN" sz="2400" b="0" i="0" u="none" dirty="0">
                    <a:solidFill>
                      <a:srgbClr val="000000"/>
                    </a:solidFill>
                    <a:effectLst/>
                    <a:latin typeface="Times New Roman" pitchFamily="24"/>
                    <a:ea typeface="黑体" pitchFamily="24"/>
                    <a:cs typeface="黑体" pitchFamily="24"/>
                  </a:rPr>
                  <a:t>＝</a:t>
                </a:r>
                <a:r>
                  <a:rPr lang="en-US" altLang="zh-CN" sz="2400" b="0" i="0" u="none" dirty="0">
                    <a:solidFill>
                      <a:srgbClr val="000000"/>
                    </a:solidFill>
                    <a:effectLst/>
                    <a:latin typeface="Times New Roman" pitchFamily="24"/>
                    <a:ea typeface="Times New Roman" pitchFamily="24"/>
                    <a:cs typeface="宋体" pitchFamily="24"/>
                  </a:rPr>
                  <a:t>10</a:t>
                </a:r>
                <a:r>
                  <a:rPr lang="zh-CN" altLang="zh-CN" sz="2400" b="0" i="0" u="none" dirty="0">
                    <a:solidFill>
                      <a:srgbClr val="000000"/>
                    </a:solidFill>
                    <a:effectLst/>
                    <a:latin typeface="Times New Roman" pitchFamily="24"/>
                    <a:ea typeface="宋体" pitchFamily="24"/>
                    <a:cs typeface="宋体" pitchFamily="24"/>
                  </a:rPr>
                  <a:t>变形为用含</a:t>
                </a:r>
                <a:r>
                  <a:rPr lang="en-US" altLang="zh-CN" sz="2400" b="0" i="1" u="none" dirty="0">
                    <a:solidFill>
                      <a:srgbClr val="000000"/>
                    </a:solidFill>
                    <a:effectLst/>
                    <a:latin typeface="Times New Roman" pitchFamily="24"/>
                    <a:ea typeface="Times New Roman" pitchFamily="24"/>
                    <a:cs typeface="宋体" pitchFamily="24"/>
                  </a:rPr>
                  <a:t>x</a:t>
                </a:r>
                <a:r>
                  <a:rPr lang="zh-CN" altLang="zh-CN" sz="2400" b="0" i="0" u="none" dirty="0">
                    <a:solidFill>
                      <a:srgbClr val="000000"/>
                    </a:solidFill>
                    <a:effectLst/>
                    <a:latin typeface="Times New Roman" pitchFamily="24"/>
                    <a:ea typeface="宋体" pitchFamily="24"/>
                    <a:cs typeface="宋体" pitchFamily="24"/>
                  </a:rPr>
                  <a:t>的代数式表示</a:t>
                </a:r>
                <a:r>
                  <a:rPr lang="en-US" altLang="zh-CN" sz="2400" b="0" i="1" u="none" dirty="0">
                    <a:solidFill>
                      <a:srgbClr val="000000"/>
                    </a:solidFill>
                    <a:effectLst/>
                    <a:latin typeface="Times New Roman" pitchFamily="24"/>
                    <a:ea typeface="Times New Roman" pitchFamily="24"/>
                    <a:cs typeface="宋体" pitchFamily="24"/>
                  </a:rPr>
                  <a:t>y</a:t>
                </a:r>
                <a:r>
                  <a:rPr lang="zh-CN" altLang="zh-CN" sz="2400" b="0" i="0" u="none" dirty="0">
                    <a:solidFill>
                      <a:srgbClr val="000000"/>
                    </a:solidFill>
                    <a:effectLst/>
                    <a:latin typeface="Times New Roman" pitchFamily="24"/>
                    <a:ea typeface="宋体" pitchFamily="24"/>
                    <a:cs typeface="宋体" pitchFamily="24"/>
                  </a:rPr>
                  <a:t>的形式为</a:t>
                </a:r>
                <a:r>
                  <a:rPr lang="zh-CN" altLang="zh-CN" sz="100" b="0" i="0" spc="-100" dirty="0">
                    <a:solidFill>
                      <a:srgbClr val="FF0000"/>
                    </a:solidFill>
                    <a:effectLst/>
                    <a:latin typeface="Times New Roman" pitchFamily="24"/>
                    <a:ea typeface="宋体" pitchFamily="24"/>
                    <a:cs typeface="宋体" pitchFamily="24"/>
                  </a:rPr>
                  <a:t> </a:t>
                </a:r>
                <a:r>
                  <a:rPr lang="zh-CN" altLang="zh-CN" sz="2400" b="0" i="0" u="sng" dirty="0">
                    <a:solidFill>
                      <a:srgbClr val="000000"/>
                    </a:solidFill>
                    <a:effectLst/>
                    <a:uFill>
                      <a:solidFill>
                        <a:srgbClr val="000000"/>
                      </a:solidFill>
                    </a:uFill>
                    <a:latin typeface="Times New Roman" pitchFamily="24"/>
                    <a:ea typeface="宋体" pitchFamily="24"/>
                    <a:cs typeface="宋体" pitchFamily="24"/>
                  </a:rPr>
                  <a:t>　</a:t>
                </a:r>
                <a:r>
                  <a:rPr lang="en-US" altLang="zh-CN" sz="2400" b="0" i="1" u="sng" dirty="0">
                    <a:solidFill>
                      <a:srgbClr val="FF0000">
                        <a:alpha val="0"/>
                      </a:srgbClr>
                    </a:solidFill>
                    <a:effectLst/>
                    <a:uFill>
                      <a:solidFill>
                        <a:srgbClr val="000000"/>
                      </a:solidFill>
                    </a:uFill>
                    <a:latin typeface="Times New Roman" pitchFamily="24"/>
                    <a:ea typeface="Times New Roman" pitchFamily="24"/>
                    <a:cs typeface="宋体" pitchFamily="24"/>
                  </a:rPr>
                  <a:t>y</a:t>
                </a:r>
                <a:r>
                  <a:rPr lang="zh-CN" altLang="zh-CN" sz="2400" b="0" i="0" u="sng" dirty="0">
                    <a:solidFill>
                      <a:srgbClr val="FF0000">
                        <a:alpha val="0"/>
                      </a:srgbClr>
                    </a:solidFill>
                    <a:effectLst/>
                    <a:uFill>
                      <a:solidFill>
                        <a:srgbClr val="000000"/>
                      </a:solidFill>
                    </a:uFill>
                    <a:latin typeface="Times New Roman" pitchFamily="24"/>
                    <a:ea typeface="黑体" pitchFamily="24"/>
                    <a:cs typeface="黑体" pitchFamily="24"/>
                  </a:rPr>
                  <a:t>＝</a:t>
                </a:r>
                <a:r>
                  <a:rPr lang="en-US" altLang="zh-CN" sz="2400" b="0" i="0" u="sng" dirty="0">
                    <a:solidFill>
                      <a:srgbClr val="FF0000">
                        <a:alpha val="0"/>
                      </a:srgbClr>
                    </a:solidFill>
                    <a:effectLst/>
                    <a:uFill>
                      <a:solidFill>
                        <a:srgbClr val="000000"/>
                      </a:solidFill>
                    </a:uFill>
                    <a:latin typeface="Times New Roman" pitchFamily="24"/>
                    <a:ea typeface="Times New Roman" pitchFamily="24"/>
                    <a:cs typeface="宋体" pitchFamily="24"/>
                  </a:rPr>
                  <a:t>2</a:t>
                </a:r>
                <a:r>
                  <a:rPr lang="en-US" altLang="zh-CN" sz="2400" b="0" i="1" u="sng" dirty="0">
                    <a:solidFill>
                      <a:srgbClr val="FF0000">
                        <a:alpha val="0"/>
                      </a:srgbClr>
                    </a:solidFill>
                    <a:effectLst/>
                    <a:uFill>
                      <a:solidFill>
                        <a:srgbClr val="000000"/>
                      </a:solidFill>
                    </a:uFill>
                    <a:latin typeface="Times New Roman" pitchFamily="24"/>
                    <a:ea typeface="Times New Roman" pitchFamily="24"/>
                    <a:cs typeface="宋体" pitchFamily="24"/>
                  </a:rPr>
                  <a:t>x</a:t>
                </a:r>
                <a:r>
                  <a:rPr lang="zh-CN" altLang="zh-CN" sz="2400" b="0" i="0" u="sng" dirty="0">
                    <a:solidFill>
                      <a:srgbClr val="FF0000">
                        <a:alpha val="0"/>
                      </a:srgbClr>
                    </a:solidFill>
                    <a:effectLst/>
                    <a:uFill>
                      <a:solidFill>
                        <a:srgbClr val="000000"/>
                      </a:solidFill>
                    </a:uFill>
                    <a:latin typeface="Times New Roman" pitchFamily="24"/>
                    <a:ea typeface="宋体" pitchFamily="24"/>
                    <a:cs typeface="宋体" pitchFamily="24"/>
                  </a:rPr>
                  <a:t>＋</a:t>
                </a:r>
                <a:r>
                  <a:rPr lang="en-US" altLang="zh-CN" sz="2400" b="0" i="0" u="sng" dirty="0">
                    <a:solidFill>
                      <a:srgbClr val="FF0000">
                        <a:alpha val="0"/>
                      </a:srgbClr>
                    </a:solidFill>
                    <a:effectLst/>
                    <a:uFill>
                      <a:solidFill>
                        <a:srgbClr val="000000"/>
                      </a:solidFill>
                    </a:uFill>
                    <a:latin typeface="Times New Roman" pitchFamily="24"/>
                    <a:ea typeface="Times New Roman" pitchFamily="24"/>
                    <a:cs typeface="宋体" pitchFamily="24"/>
                  </a:rPr>
                  <a:t>5</a:t>
                </a:r>
                <a:r>
                  <a:rPr lang="zh-CN" altLang="zh-CN" sz="2400" b="0" i="0" u="sng" dirty="0">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dirty="0">
                    <a:no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 </a:t>
                </a:r>
              </a:p>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6</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用代入法解方程组</a:t>
                </a:r>
                <a14:m>
                  <m:oMath xmlns:m="http://schemas.openxmlformats.org/officeDocument/2006/math">
                    <m:d>
                      <m:dPr>
                        <m:begChr m:val="{"/>
                        <m:endChr m:val=""/>
                        <m:ctrlPr>
                          <a:rPr lang="en-US" altLang="zh-CN" sz="2400" b="0" i="1">
                            <a:solidFill>
                              <a:srgbClr val="01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010000"/>
                                </a:solidFill>
                                <a:effectLst/>
                                <a:latin typeface="Cambria Math" panose="02040503050406030204" pitchFamily="18" charset="0"/>
                                <a:ea typeface="Cambria Math" panose="02040503050406030204" pitchFamily="12" charset="0"/>
                              </a:rPr>
                            </m:ctrlPr>
                          </m:eqArrPr>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2</m:t>
                            </m:r>
                            <m:r>
                              <a:rPr lang="en-US" altLang="zh-CN" sz="2400" b="0" i="1">
                                <a:solidFill>
                                  <a:srgbClr val="010000"/>
                                </a:solidFill>
                                <a:effectLst/>
                                <a:latin typeface="Cambria Math" panose="02040503050406030204" pitchFamily="12" charset="0"/>
                                <a:ea typeface="Cambria Math" panose="02040503050406030204" pitchFamily="12" charset="0"/>
                              </a:rPr>
                              <m:t>𝑥</m:t>
                            </m:r>
                            <m:r>
                              <a:rPr lang="en-US" altLang="zh-CN" sz="2400" b="0" i="0">
                                <a:solidFill>
                                  <a:srgbClr val="010000"/>
                                </a:solidFill>
                                <a:effectLst/>
                                <a:latin typeface="Cambria Math" panose="02040503050406030204" pitchFamily="12" charset="0"/>
                                <a:ea typeface="Cambria Math" panose="02040503050406030204" pitchFamily="12" charset="0"/>
                              </a:rPr>
                              <m:t>+4</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=7,</m:t>
                            </m:r>
                          </m:e>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1">
                                <a:solidFill>
                                  <a:srgbClr val="010000"/>
                                </a:solidFill>
                                <a:effectLst/>
                                <a:latin typeface="Cambria Math" panose="02040503050406030204" pitchFamily="12" charset="0"/>
                                <a:ea typeface="Cambria Math" panose="02040503050406030204" pitchFamily="12" charset="0"/>
                              </a:rPr>
                              <m:t>𝑥</m:t>
                            </m:r>
                            <m:r>
                              <m:rPr>
                                <m:nor/>
                              </m:rPr>
                              <a:rPr lang="en-US" altLang="zh-CN" sz="2400" b="0" i="0">
                                <a:solidFill>
                                  <a:srgbClr val="010000"/>
                                </a:solidFill>
                                <a:effectLst/>
                                <a:latin typeface="Times New Roman" panose="02040503050406030204" pitchFamily="12" charset="0"/>
                                <a:ea typeface="宋体" panose="02040503050406030204" pitchFamily="12" charset="0"/>
                              </a:rPr>
                              <m:t>−3</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=8</m:t>
                            </m:r>
                          </m:e>
                        </m:eqArr>
                      </m:e>
                    </m:d>
                  </m:oMath>
                </a14:m>
                <a:r>
                  <a:rPr lang="zh-CN" altLang="zh-CN" sz="2400" b="0" i="0" u="none" dirty="0">
                    <a:solidFill>
                      <a:srgbClr val="000000"/>
                    </a:solidFill>
                    <a:effectLst/>
                    <a:latin typeface="Times New Roman" pitchFamily="24"/>
                    <a:ea typeface="宋体" pitchFamily="24"/>
                    <a:cs typeface="宋体" pitchFamily="24"/>
                  </a:rPr>
                  <a:t>时</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一般先把</a:t>
                </a:r>
                <a:r>
                  <a:rPr lang="zh-CN" altLang="zh-CN" sz="100" b="0" i="1" spc="-100" dirty="0">
                    <a:solidFill>
                      <a:srgbClr val="FF0000"/>
                    </a:solidFill>
                    <a:effectLst/>
                    <a:latin typeface="Times New Roman" pitchFamily="24"/>
                    <a:ea typeface="宋体" pitchFamily="24"/>
                    <a:cs typeface="宋体" pitchFamily="24"/>
                  </a:rPr>
                  <a:t> </a:t>
                </a:r>
                <a:r>
                  <a:rPr lang="zh-CN" altLang="zh-CN" sz="2400" b="0" i="1" u="sng" dirty="0">
                    <a:solidFill>
                      <a:srgbClr val="000000"/>
                    </a:solidFill>
                    <a:effectLst/>
                    <a:uFill>
                      <a:solidFill>
                        <a:srgbClr val="000000"/>
                      </a:solidFill>
                    </a:uFill>
                    <a:latin typeface="Times New Roman" pitchFamily="24"/>
                    <a:ea typeface="宋体" pitchFamily="24"/>
                    <a:cs typeface="宋体" pitchFamily="24"/>
                  </a:rPr>
                  <a:t>　</a:t>
                </a:r>
                <a:r>
                  <a:rPr lang="en-US" altLang="zh-CN" sz="2400" b="0" i="1" u="sng" dirty="0">
                    <a:solidFill>
                      <a:srgbClr val="FF0000">
                        <a:alpha val="0"/>
                      </a:srgbClr>
                    </a:solidFill>
                    <a:effectLst/>
                    <a:uFill>
                      <a:solidFill>
                        <a:srgbClr val="000000"/>
                      </a:solidFill>
                    </a:uFill>
                    <a:latin typeface="Times New Roman" pitchFamily="24"/>
                    <a:ea typeface="Times New Roman" pitchFamily="24"/>
                    <a:cs typeface="宋体" pitchFamily="24"/>
                  </a:rPr>
                  <a:t>x</a:t>
                </a:r>
                <a:r>
                  <a:rPr lang="zh-CN" altLang="zh-CN" sz="2400" b="0" i="0" u="sng" dirty="0">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0" u="sng" dirty="0">
                    <a:solidFill>
                      <a:srgbClr val="FF0000">
                        <a:alpha val="0"/>
                      </a:srgbClr>
                    </a:solidFill>
                    <a:effectLst/>
                    <a:uFill>
                      <a:solidFill>
                        <a:srgbClr val="000000"/>
                      </a:solidFill>
                    </a:uFill>
                    <a:latin typeface="Times New Roman" pitchFamily="24"/>
                    <a:ea typeface="Times New Roman" pitchFamily="24"/>
                    <a:cs typeface="宋体" pitchFamily="24"/>
                  </a:rPr>
                  <a:t>3</a:t>
                </a:r>
                <a:r>
                  <a:rPr lang="en-US" altLang="zh-CN" sz="2400" b="0" i="1" u="sng" dirty="0">
                    <a:solidFill>
                      <a:srgbClr val="FF0000">
                        <a:alpha val="0"/>
                      </a:srgbClr>
                    </a:solidFill>
                    <a:effectLst/>
                    <a:uFill>
                      <a:solidFill>
                        <a:srgbClr val="000000"/>
                      </a:solidFill>
                    </a:uFill>
                    <a:latin typeface="Times New Roman" pitchFamily="24"/>
                    <a:ea typeface="Times New Roman" pitchFamily="24"/>
                    <a:cs typeface="宋体" pitchFamily="24"/>
                  </a:rPr>
                  <a:t>y</a:t>
                </a:r>
                <a:r>
                  <a:rPr lang="zh-CN" altLang="zh-CN" sz="2400" b="0" i="0" u="sng" dirty="0">
                    <a:solidFill>
                      <a:srgbClr val="FF0000">
                        <a:alpha val="0"/>
                      </a:srgbClr>
                    </a:solidFill>
                    <a:effectLst/>
                    <a:uFill>
                      <a:solidFill>
                        <a:srgbClr val="000000"/>
                      </a:solidFill>
                    </a:uFill>
                    <a:latin typeface="黑体" pitchFamily="24"/>
                    <a:ea typeface="黑体" pitchFamily="24"/>
                    <a:cs typeface="黑体" pitchFamily="24"/>
                  </a:rPr>
                  <a:t>＝</a:t>
                </a:r>
                <a:r>
                  <a:rPr lang="en-US" altLang="zh-CN" sz="2400" b="0" i="0" u="sng" dirty="0">
                    <a:solidFill>
                      <a:srgbClr val="FF0000">
                        <a:alpha val="0"/>
                      </a:srgbClr>
                    </a:solidFill>
                    <a:effectLst/>
                    <a:uFill>
                      <a:solidFill>
                        <a:srgbClr val="000000"/>
                      </a:solidFill>
                    </a:uFill>
                    <a:latin typeface="Times New Roman" pitchFamily="24"/>
                    <a:ea typeface="Times New Roman" pitchFamily="24"/>
                    <a:cs typeface="宋体" pitchFamily="24"/>
                  </a:rPr>
                  <a:t>8</a:t>
                </a:r>
                <a:r>
                  <a:rPr lang="zh-CN" altLang="zh-CN" sz="2400" b="0" i="1" u="sng" dirty="0">
                    <a:solidFill>
                      <a:srgbClr val="000000"/>
                    </a:solidFill>
                    <a:effectLst/>
                    <a:uFill>
                      <a:solidFill>
                        <a:srgbClr val="000000"/>
                      </a:solidFill>
                    </a:uFill>
                    <a:latin typeface="Times New Roman" pitchFamily="24"/>
                    <a:ea typeface="宋体" pitchFamily="24"/>
                    <a:cs typeface="宋体" pitchFamily="24"/>
                  </a:rPr>
                  <a:t>　</a:t>
                </a:r>
                <a:r>
                  <a:rPr lang="zh-CN" altLang="zh-CN" sz="100" b="0" i="1"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变形为</a:t>
                </a:r>
                <a:r>
                  <a:rPr lang="zh-CN" altLang="zh-CN" sz="100" b="0" i="1" spc="-100" dirty="0">
                    <a:solidFill>
                      <a:srgbClr val="FF0000"/>
                    </a:solidFill>
                    <a:effectLst/>
                    <a:latin typeface="Times New Roman" pitchFamily="24"/>
                    <a:ea typeface="宋体" pitchFamily="24"/>
                    <a:cs typeface="宋体" pitchFamily="24"/>
                  </a:rPr>
                  <a:t> </a:t>
                </a:r>
                <a:r>
                  <a:rPr lang="zh-CN" altLang="zh-CN" sz="2400" b="0" i="1" u="sng" dirty="0">
                    <a:solidFill>
                      <a:srgbClr val="000000"/>
                    </a:solidFill>
                    <a:effectLst/>
                    <a:uFill>
                      <a:solidFill>
                        <a:srgbClr val="000000"/>
                      </a:solidFill>
                    </a:uFill>
                    <a:latin typeface="Times New Roman" pitchFamily="24"/>
                    <a:ea typeface="宋体" pitchFamily="24"/>
                    <a:cs typeface="宋体" pitchFamily="24"/>
                  </a:rPr>
                  <a:t>　</a:t>
                </a:r>
                <a:r>
                  <a:rPr lang="en-US" altLang="zh-CN" sz="2400" b="0" i="1" u="sng" dirty="0">
                    <a:solidFill>
                      <a:srgbClr val="FF0000">
                        <a:alpha val="0"/>
                      </a:srgbClr>
                    </a:solidFill>
                    <a:effectLst/>
                    <a:uFill>
                      <a:solidFill>
                        <a:srgbClr val="000000"/>
                      </a:solidFill>
                    </a:uFill>
                    <a:latin typeface="Times New Roman" pitchFamily="24"/>
                    <a:ea typeface="Times New Roman" pitchFamily="24"/>
                    <a:cs typeface="宋体" pitchFamily="24"/>
                  </a:rPr>
                  <a:t>x</a:t>
                </a:r>
                <a:r>
                  <a:rPr lang="zh-CN" altLang="zh-CN" sz="2400" b="0" i="0" u="sng" dirty="0">
                    <a:solidFill>
                      <a:srgbClr val="FF0000">
                        <a:alpha val="0"/>
                      </a:srgbClr>
                    </a:solidFill>
                    <a:effectLst/>
                    <a:uFill>
                      <a:solidFill>
                        <a:srgbClr val="000000"/>
                      </a:solidFill>
                    </a:uFill>
                    <a:latin typeface="黑体" pitchFamily="24"/>
                    <a:ea typeface="黑体" pitchFamily="24"/>
                    <a:cs typeface="黑体" pitchFamily="24"/>
                  </a:rPr>
                  <a:t>＝</a:t>
                </a:r>
                <a:r>
                  <a:rPr lang="en-US" altLang="zh-CN" sz="2400" b="0" i="0" u="sng" dirty="0">
                    <a:solidFill>
                      <a:srgbClr val="FF0000">
                        <a:alpha val="0"/>
                      </a:srgbClr>
                    </a:solidFill>
                    <a:effectLst/>
                    <a:uFill>
                      <a:solidFill>
                        <a:srgbClr val="000000"/>
                      </a:solidFill>
                    </a:uFill>
                    <a:latin typeface="Times New Roman" pitchFamily="24"/>
                    <a:ea typeface="Times New Roman" pitchFamily="24"/>
                    <a:cs typeface="宋体" pitchFamily="24"/>
                  </a:rPr>
                  <a:t>3</a:t>
                </a:r>
                <a:r>
                  <a:rPr lang="en-US" altLang="zh-CN" sz="2400" b="0" i="1" u="sng" dirty="0">
                    <a:solidFill>
                      <a:srgbClr val="FF0000">
                        <a:alpha val="0"/>
                      </a:srgbClr>
                    </a:solidFill>
                    <a:effectLst/>
                    <a:uFill>
                      <a:solidFill>
                        <a:srgbClr val="000000"/>
                      </a:solidFill>
                    </a:uFill>
                    <a:latin typeface="Times New Roman" pitchFamily="24"/>
                    <a:ea typeface="Times New Roman" pitchFamily="24"/>
                    <a:cs typeface="宋体" pitchFamily="24"/>
                  </a:rPr>
                  <a:t>y</a:t>
                </a:r>
                <a:r>
                  <a:rPr lang="zh-CN" altLang="zh-CN" sz="2400" b="0" i="0" u="sng" dirty="0">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0" u="sng" dirty="0">
                    <a:solidFill>
                      <a:srgbClr val="FF0000">
                        <a:alpha val="0"/>
                      </a:srgbClr>
                    </a:solidFill>
                    <a:effectLst/>
                    <a:uFill>
                      <a:solidFill>
                        <a:srgbClr val="000000"/>
                      </a:solidFill>
                    </a:uFill>
                    <a:latin typeface="Times New Roman" pitchFamily="24"/>
                    <a:ea typeface="Times New Roman" pitchFamily="24"/>
                    <a:cs typeface="宋体" pitchFamily="24"/>
                  </a:rPr>
                  <a:t>8</a:t>
                </a:r>
                <a:r>
                  <a:rPr lang="zh-CN" altLang="zh-CN" sz="2400" b="0" i="1" u="sng" dirty="0">
                    <a:solidFill>
                      <a:srgbClr val="000000"/>
                    </a:solidFill>
                    <a:effectLst/>
                    <a:uFill>
                      <a:solidFill>
                        <a:srgbClr val="000000"/>
                      </a:solidFill>
                    </a:uFill>
                    <a:latin typeface="Times New Roman" pitchFamily="24"/>
                    <a:ea typeface="宋体" pitchFamily="24"/>
                    <a:cs typeface="宋体" pitchFamily="24"/>
                  </a:rPr>
                  <a:t>　</a:t>
                </a:r>
                <a:r>
                  <a:rPr lang="zh-CN" altLang="zh-CN" sz="100" b="0" i="1"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再代入方程</a:t>
                </a:r>
                <a:r>
                  <a:rPr lang="zh-CN" altLang="zh-CN" sz="100" b="0" i="1" spc="-100" dirty="0">
                    <a:solidFill>
                      <a:srgbClr val="FF0000"/>
                    </a:solidFill>
                    <a:effectLst/>
                    <a:latin typeface="Times New Roman" pitchFamily="24"/>
                    <a:ea typeface="宋体" pitchFamily="24"/>
                    <a:cs typeface="宋体" pitchFamily="24"/>
                  </a:rPr>
                  <a:t> </a:t>
                </a:r>
                <a:r>
                  <a:rPr lang="zh-CN" altLang="zh-CN" sz="2400" b="0" i="1" u="sng" dirty="0">
                    <a:solidFill>
                      <a:srgbClr val="000000"/>
                    </a:solidFill>
                    <a:effectLst/>
                    <a:uFill>
                      <a:solidFill>
                        <a:srgbClr val="000000"/>
                      </a:solidFill>
                    </a:uFill>
                    <a:latin typeface="Times New Roman" pitchFamily="24"/>
                    <a:ea typeface="宋体" pitchFamily="24"/>
                    <a:cs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cs typeface="宋体" pitchFamily="24"/>
                  </a:rPr>
                  <a:t>2</a:t>
                </a:r>
                <a:r>
                  <a:rPr lang="en-US" altLang="zh-CN" sz="2400" b="0" i="1" u="sng" dirty="0">
                    <a:solidFill>
                      <a:srgbClr val="FF0000">
                        <a:alpha val="0"/>
                      </a:srgbClr>
                    </a:solidFill>
                    <a:effectLst/>
                    <a:uFill>
                      <a:solidFill>
                        <a:srgbClr val="000000"/>
                      </a:solidFill>
                    </a:uFill>
                    <a:latin typeface="Times New Roman" pitchFamily="24"/>
                    <a:ea typeface="Times New Roman" pitchFamily="24"/>
                    <a:cs typeface="宋体" pitchFamily="24"/>
                  </a:rPr>
                  <a:t>x</a:t>
                </a:r>
                <a:r>
                  <a:rPr lang="zh-CN" altLang="zh-CN" sz="2400" b="0" i="0" u="sng" dirty="0">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0" u="sng" dirty="0">
                    <a:solidFill>
                      <a:srgbClr val="FF0000">
                        <a:alpha val="0"/>
                      </a:srgbClr>
                    </a:solidFill>
                    <a:effectLst/>
                    <a:uFill>
                      <a:solidFill>
                        <a:srgbClr val="000000"/>
                      </a:solidFill>
                    </a:uFill>
                    <a:latin typeface="Times New Roman" pitchFamily="24"/>
                    <a:ea typeface="Times New Roman" pitchFamily="24"/>
                    <a:cs typeface="宋体" pitchFamily="24"/>
                  </a:rPr>
                  <a:t>4</a:t>
                </a:r>
                <a:r>
                  <a:rPr lang="en-US" altLang="zh-CN" sz="2400" b="0" i="1" u="sng" dirty="0">
                    <a:solidFill>
                      <a:srgbClr val="FF0000">
                        <a:alpha val="0"/>
                      </a:srgbClr>
                    </a:solidFill>
                    <a:effectLst/>
                    <a:uFill>
                      <a:solidFill>
                        <a:srgbClr val="000000"/>
                      </a:solidFill>
                    </a:uFill>
                    <a:latin typeface="Times New Roman" pitchFamily="24"/>
                    <a:ea typeface="Times New Roman" pitchFamily="24"/>
                    <a:cs typeface="宋体" pitchFamily="24"/>
                  </a:rPr>
                  <a:t>y</a:t>
                </a:r>
                <a:r>
                  <a:rPr lang="zh-CN" altLang="zh-CN" sz="2400" b="0" i="0" u="sng" dirty="0">
                    <a:solidFill>
                      <a:srgbClr val="FF0000">
                        <a:alpha val="0"/>
                      </a:srgbClr>
                    </a:solidFill>
                    <a:effectLst/>
                    <a:uFill>
                      <a:solidFill>
                        <a:srgbClr val="000000"/>
                      </a:solidFill>
                    </a:uFill>
                    <a:latin typeface="黑体" pitchFamily="24"/>
                    <a:ea typeface="黑体" pitchFamily="24"/>
                    <a:cs typeface="黑体" pitchFamily="24"/>
                  </a:rPr>
                  <a:t>＝</a:t>
                </a:r>
                <a:r>
                  <a:rPr lang="en-US" altLang="zh-CN" sz="2400" b="0" i="0" u="sng" dirty="0">
                    <a:solidFill>
                      <a:srgbClr val="FF0000">
                        <a:alpha val="0"/>
                      </a:srgbClr>
                    </a:solidFill>
                    <a:effectLst/>
                    <a:uFill>
                      <a:solidFill>
                        <a:srgbClr val="000000"/>
                      </a:solidFill>
                    </a:uFill>
                    <a:latin typeface="Times New Roman" pitchFamily="24"/>
                    <a:ea typeface="Times New Roman" pitchFamily="24"/>
                    <a:cs typeface="宋体" pitchFamily="24"/>
                  </a:rPr>
                  <a:t>7</a:t>
                </a:r>
                <a:r>
                  <a:rPr lang="zh-CN" altLang="zh-CN" sz="2400" b="0" i="1" u="sng" dirty="0">
                    <a:solidFill>
                      <a:srgbClr val="000000"/>
                    </a:solidFill>
                    <a:effectLst/>
                    <a:uFill>
                      <a:solidFill>
                        <a:srgbClr val="000000"/>
                      </a:solidFill>
                    </a:uFill>
                    <a:latin typeface="Times New Roman" pitchFamily="24"/>
                    <a:ea typeface="宋体" pitchFamily="24"/>
                    <a:cs typeface="宋体" pitchFamily="24"/>
                  </a:rPr>
                  <a:t>　</a:t>
                </a:r>
                <a:r>
                  <a:rPr lang="zh-CN" altLang="zh-CN" sz="100" b="0" i="1"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求出</a:t>
                </a:r>
                <a:r>
                  <a:rPr lang="zh-CN" altLang="zh-CN" sz="100" b="0" i="1" spc="-100" dirty="0">
                    <a:solidFill>
                      <a:srgbClr val="FF0000"/>
                    </a:solidFill>
                    <a:effectLst/>
                    <a:latin typeface="Times New Roman" pitchFamily="24"/>
                    <a:ea typeface="宋体" pitchFamily="24"/>
                    <a:cs typeface="宋体" pitchFamily="24"/>
                  </a:rPr>
                  <a:t> </a:t>
                </a:r>
                <a:r>
                  <a:rPr lang="zh-CN" altLang="zh-CN" sz="2400" b="0" i="1" u="sng" dirty="0">
                    <a:solidFill>
                      <a:srgbClr val="000000"/>
                    </a:solidFill>
                    <a:effectLst/>
                    <a:uFill>
                      <a:solidFill>
                        <a:srgbClr val="000000"/>
                      </a:solidFill>
                    </a:uFill>
                    <a:latin typeface="Times New Roman" pitchFamily="24"/>
                    <a:ea typeface="宋体" pitchFamily="24"/>
                    <a:cs typeface="宋体" pitchFamily="24"/>
                  </a:rPr>
                  <a:t>　</a:t>
                </a:r>
                <a:r>
                  <a:rPr lang="en-US" altLang="zh-CN" sz="2400" b="0" i="1" u="sng" dirty="0">
                    <a:solidFill>
                      <a:srgbClr val="FF0000">
                        <a:alpha val="0"/>
                      </a:srgbClr>
                    </a:solidFill>
                    <a:effectLst/>
                    <a:uFill>
                      <a:solidFill>
                        <a:srgbClr val="000000"/>
                      </a:solidFill>
                    </a:uFill>
                    <a:latin typeface="Times New Roman" pitchFamily="24"/>
                    <a:ea typeface="Times New Roman" pitchFamily="24"/>
                    <a:cs typeface="宋体" pitchFamily="24"/>
                  </a:rPr>
                  <a:t>y</a:t>
                </a:r>
                <a:r>
                  <a:rPr lang="zh-CN" altLang="zh-CN" sz="2400" b="0" i="1" u="sng" dirty="0">
                    <a:solidFill>
                      <a:srgbClr val="000000"/>
                    </a:solidFill>
                    <a:effectLst/>
                    <a:uFill>
                      <a:solidFill>
                        <a:srgbClr val="000000"/>
                      </a:solidFill>
                    </a:uFill>
                    <a:latin typeface="Times New Roman" pitchFamily="24"/>
                    <a:ea typeface="宋体" pitchFamily="24"/>
                    <a:cs typeface="宋体" pitchFamily="24"/>
                  </a:rPr>
                  <a:t>　</a:t>
                </a:r>
                <a:r>
                  <a:rPr lang="zh-CN" altLang="zh-CN" sz="100" b="0" i="1"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的值</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然后再求出</a:t>
                </a:r>
                <a:r>
                  <a:rPr lang="zh-CN" altLang="zh-CN" sz="100" b="0" i="1" spc="-100" dirty="0">
                    <a:solidFill>
                      <a:srgbClr val="FF0000"/>
                    </a:solidFill>
                    <a:effectLst/>
                    <a:latin typeface="Times New Roman" pitchFamily="24"/>
                    <a:ea typeface="宋体" pitchFamily="24"/>
                    <a:cs typeface="宋体" pitchFamily="24"/>
                  </a:rPr>
                  <a:t> </a:t>
                </a:r>
                <a:r>
                  <a:rPr lang="zh-CN" altLang="zh-CN" sz="2400" b="0" i="1" u="sng" dirty="0">
                    <a:solidFill>
                      <a:srgbClr val="000000"/>
                    </a:solidFill>
                    <a:effectLst/>
                    <a:uFill>
                      <a:solidFill>
                        <a:srgbClr val="000000"/>
                      </a:solidFill>
                    </a:uFill>
                    <a:latin typeface="Times New Roman" pitchFamily="24"/>
                    <a:ea typeface="宋体" pitchFamily="24"/>
                    <a:cs typeface="宋体" pitchFamily="24"/>
                  </a:rPr>
                  <a:t>　</a:t>
                </a:r>
                <a:r>
                  <a:rPr lang="en-US" altLang="zh-CN" sz="2400" b="0" i="1" u="sng" dirty="0">
                    <a:solidFill>
                      <a:srgbClr val="FF0000">
                        <a:alpha val="0"/>
                      </a:srgbClr>
                    </a:solidFill>
                    <a:effectLst/>
                    <a:uFill>
                      <a:solidFill>
                        <a:srgbClr val="000000"/>
                      </a:solidFill>
                    </a:uFill>
                    <a:latin typeface="Times New Roman" pitchFamily="24"/>
                    <a:ea typeface="Times New Roman" pitchFamily="24"/>
                    <a:cs typeface="宋体" pitchFamily="24"/>
                  </a:rPr>
                  <a:t>x</a:t>
                </a:r>
                <a:r>
                  <a:rPr lang="zh-CN" altLang="zh-CN" sz="2400" b="0" i="1" u="sng" dirty="0">
                    <a:solidFill>
                      <a:srgbClr val="000000"/>
                    </a:solidFill>
                    <a:effectLst/>
                    <a:uFill>
                      <a:solidFill>
                        <a:srgbClr val="000000"/>
                      </a:solidFill>
                    </a:uFill>
                    <a:latin typeface="Times New Roman" pitchFamily="24"/>
                    <a:ea typeface="宋体" pitchFamily="24"/>
                    <a:cs typeface="宋体" pitchFamily="24"/>
                  </a:rPr>
                  <a:t>　</a:t>
                </a:r>
                <a:r>
                  <a:rPr lang="zh-CN" altLang="zh-CN" sz="100" b="0" i="1"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的值</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最后写出原方程组的解</a:t>
                </a:r>
                <a:r>
                  <a:rPr lang="en-US"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 </a:t>
                </a:r>
              </a:p>
            </p:txBody>
          </p:sp>
        </mc:Choice>
        <mc:Fallback xmlns="">
          <p:sp>
            <p:nvSpPr>
              <p:cNvPr id="13672" name="yt_shape_13672"/>
              <p:cNvSpPr txBox="1">
                <a:spLocks noRot="1" noChangeAspect="1" noMove="1" noResize="1" noEditPoints="1" noAdjustHandles="1" noChangeArrowheads="1" noChangeShapeType="1" noTextEdit="1"/>
              </p:cNvSpPr>
              <p:nvPr/>
            </p:nvSpPr>
            <p:spPr>
              <a:xfrm>
                <a:off x="540119" y="900000"/>
                <a:ext cx="11460537" cy="2459712"/>
              </a:xfrm>
              <a:prstGeom prst="rect">
                <a:avLst/>
              </a:prstGeom>
              <a:blipFill>
                <a:blip r:embed="rId2"/>
                <a:stretch>
                  <a:fillRect l="-1649" t="-2233" r="-745" b="-5707"/>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2B3F8EFC-DD40-92B3-5151-E13872CD44C3}"/>
              </a:ext>
            </a:extLst>
          </p:cNvPr>
          <p:cNvSpPr txBox="1"/>
          <p:nvPr/>
        </p:nvSpPr>
        <p:spPr>
          <a:xfrm>
            <a:off x="8228857" y="825447"/>
            <a:ext cx="1364362"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y</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黑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2</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x</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5</a:t>
            </a:r>
            <a:endParaRPr lang="zh-CN" altLang="en-US">
              <a:solidFill>
                <a:srgbClr val="FF0000"/>
              </a:solidFill>
            </a:endParaRPr>
          </a:p>
        </p:txBody>
      </p:sp>
      <p:sp>
        <p:nvSpPr>
          <p:cNvPr id="3" name="文本框 2">
            <a:extLst>
              <a:ext uri="{FF2B5EF4-FFF2-40B4-BE49-F238E27FC236}">
                <a16:creationId xmlns:a16="http://schemas.microsoft.com/office/drawing/2014/main" id="{61A147C5-BED6-2BF2-69AD-E2679D7CC1FB}"/>
              </a:ext>
            </a:extLst>
          </p:cNvPr>
          <p:cNvSpPr txBox="1"/>
          <p:nvPr/>
        </p:nvSpPr>
        <p:spPr>
          <a:xfrm>
            <a:off x="7150501" y="1300935"/>
            <a:ext cx="1364362" cy="1154189"/>
          </a:xfrm>
          <a:prstGeom prst="rect">
            <a:avLst/>
          </a:prstGeom>
          <a:noFill/>
        </p:spPr>
        <p:txBody>
          <a:bodyPr vert="horz" wrap="none" rtlCol="0" anchor="ctr">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x</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3</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y</a:t>
            </a:r>
            <a:r>
              <a:rPr kumimoji="0" lang="zh-CN" altLang="zh-CN" sz="2400" b="0" i="0" strike="noStrike" kern="1200" cap="none" spc="0" normalizeH="0" baseline="0" noProof="0">
                <a:ln>
                  <a:noFill/>
                </a:ln>
                <a:solidFill>
                  <a:srgbClr val="FF0000"/>
                </a:solidFill>
                <a:effectLst/>
                <a:uLnTx/>
                <a:uFill>
                  <a:solidFill>
                    <a:srgbClr val="000000"/>
                  </a:solidFill>
                </a:uFill>
                <a:latin typeface="黑体" pitchFamily="24"/>
                <a:ea typeface="黑体" pitchFamily="24"/>
                <a:cs typeface="黑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8</a:t>
            </a:r>
            <a:endParaRPr lang="zh-CN" altLang="en-US">
              <a:solidFill>
                <a:srgbClr val="FF0000"/>
              </a:solidFill>
            </a:endParaRPr>
          </a:p>
        </p:txBody>
      </p:sp>
      <p:sp>
        <p:nvSpPr>
          <p:cNvPr id="4" name="文本框 3">
            <a:extLst>
              <a:ext uri="{FF2B5EF4-FFF2-40B4-BE49-F238E27FC236}">
                <a16:creationId xmlns:a16="http://schemas.microsoft.com/office/drawing/2014/main" id="{7049E007-B446-CCE5-0208-3072A3A1DAEE}"/>
              </a:ext>
            </a:extLst>
          </p:cNvPr>
          <p:cNvSpPr txBox="1"/>
          <p:nvPr/>
        </p:nvSpPr>
        <p:spPr>
          <a:xfrm>
            <a:off x="9858776" y="1300935"/>
            <a:ext cx="1211962" cy="1154189"/>
          </a:xfrm>
          <a:prstGeom prst="rect">
            <a:avLst/>
          </a:prstGeom>
          <a:noFill/>
        </p:spPr>
        <p:txBody>
          <a:bodyPr vert="horz" wrap="none" rtlCol="0" anchor="ctr">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x</a:t>
            </a:r>
            <a:r>
              <a:rPr kumimoji="0" lang="zh-CN" altLang="zh-CN" sz="2400" b="0" i="0" strike="noStrike" kern="1200" cap="none" spc="0" normalizeH="0" baseline="0" noProof="0">
                <a:ln>
                  <a:noFill/>
                </a:ln>
                <a:solidFill>
                  <a:srgbClr val="FF0000"/>
                </a:solidFill>
                <a:effectLst/>
                <a:uLnTx/>
                <a:uFill>
                  <a:solidFill>
                    <a:srgbClr val="000000"/>
                  </a:solidFill>
                </a:uFill>
                <a:latin typeface="黑体" pitchFamily="24"/>
                <a:ea typeface="黑体" pitchFamily="24"/>
                <a:cs typeface="黑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3</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y</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endParaRPr lang="zh-CN" altLang="en-US">
              <a:solidFill>
                <a:srgbClr val="FF0000"/>
              </a:solidFill>
            </a:endParaRPr>
          </a:p>
        </p:txBody>
      </p:sp>
      <p:sp>
        <p:nvSpPr>
          <p:cNvPr id="5" name="文本框 4">
            <a:extLst>
              <a:ext uri="{FF2B5EF4-FFF2-40B4-BE49-F238E27FC236}">
                <a16:creationId xmlns:a16="http://schemas.microsoft.com/office/drawing/2014/main" id="{46584CED-75FB-4983-35C0-F50180A8D86C}"/>
              </a:ext>
            </a:extLst>
          </p:cNvPr>
          <p:cNvSpPr txBox="1"/>
          <p:nvPr/>
        </p:nvSpPr>
        <p:spPr>
          <a:xfrm>
            <a:off x="10893902" y="1611235"/>
            <a:ext cx="3324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cs typeface="宋体" pitchFamily="24"/>
              </a:rPr>
              <a:t>8</a:t>
            </a:r>
            <a:endParaRPr lang="zh-CN" altLang="en-US" dirty="0">
              <a:solidFill>
                <a:srgbClr val="FF0000"/>
              </a:solidFill>
            </a:endParaRPr>
          </a:p>
        </p:txBody>
      </p:sp>
      <p:sp>
        <p:nvSpPr>
          <p:cNvPr id="6" name="文本框 5">
            <a:extLst>
              <a:ext uri="{FF2B5EF4-FFF2-40B4-BE49-F238E27FC236}">
                <a16:creationId xmlns:a16="http://schemas.microsoft.com/office/drawing/2014/main" id="{C97F9115-233E-51B4-23B4-1DCD1110828F}"/>
              </a:ext>
            </a:extLst>
          </p:cNvPr>
          <p:cNvSpPr txBox="1"/>
          <p:nvPr/>
        </p:nvSpPr>
        <p:spPr>
          <a:xfrm>
            <a:off x="2284332" y="2365767"/>
            <a:ext cx="1516762"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cs typeface="宋体" pitchFamily="24"/>
              </a:rPr>
              <a:t>2</a:t>
            </a:r>
            <a:r>
              <a:rPr kumimoji="0" lang="en-US" altLang="zh-CN" sz="2400" b="0" i="1"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cs typeface="宋体" pitchFamily="24"/>
              </a:rPr>
              <a:t>x</a:t>
            </a:r>
            <a:r>
              <a:rPr kumimoji="0" lang="zh-CN" altLang="zh-CN" sz="2400" b="0" i="0" strike="noStrike" kern="1200" cap="none" spc="0" normalizeH="0" baseline="0" noProof="0" dirty="0">
                <a:ln>
                  <a:noFill/>
                </a:ln>
                <a:solidFill>
                  <a:srgbClr val="FF0000"/>
                </a:solidFill>
                <a:effectLst/>
                <a:uLnTx/>
                <a:uFill>
                  <a:solidFill>
                    <a:srgbClr val="000000"/>
                  </a:solidFill>
                </a:uFill>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cs typeface="宋体" pitchFamily="24"/>
              </a:rPr>
              <a:t>4</a:t>
            </a:r>
            <a:r>
              <a:rPr kumimoji="0" lang="en-US" altLang="zh-CN" sz="2400" b="0" i="1"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cs typeface="宋体" pitchFamily="24"/>
              </a:rPr>
              <a:t>y</a:t>
            </a:r>
            <a:r>
              <a:rPr kumimoji="0" lang="zh-CN" altLang="zh-CN" sz="2400" b="0" i="0" strike="noStrike" kern="1200" cap="none" spc="0" normalizeH="0" baseline="0" noProof="0" dirty="0">
                <a:ln>
                  <a:noFill/>
                </a:ln>
                <a:solidFill>
                  <a:srgbClr val="FF0000"/>
                </a:solidFill>
                <a:effectLst/>
                <a:uLnTx/>
                <a:uFill>
                  <a:solidFill>
                    <a:srgbClr val="000000"/>
                  </a:solidFill>
                </a:uFill>
                <a:latin typeface="黑体" pitchFamily="24"/>
                <a:ea typeface="黑体" pitchFamily="24"/>
                <a:cs typeface="黑体" pitchFamily="24"/>
              </a:rPr>
              <a:t>＝</a:t>
            </a: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cs typeface="宋体" pitchFamily="24"/>
              </a:rPr>
              <a:t>7</a:t>
            </a:r>
            <a:endParaRPr lang="zh-CN" altLang="en-US" dirty="0">
              <a:solidFill>
                <a:srgbClr val="FF0000"/>
              </a:solidFill>
            </a:endParaRPr>
          </a:p>
        </p:txBody>
      </p:sp>
      <p:sp>
        <p:nvSpPr>
          <p:cNvPr id="7" name="文本框 6">
            <a:extLst>
              <a:ext uri="{FF2B5EF4-FFF2-40B4-BE49-F238E27FC236}">
                <a16:creationId xmlns:a16="http://schemas.microsoft.com/office/drawing/2014/main" id="{D3734475-6F8E-85F7-6ADD-B665F1EA3A24}"/>
              </a:ext>
            </a:extLst>
          </p:cNvPr>
          <p:cNvSpPr txBox="1"/>
          <p:nvPr/>
        </p:nvSpPr>
        <p:spPr>
          <a:xfrm>
            <a:off x="5231904" y="2318330"/>
            <a:ext cx="315024"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cs typeface="宋体" pitchFamily="24"/>
              </a:rPr>
              <a:t>y</a:t>
            </a:r>
            <a:endParaRPr lang="zh-CN" altLang="en-US" dirty="0">
              <a:solidFill>
                <a:srgbClr val="FF0000"/>
              </a:solidFill>
            </a:endParaRPr>
          </a:p>
        </p:txBody>
      </p:sp>
      <p:sp>
        <p:nvSpPr>
          <p:cNvPr id="8" name="文本框 7">
            <a:extLst>
              <a:ext uri="{FF2B5EF4-FFF2-40B4-BE49-F238E27FC236}">
                <a16:creationId xmlns:a16="http://schemas.microsoft.com/office/drawing/2014/main" id="{A6CCD349-8E85-9FE5-8829-691EE7923893}"/>
              </a:ext>
            </a:extLst>
          </p:cNvPr>
          <p:cNvSpPr txBox="1"/>
          <p:nvPr/>
        </p:nvSpPr>
        <p:spPr>
          <a:xfrm>
            <a:off x="8301439" y="2332645"/>
            <a:ext cx="315024"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cs typeface="宋体" pitchFamily="24"/>
              </a:rPr>
              <a:t>x</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blinds(horizontal)">
                                      <p:cBhvr>
                                        <p:cTn id="20" dur="500"/>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blinds(horizontal)">
                                      <p:cBhvr>
                                        <p:cTn id="25" dur="500"/>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7">
                                            <p:txEl>
                                              <p:pRg st="0" end="0"/>
                                            </p:txEl>
                                          </p:spTgt>
                                        </p:tgtEl>
                                        <p:attrNameLst>
                                          <p:attrName>style.visibility</p:attrName>
                                        </p:attrNameLst>
                                      </p:cBhvr>
                                      <p:to>
                                        <p:strVal val="visible"/>
                                      </p:to>
                                    </p:set>
                                    <p:animEffect transition="in" filter="blinds(horizontal)">
                                      <p:cBhvr>
                                        <p:cTn id="30" dur="500"/>
                                        <p:tgtEl>
                                          <p:spTgt spid="7">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8">
                                            <p:txEl>
                                              <p:pRg st="0" end="0"/>
                                            </p:txEl>
                                          </p:spTgt>
                                        </p:tgtEl>
                                        <p:attrNameLst>
                                          <p:attrName>style.visibility</p:attrName>
                                        </p:attrNameLst>
                                      </p:cBhvr>
                                      <p:to>
                                        <p:strVal val="visible"/>
                                      </p:to>
                                    </p:set>
                                    <p:animEffect transition="in" filter="blinds(horizontal)">
                                      <p:cBhvr>
                                        <p:cTn id="35"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yt_shape_13676">
                <a:extLst>
                  <a:ext uri="{FF2B5EF4-FFF2-40B4-BE49-F238E27FC236}">
                    <a16:creationId xmlns:a16="http://schemas.microsoft.com/office/drawing/2014/main" id="{9250B06B-791B-1FA3-E050-781645E05315}"/>
                  </a:ext>
                </a:extLst>
              </p:cNvPr>
              <p:cNvSpPr txBox="1"/>
              <p:nvPr/>
            </p:nvSpPr>
            <p:spPr>
              <a:xfrm>
                <a:off x="335360" y="1772816"/>
                <a:ext cx="5055038" cy="1247008"/>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苏州市中考</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d>
                      <m:dPr>
                        <m:begChr m:val="{"/>
                        <m:endChr m:val=""/>
                        <m:ctrlPr>
                          <a:rPr lang="en-US" altLang="zh-CN" sz="2400" b="0" i="1">
                            <a:solidFill>
                              <a:srgbClr val="01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010000"/>
                                </a:solidFill>
                                <a:effectLst/>
                                <a:latin typeface="Cambria Math" panose="02040503050406030204" pitchFamily="18" charset="0"/>
                                <a:ea typeface="Cambria Math" panose="02040503050406030204" pitchFamily="12" charset="0"/>
                              </a:rPr>
                            </m:ctrlPr>
                          </m:eqArrPr>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3</m:t>
                            </m:r>
                            <m:r>
                              <a:rPr lang="en-US" altLang="zh-CN" sz="2400" b="0" i="1">
                                <a:solidFill>
                                  <a:srgbClr val="010000"/>
                                </a:solidFill>
                                <a:effectLst/>
                                <a:latin typeface="Cambria Math" panose="02040503050406030204" pitchFamily="12" charset="0"/>
                                <a:ea typeface="Cambria Math" panose="02040503050406030204" pitchFamily="12" charset="0"/>
                              </a:rPr>
                              <m:t>𝑥</m:t>
                            </m:r>
                            <m:r>
                              <m:rPr>
                                <m:nor/>
                              </m:rPr>
                              <a:rPr lang="en-US" altLang="zh-CN" sz="2400" b="0" i="0">
                                <a:solidFill>
                                  <a:srgbClr val="010000"/>
                                </a:solidFill>
                                <a:effectLst/>
                                <a:latin typeface="Times New Roman" panose="02040503050406030204" pitchFamily="12" charset="0"/>
                                <a:ea typeface="宋体" panose="02040503050406030204" pitchFamily="12" charset="0"/>
                              </a:rPr>
                              <m:t>−</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zh-CN" altLang="zh-CN" sz="2400" b="0" i="0">
                                <a:solidFill>
                                  <a:srgbClr val="010000"/>
                                </a:solidFill>
                                <a:effectLst/>
                                <a:latin typeface="Cambria Math" panose="02040503050406030204" pitchFamily="12" charset="0"/>
                                <a:ea typeface="Cambria Math" panose="02040503050406030204" pitchFamily="12" charset="0"/>
                              </a:rPr>
                              <m:t>＝</m:t>
                            </m:r>
                            <m:r>
                              <a:rPr lang="en-US" altLang="zh-CN" sz="2400" b="0" i="0">
                                <a:solidFill>
                                  <a:srgbClr val="010000"/>
                                </a:solidFill>
                                <a:effectLst/>
                                <a:latin typeface="Cambria Math" panose="02040503050406030204" pitchFamily="12" charset="0"/>
                                <a:ea typeface="Cambria Math" panose="02040503050406030204" pitchFamily="12" charset="0"/>
                              </a:rPr>
                              <m:t>−4,①</m:t>
                            </m:r>
                          </m:e>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1">
                                <a:solidFill>
                                  <a:srgbClr val="010000"/>
                                </a:solidFill>
                                <a:effectLst/>
                                <a:latin typeface="Cambria Math" panose="02040503050406030204" pitchFamily="12" charset="0"/>
                                <a:ea typeface="Cambria Math" panose="02040503050406030204" pitchFamily="12" charset="0"/>
                              </a:rPr>
                              <m:t>𝑥</m:t>
                            </m:r>
                            <m:r>
                              <m:rPr>
                                <m:nor/>
                              </m:rPr>
                              <a:rPr lang="en-US" altLang="zh-CN" sz="2400" b="0" i="0">
                                <a:solidFill>
                                  <a:srgbClr val="010000"/>
                                </a:solidFill>
                                <a:effectLst/>
                                <a:latin typeface="Times New Roman" panose="02040503050406030204" pitchFamily="12" charset="0"/>
                                <a:ea typeface="宋体" panose="02040503050406030204" pitchFamily="12" charset="0"/>
                              </a:rPr>
                              <m:t>−2</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zh-CN" altLang="zh-CN" sz="2400" b="0" i="0">
                                <a:solidFill>
                                  <a:srgbClr val="010000"/>
                                </a:solidFill>
                                <a:effectLst/>
                                <a:latin typeface="Cambria Math" panose="02040503050406030204" pitchFamily="12" charset="0"/>
                                <a:ea typeface="Cambria Math" panose="02040503050406030204" pitchFamily="12" charset="0"/>
                              </a:rPr>
                              <m:t>＝</m:t>
                            </m:r>
                            <m:r>
                              <a:rPr lang="en-US" altLang="zh-CN" sz="2400" b="0" i="0">
                                <a:solidFill>
                                  <a:srgbClr val="010000"/>
                                </a:solidFill>
                                <a:effectLst/>
                                <a:latin typeface="Cambria Math" panose="02040503050406030204" pitchFamily="12" charset="0"/>
                                <a:ea typeface="Cambria Math" panose="02040503050406030204" pitchFamily="12" charset="0"/>
                              </a:rPr>
                              <m:t>−3;②</m:t>
                            </m:r>
                          </m:e>
                        </m:eqArr>
                      </m:e>
                    </m:d>
                  </m:oMath>
                </a14:m>
                <a:endParaRPr lang="zh-CN" altLang="zh-CN" sz="2400" b="0" i="0" u="none">
                  <a:solidFill>
                    <a:srgbClr val="000000"/>
                  </a:solidFill>
                  <a:effectLst/>
                  <a:latin typeface="宋体" pitchFamily="24"/>
                  <a:ea typeface="宋体" pitchFamily="24"/>
                  <a:cs typeface="宋体" pitchFamily="24"/>
                </a:endParaRPr>
              </a:p>
            </p:txBody>
          </p:sp>
        </mc:Choice>
        <mc:Fallback xmlns="">
          <p:sp>
            <p:nvSpPr>
              <p:cNvPr id="2" name="yt_shape_13676">
                <a:extLst>
                  <a:ext uri="{FF2B5EF4-FFF2-40B4-BE49-F238E27FC236}">
                    <a16:creationId xmlns:a16="http://schemas.microsoft.com/office/drawing/2014/main" id="{9250B06B-791B-1FA3-E050-781645E05315}"/>
                  </a:ext>
                </a:extLst>
              </p:cNvPr>
              <p:cNvSpPr txBox="1">
                <a:spLocks noRot="1" noChangeAspect="1" noMove="1" noResize="1" noEditPoints="1" noAdjustHandles="1" noChangeArrowheads="1" noChangeShapeType="1" noTextEdit="1"/>
              </p:cNvSpPr>
              <p:nvPr/>
            </p:nvSpPr>
            <p:spPr>
              <a:xfrm>
                <a:off x="335360" y="1772816"/>
                <a:ext cx="5055038" cy="1247008"/>
              </a:xfrm>
              <a:prstGeom prst="rect">
                <a:avLst/>
              </a:prstGeom>
              <a:blipFill>
                <a:blip r:embed="rId2"/>
                <a:stretch>
                  <a:fillRect l="-3619"/>
                </a:stretch>
              </a:blipFill>
            </p:spPr>
            <p:txBody>
              <a:bodyPr/>
              <a:lstStyle/>
              <a:p>
                <a:r>
                  <a:rPr lang="zh-CN" altLang="en-US">
                    <a:noFill/>
                  </a:rPr>
                  <a:t> </a:t>
                </a:r>
              </a:p>
            </p:txBody>
          </p:sp>
        </mc:Fallback>
      </mc:AlternateContent>
      <p:sp>
        <p:nvSpPr>
          <p:cNvPr id="3" name="yt_shape_13678">
            <a:extLst>
              <a:ext uri="{FF2B5EF4-FFF2-40B4-BE49-F238E27FC236}">
                <a16:creationId xmlns:a16="http://schemas.microsoft.com/office/drawing/2014/main" id="{E9B10285-9BEB-627D-F6F3-1019D039AB2F}"/>
              </a:ext>
            </a:extLst>
          </p:cNvPr>
          <p:cNvSpPr txBox="1"/>
          <p:nvPr/>
        </p:nvSpPr>
        <p:spPr>
          <a:xfrm>
            <a:off x="335360" y="3070612"/>
            <a:ext cx="3350276"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由</a:t>
            </a:r>
            <a:r>
              <a:rPr lang="zh-CN" altLang="zh-CN" sz="2400" b="0" i="0" u="none">
                <a:solidFill>
                  <a:srgbClr val="FF0000"/>
                </a:solidFill>
                <a:effectLst/>
                <a:latin typeface="宋体" pitchFamily="24"/>
                <a:ea typeface="宋体" pitchFamily="24"/>
                <a:cs typeface="宋体" pitchFamily="24"/>
              </a:rPr>
              <a:t>①</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得</a:t>
            </a:r>
            <a:r>
              <a:rPr lang="en-US" altLang="zh-CN" sz="2400" b="0" i="1" u="none">
                <a:solidFill>
                  <a:srgbClr val="FF0000"/>
                </a:solidFill>
                <a:effectLst/>
                <a:latin typeface="Times New Roman" pitchFamily="24"/>
                <a:ea typeface="Times New Roman" pitchFamily="24"/>
                <a:cs typeface="宋体" pitchFamily="24"/>
              </a:rPr>
              <a:t>y</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3</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Times New Roman" pitchFamily="24"/>
                <a:ea typeface="宋体" pitchFamily="24"/>
                <a:cs typeface="宋体" pitchFamily="24"/>
              </a:rPr>
              <a:t>，</a:t>
            </a:r>
          </a:p>
        </p:txBody>
      </p:sp>
      <p:sp>
        <p:nvSpPr>
          <p:cNvPr id="4" name="yt_shape_13679">
            <a:extLst>
              <a:ext uri="{FF2B5EF4-FFF2-40B4-BE49-F238E27FC236}">
                <a16:creationId xmlns:a16="http://schemas.microsoft.com/office/drawing/2014/main" id="{4C4BFCD0-446B-C97D-E613-A1DBC3527546}"/>
              </a:ext>
            </a:extLst>
          </p:cNvPr>
          <p:cNvSpPr txBox="1"/>
          <p:nvPr/>
        </p:nvSpPr>
        <p:spPr>
          <a:xfrm>
            <a:off x="335360" y="3549915"/>
            <a:ext cx="4581382"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代入</a:t>
            </a:r>
            <a:r>
              <a:rPr lang="zh-CN" altLang="zh-CN" sz="2400" b="0" i="0" u="none">
                <a:solidFill>
                  <a:srgbClr val="FF0000"/>
                </a:solidFill>
                <a:effectLst/>
                <a:latin typeface="宋体" pitchFamily="24"/>
                <a:ea typeface="宋体" pitchFamily="24"/>
                <a:cs typeface="宋体" pitchFamily="24"/>
              </a:rPr>
              <a:t>②</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得</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黑体" pitchFamily="24"/>
              </a:rPr>
              <a:t>＝</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Times New Roman" pitchFamily="24"/>
                <a:ea typeface="宋体" pitchFamily="24"/>
                <a:cs typeface="宋体" pitchFamily="24"/>
              </a:rPr>
              <a:t>，</a:t>
            </a:r>
          </a:p>
        </p:txBody>
      </p:sp>
      <p:sp>
        <p:nvSpPr>
          <p:cNvPr id="5" name="yt_shape_13680">
            <a:extLst>
              <a:ext uri="{FF2B5EF4-FFF2-40B4-BE49-F238E27FC236}">
                <a16:creationId xmlns:a16="http://schemas.microsoft.com/office/drawing/2014/main" id="{025FA594-977F-C2E0-4B82-4C5B5B68E182}"/>
              </a:ext>
            </a:extLst>
          </p:cNvPr>
          <p:cNvSpPr txBox="1"/>
          <p:nvPr/>
        </p:nvSpPr>
        <p:spPr>
          <a:xfrm>
            <a:off x="335360" y="4029218"/>
            <a:ext cx="182902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解得</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Times New Roman" pitchFamily="24"/>
                <a:ea typeface="黑体" pitchFamily="24"/>
                <a:cs typeface="黑体" pitchFamily="24"/>
              </a:rPr>
              <a:t>＝</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宋体" pitchFamily="24"/>
                <a:cs typeface="宋体" pitchFamily="24"/>
              </a:rPr>
              <a:t>，</a:t>
            </a:r>
          </a:p>
        </p:txBody>
      </p:sp>
      <mc:AlternateContent xmlns:mc="http://schemas.openxmlformats.org/markup-compatibility/2006" xmlns:a14="http://schemas.microsoft.com/office/drawing/2010/main">
        <mc:Choice Requires="a14">
          <p:sp>
            <p:nvSpPr>
              <p:cNvPr id="6" name="yt_shape_13681">
                <a:extLst>
                  <a:ext uri="{FF2B5EF4-FFF2-40B4-BE49-F238E27FC236}">
                    <a16:creationId xmlns:a16="http://schemas.microsoft.com/office/drawing/2014/main" id="{17104E6B-525B-D159-1D7C-9A0000602580}"/>
                  </a:ext>
                </a:extLst>
              </p:cNvPr>
              <p:cNvSpPr txBox="1"/>
              <p:nvPr/>
            </p:nvSpPr>
            <p:spPr>
              <a:xfrm>
                <a:off x="335360" y="4508521"/>
                <a:ext cx="6102633" cy="1193147"/>
              </a:xfrm>
              <a:prstGeom prst="rect">
                <a:avLst/>
              </a:prstGeom>
            </p:spPr>
            <p:txBody>
              <a:bodyPr vert="horz" wrap="none" lIns="0" tIns="0" rIns="0" bIns="0" rtlCol="0">
                <a:spAutoFit/>
              </a:bodyPr>
              <a:lstStyle/>
              <a:p>
                <a:pPr algn="l" eaLnBrk="1" latinLnBrk="0" hangingPunct="0">
                  <a:lnSpc>
                    <a:spcPct val="100000"/>
                  </a:lnSpc>
                </a:pPr>
                <a:r>
                  <a:rPr lang="zh-CN" altLang="zh-CN" sz="2400" b="0" i="0" u="none">
                    <a:solidFill>
                      <a:srgbClr val="FF0000"/>
                    </a:solidFill>
                    <a:effectLst/>
                    <a:latin typeface="Times New Roman" pitchFamily="24"/>
                    <a:ea typeface="黑体" pitchFamily="24"/>
                    <a:cs typeface="宋体" pitchFamily="24"/>
                  </a:rPr>
                  <a:t>将</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Times New Roman" pitchFamily="24"/>
                    <a:ea typeface="黑体" pitchFamily="24"/>
                    <a:cs typeface="黑体" pitchFamily="24"/>
                  </a:rPr>
                  <a:t>＝</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黑体" pitchFamily="24"/>
                    <a:cs typeface="宋体" pitchFamily="24"/>
                  </a:rPr>
                  <a:t>代入</a:t>
                </a:r>
                <a:r>
                  <a:rPr lang="zh-CN" altLang="zh-CN" sz="2400" b="0" i="0" u="none">
                    <a:solidFill>
                      <a:srgbClr val="FF0000"/>
                    </a:solidFill>
                    <a:effectLst/>
                    <a:latin typeface="宋体" pitchFamily="24"/>
                    <a:ea typeface="宋体" pitchFamily="24"/>
                    <a:cs typeface="宋体" pitchFamily="24"/>
                  </a:rPr>
                  <a:t>②</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得</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en-US" altLang="zh-CN" sz="2400" b="0" i="1" u="none">
                    <a:solidFill>
                      <a:srgbClr val="FF0000"/>
                    </a:solidFill>
                    <a:effectLst/>
                    <a:latin typeface="Times New Roman" pitchFamily="24"/>
                    <a:ea typeface="Times New Roman" pitchFamily="24"/>
                    <a:cs typeface="宋体" pitchFamily="24"/>
                  </a:rPr>
                  <a:t>y</a:t>
                </a:r>
                <a:r>
                  <a:rPr lang="zh-CN" altLang="zh-CN" sz="2400" b="0" i="0" u="none">
                    <a:solidFill>
                      <a:srgbClr val="FF0000"/>
                    </a:solidFill>
                    <a:effectLst/>
                    <a:latin typeface="Times New Roman" pitchFamily="24"/>
                    <a:ea typeface="黑体" pitchFamily="24"/>
                    <a:cs typeface="黑体" pitchFamily="24"/>
                  </a:rPr>
                  <a:t>＝</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得</a:t>
                </a:r>
                <a:r>
                  <a:rPr lang="en-US" altLang="zh-CN" sz="2400" b="0" i="1" u="none">
                    <a:solidFill>
                      <a:srgbClr val="FF0000"/>
                    </a:solidFill>
                    <a:effectLst/>
                    <a:latin typeface="Times New Roman" pitchFamily="24"/>
                    <a:ea typeface="Times New Roman" pitchFamily="24"/>
                    <a:cs typeface="宋体" pitchFamily="24"/>
                  </a:rPr>
                  <a:t>y</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宋体" pitchFamily="24"/>
                    <a:cs typeface="宋体" pitchFamily="24"/>
                  </a:rPr>
                  <a:t>，</a:t>
                </a:r>
              </a:p>
              <a:p>
                <a:pPr algn="l" eaLnBrk="1" latinLnBrk="0" hangingPunct="0">
                  <a:lnSpc>
                    <a:spcPct val="100000"/>
                  </a:lnSpc>
                </a:pP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方程组的解为</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zh-CN" altLang="zh-CN" sz="2400" b="0" i="0">
                                <a:solidFill>
                                  <a:srgbClr val="FF0000"/>
                                </a:solidFill>
                                <a:effectLst/>
                                <a:latin typeface="Cambria Math" panose="02040503050406030204" pitchFamily="12" charset="0"/>
                                <a:ea typeface="Cambria Math" panose="02040503050406030204" pitchFamily="12" charset="0"/>
                              </a:rPr>
                              <m:t>＝</m:t>
                            </m:r>
                            <m:r>
                              <a:rPr lang="en-US" altLang="zh-CN" sz="2400" b="0" i="0">
                                <a:solidFill>
                                  <a:srgbClr val="FF0000"/>
                                </a:solidFill>
                                <a:effectLst/>
                                <a:latin typeface="Cambria Math" panose="02040503050406030204" pitchFamily="12" charset="0"/>
                                <a:ea typeface="Cambria Math" panose="02040503050406030204" pitchFamily="12" charset="0"/>
                              </a:rPr>
                              <m:t>−1,</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en-US" altLang="zh-CN" sz="2400" b="0" i="0">
                                <a:solidFill>
                                  <a:srgbClr val="FF0000"/>
                                </a:solidFill>
                                <a:effectLst/>
                                <a:latin typeface="Cambria Math" panose="02040503050406030204" pitchFamily="12" charset="0"/>
                                <a:ea typeface="Cambria Math" panose="02040503050406030204" pitchFamily="12" charset="0"/>
                              </a:rPr>
                              <m:t>=1.</m:t>
                            </m:r>
                          </m:e>
                        </m:eqArr>
                      </m:e>
                    </m:d>
                  </m:oMath>
                </a14:m>
                <a:endParaRPr lang="zh-CN" altLang="zh-CN" sz="2400" b="0" i="0" u="none">
                  <a:solidFill>
                    <a:srgbClr val="FF0000"/>
                  </a:solidFill>
                  <a:effectLst/>
                  <a:latin typeface="Times New Roman" pitchFamily="24"/>
                  <a:ea typeface="黑体" pitchFamily="24"/>
                  <a:cs typeface="宋体" pitchFamily="24"/>
                </a:endParaRPr>
              </a:p>
            </p:txBody>
          </p:sp>
        </mc:Choice>
        <mc:Fallback xmlns="">
          <p:sp>
            <p:nvSpPr>
              <p:cNvPr id="6" name="yt_shape_13681">
                <a:extLst>
                  <a:ext uri="{FF2B5EF4-FFF2-40B4-BE49-F238E27FC236}">
                    <a16:creationId xmlns:a16="http://schemas.microsoft.com/office/drawing/2014/main" id="{17104E6B-525B-D159-1D7C-9A0000602580}"/>
                  </a:ext>
                </a:extLst>
              </p:cNvPr>
              <p:cNvSpPr txBox="1">
                <a:spLocks noRot="1" noChangeAspect="1" noMove="1" noResize="1" noEditPoints="1" noAdjustHandles="1" noChangeArrowheads="1" noChangeShapeType="1" noTextEdit="1"/>
              </p:cNvSpPr>
              <p:nvPr/>
            </p:nvSpPr>
            <p:spPr>
              <a:xfrm>
                <a:off x="335360" y="4508521"/>
                <a:ext cx="6102633" cy="1193147"/>
              </a:xfrm>
              <a:prstGeom prst="rect">
                <a:avLst/>
              </a:prstGeom>
              <a:blipFill>
                <a:blip r:embed="rId3"/>
                <a:stretch>
                  <a:fillRect l="-2997" t="-9744" r="-209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yt_shape_13683">
                <a:extLst>
                  <a:ext uri="{FF2B5EF4-FFF2-40B4-BE49-F238E27FC236}">
                    <a16:creationId xmlns:a16="http://schemas.microsoft.com/office/drawing/2014/main" id="{38CFED91-0855-0549-4810-D541FB6EDE89}"/>
                  </a:ext>
                </a:extLst>
              </p:cNvPr>
              <p:cNvSpPr txBox="1"/>
              <p:nvPr/>
            </p:nvSpPr>
            <p:spPr>
              <a:xfrm>
                <a:off x="6315119" y="1767136"/>
                <a:ext cx="5325497" cy="1247008"/>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无锡市中考</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d>
                      <m:dPr>
                        <m:begChr m:val="{"/>
                        <m:endChr m:val=""/>
                        <m:ctrlPr>
                          <a:rPr lang="en-US" altLang="zh-CN" sz="2400" b="0" i="1">
                            <a:solidFill>
                              <a:srgbClr val="01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010000"/>
                                </a:solidFill>
                                <a:effectLst/>
                                <a:latin typeface="Cambria Math" panose="02040503050406030204" pitchFamily="18" charset="0"/>
                                <a:ea typeface="Cambria Math" panose="02040503050406030204" pitchFamily="12" charset="0"/>
                              </a:rPr>
                            </m:ctrlPr>
                          </m:eqArrPr>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3</m:t>
                            </m:r>
                            <m:r>
                              <a:rPr lang="en-US" altLang="zh-CN" sz="2400" b="0" i="1">
                                <a:solidFill>
                                  <a:srgbClr val="010000"/>
                                </a:solidFill>
                                <a:effectLst/>
                                <a:latin typeface="Cambria Math" panose="02040503050406030204" pitchFamily="12" charset="0"/>
                                <a:ea typeface="Cambria Math" panose="02040503050406030204" pitchFamily="12" charset="0"/>
                              </a:rPr>
                              <m:t>𝑥</m:t>
                            </m:r>
                            <m:r>
                              <a:rPr lang="en-US" altLang="zh-CN" sz="2400" b="0" i="0">
                                <a:solidFill>
                                  <a:srgbClr val="010000"/>
                                </a:solidFill>
                                <a:effectLst/>
                                <a:latin typeface="Cambria Math" panose="02040503050406030204" pitchFamily="12" charset="0"/>
                                <a:ea typeface="Cambria Math" panose="02040503050406030204" pitchFamily="12" charset="0"/>
                              </a:rPr>
                              <m:t>+2</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=12,①</m:t>
                            </m:r>
                          </m:e>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2</m:t>
                            </m:r>
                            <m:r>
                              <a:rPr lang="en-US" altLang="zh-CN" sz="2400" b="0" i="1">
                                <a:solidFill>
                                  <a:srgbClr val="010000"/>
                                </a:solidFill>
                                <a:effectLst/>
                                <a:latin typeface="Cambria Math" panose="02040503050406030204" pitchFamily="12" charset="0"/>
                                <a:ea typeface="Cambria Math" panose="02040503050406030204" pitchFamily="12" charset="0"/>
                              </a:rPr>
                              <m:t>𝑥</m:t>
                            </m:r>
                            <m:r>
                              <m:rPr>
                                <m:nor/>
                              </m:rPr>
                              <a:rPr lang="en-US" altLang="zh-CN" sz="2400" b="0" i="0">
                                <a:solidFill>
                                  <a:srgbClr val="010000"/>
                                </a:solidFill>
                                <a:effectLst/>
                                <a:latin typeface="Times New Roman" panose="02040503050406030204" pitchFamily="12" charset="0"/>
                                <a:ea typeface="宋体" panose="02040503050406030204" pitchFamily="12" charset="0"/>
                              </a:rPr>
                              <m:t>−</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=1.②</m:t>
                            </m:r>
                          </m:e>
                        </m:eqArr>
                      </m:e>
                    </m:d>
                  </m:oMath>
                </a14:m>
                <a:endParaRPr lang="zh-CN" altLang="zh-CN" sz="2400" b="0" i="0" u="none">
                  <a:solidFill>
                    <a:srgbClr val="000000"/>
                  </a:solidFill>
                  <a:effectLst/>
                  <a:latin typeface="宋体" pitchFamily="24"/>
                  <a:ea typeface="宋体" pitchFamily="24"/>
                  <a:cs typeface="宋体" pitchFamily="24"/>
                </a:endParaRPr>
              </a:p>
            </p:txBody>
          </p:sp>
        </mc:Choice>
        <mc:Fallback>
          <p:sp>
            <p:nvSpPr>
              <p:cNvPr id="7" name="yt_shape_13683">
                <a:extLst>
                  <a:ext uri="{FF2B5EF4-FFF2-40B4-BE49-F238E27FC236}">
                    <a16:creationId xmlns:a16="http://schemas.microsoft.com/office/drawing/2014/main" id="{38CFED91-0855-0549-4810-D541FB6EDE89}"/>
                  </a:ext>
                </a:extLst>
              </p:cNvPr>
              <p:cNvSpPr txBox="1">
                <a:spLocks noRot="1" noChangeAspect="1" noMove="1" noResize="1" noEditPoints="1" noAdjustHandles="1" noChangeArrowheads="1" noChangeShapeType="1" noTextEdit="1"/>
              </p:cNvSpPr>
              <p:nvPr/>
            </p:nvSpPr>
            <p:spPr>
              <a:xfrm>
                <a:off x="6315119" y="1767136"/>
                <a:ext cx="5325497" cy="1247008"/>
              </a:xfrm>
              <a:prstGeom prst="rect">
                <a:avLst/>
              </a:prstGeom>
              <a:blipFill>
                <a:blip r:embed="rId4"/>
                <a:stretch>
                  <a:fillRect l="-3547"/>
                </a:stretch>
              </a:blipFill>
            </p:spPr>
            <p:txBody>
              <a:bodyPr/>
              <a:lstStyle/>
              <a:p>
                <a:r>
                  <a:rPr lang="zh-CN" altLang="en-US">
                    <a:noFill/>
                  </a:rPr>
                  <a:t> </a:t>
                </a:r>
              </a:p>
            </p:txBody>
          </p:sp>
        </mc:Fallback>
      </mc:AlternateContent>
      <p:sp>
        <p:nvSpPr>
          <p:cNvPr id="8" name="yt_shape_13685">
            <a:extLst>
              <a:ext uri="{FF2B5EF4-FFF2-40B4-BE49-F238E27FC236}">
                <a16:creationId xmlns:a16="http://schemas.microsoft.com/office/drawing/2014/main" id="{888321CF-3DF9-0B16-ECE1-78CC2C626731}"/>
              </a:ext>
            </a:extLst>
          </p:cNvPr>
          <p:cNvSpPr txBox="1"/>
          <p:nvPr/>
        </p:nvSpPr>
        <p:spPr>
          <a:xfrm>
            <a:off x="6315119" y="3064932"/>
            <a:ext cx="3658053"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由</a:t>
            </a:r>
            <a:r>
              <a:rPr lang="zh-CN" altLang="zh-CN" sz="2400" b="0" i="0" u="none">
                <a:solidFill>
                  <a:srgbClr val="FF0000"/>
                </a:solidFill>
                <a:effectLst/>
                <a:latin typeface="宋体" pitchFamily="24"/>
                <a:ea typeface="宋体" pitchFamily="24"/>
                <a:cs typeface="宋体" pitchFamily="24"/>
              </a:rPr>
              <a:t>②</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得</a:t>
            </a:r>
            <a:r>
              <a:rPr lang="en-US" altLang="zh-CN" sz="2400" b="0" i="1" u="none">
                <a:solidFill>
                  <a:srgbClr val="FF0000"/>
                </a:solidFill>
                <a:effectLst/>
                <a:latin typeface="Times New Roman" pitchFamily="24"/>
                <a:ea typeface="Times New Roman" pitchFamily="24"/>
                <a:cs typeface="宋体" pitchFamily="24"/>
              </a:rPr>
              <a:t>y</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2</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③</a:t>
            </a:r>
          </a:p>
        </p:txBody>
      </p:sp>
      <p:sp>
        <p:nvSpPr>
          <p:cNvPr id="9" name="yt_shape_13686">
            <a:extLst>
              <a:ext uri="{FF2B5EF4-FFF2-40B4-BE49-F238E27FC236}">
                <a16:creationId xmlns:a16="http://schemas.microsoft.com/office/drawing/2014/main" id="{FE6F4A5C-3A0F-A8E7-754F-ED77E75381A2}"/>
              </a:ext>
            </a:extLst>
          </p:cNvPr>
          <p:cNvSpPr txBox="1"/>
          <p:nvPr/>
        </p:nvSpPr>
        <p:spPr>
          <a:xfrm>
            <a:off x="6315119" y="3544235"/>
            <a:ext cx="5196935"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将</a:t>
            </a:r>
            <a:r>
              <a:rPr lang="zh-CN" altLang="zh-CN" sz="2400" b="0" i="0" u="none">
                <a:solidFill>
                  <a:srgbClr val="FF0000"/>
                </a:solidFill>
                <a:effectLst/>
                <a:latin typeface="宋体" pitchFamily="24"/>
                <a:ea typeface="宋体" pitchFamily="24"/>
                <a:cs typeface="宋体" pitchFamily="24"/>
              </a:rPr>
              <a:t>③</a:t>
            </a:r>
            <a:r>
              <a:rPr lang="zh-CN" altLang="zh-CN" sz="2400" b="0" i="0" u="none">
                <a:solidFill>
                  <a:srgbClr val="FF0000"/>
                </a:solidFill>
                <a:effectLst/>
                <a:latin typeface="Times New Roman" pitchFamily="24"/>
                <a:ea typeface="黑体" pitchFamily="24"/>
                <a:cs typeface="宋体" pitchFamily="24"/>
              </a:rPr>
              <a:t>代入</a:t>
            </a:r>
            <a:r>
              <a:rPr lang="zh-CN" altLang="zh-CN" sz="2400" b="0" i="0" u="none">
                <a:solidFill>
                  <a:srgbClr val="FF0000"/>
                </a:solidFill>
                <a:effectLst/>
                <a:latin typeface="宋体" pitchFamily="24"/>
                <a:ea typeface="宋体" pitchFamily="24"/>
                <a:cs typeface="宋体" pitchFamily="24"/>
              </a:rPr>
              <a:t>①</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得</a:t>
            </a:r>
            <a:r>
              <a:rPr lang="en-US" altLang="zh-CN" sz="2400" b="0" i="0" u="none">
                <a:solidFill>
                  <a:srgbClr val="FF0000"/>
                </a:solidFill>
                <a:effectLst/>
                <a:latin typeface="Times New Roman" pitchFamily="24"/>
                <a:ea typeface="Times New Roman" pitchFamily="24"/>
                <a:cs typeface="宋体" pitchFamily="24"/>
              </a:rPr>
              <a:t>3</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12</a:t>
            </a:r>
            <a:r>
              <a:rPr lang="zh-CN" altLang="zh-CN" sz="2400" b="0" i="0" u="none">
                <a:solidFill>
                  <a:srgbClr val="FF0000"/>
                </a:solidFill>
                <a:effectLst/>
                <a:latin typeface="Times New Roman" pitchFamily="24"/>
                <a:ea typeface="宋体" pitchFamily="24"/>
                <a:cs typeface="宋体" pitchFamily="24"/>
              </a:rPr>
              <a:t>，</a:t>
            </a:r>
          </a:p>
        </p:txBody>
      </p:sp>
      <p:sp>
        <p:nvSpPr>
          <p:cNvPr id="10" name="yt_shape_13687">
            <a:extLst>
              <a:ext uri="{FF2B5EF4-FFF2-40B4-BE49-F238E27FC236}">
                <a16:creationId xmlns:a16="http://schemas.microsoft.com/office/drawing/2014/main" id="{1088E682-C644-FF77-33D0-BA7355D69A80}"/>
              </a:ext>
            </a:extLst>
          </p:cNvPr>
          <p:cNvSpPr txBox="1"/>
          <p:nvPr/>
        </p:nvSpPr>
        <p:spPr>
          <a:xfrm>
            <a:off x="6315119" y="4023538"/>
            <a:ext cx="1521250"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解得</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宋体" pitchFamily="24"/>
                <a:cs typeface="宋体" pitchFamily="24"/>
              </a:rPr>
              <a:t>，</a:t>
            </a:r>
          </a:p>
        </p:txBody>
      </p:sp>
      <mc:AlternateContent xmlns:mc="http://schemas.openxmlformats.org/markup-compatibility/2006">
        <mc:Choice xmlns:a14="http://schemas.microsoft.com/office/drawing/2010/main" Requires="a14">
          <p:sp>
            <p:nvSpPr>
              <p:cNvPr id="11" name="yt_shape_13688">
                <a:extLst>
                  <a:ext uri="{FF2B5EF4-FFF2-40B4-BE49-F238E27FC236}">
                    <a16:creationId xmlns:a16="http://schemas.microsoft.com/office/drawing/2014/main" id="{2B617B24-E38C-5864-15C7-F0033526F905}"/>
                  </a:ext>
                </a:extLst>
              </p:cNvPr>
              <p:cNvSpPr txBox="1"/>
              <p:nvPr/>
            </p:nvSpPr>
            <p:spPr>
              <a:xfrm>
                <a:off x="6315119" y="4502841"/>
                <a:ext cx="3350276" cy="1193147"/>
              </a:xfrm>
              <a:prstGeom prst="rect">
                <a:avLst/>
              </a:prstGeom>
            </p:spPr>
            <p:txBody>
              <a:bodyPr vert="horz" wrap="none" lIns="0" tIns="0" rIns="0" bIns="0" rtlCol="0">
                <a:spAutoFit/>
              </a:bodyPr>
              <a:lstStyle/>
              <a:p>
                <a:pPr algn="l" eaLnBrk="1" latinLnBrk="0" hangingPunct="0">
                  <a:lnSpc>
                    <a:spcPct val="100000"/>
                  </a:lnSpc>
                </a:pPr>
                <a:r>
                  <a:rPr lang="zh-CN" altLang="zh-CN" sz="2400" b="0" i="0" u="none">
                    <a:solidFill>
                      <a:srgbClr val="FF0000"/>
                    </a:solidFill>
                    <a:effectLst/>
                    <a:latin typeface="Times New Roman" pitchFamily="24"/>
                    <a:ea typeface="黑体" pitchFamily="24"/>
                    <a:cs typeface="宋体" pitchFamily="24"/>
                  </a:rPr>
                  <a:t>将</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宋体" pitchFamily="24"/>
                  </a:rPr>
                  <a:t>代入</a:t>
                </a:r>
                <a:r>
                  <a:rPr lang="zh-CN" altLang="zh-CN" sz="2400" b="0" i="0" u="none">
                    <a:solidFill>
                      <a:srgbClr val="FF0000"/>
                    </a:solidFill>
                    <a:effectLst/>
                    <a:latin typeface="宋体" pitchFamily="24"/>
                    <a:ea typeface="宋体" pitchFamily="24"/>
                    <a:cs typeface="宋体" pitchFamily="24"/>
                  </a:rPr>
                  <a:t>③</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得</a:t>
                </a:r>
                <a:r>
                  <a:rPr lang="en-US" altLang="zh-CN" sz="2400" b="0" i="1" u="none">
                    <a:solidFill>
                      <a:srgbClr val="FF0000"/>
                    </a:solidFill>
                    <a:effectLst/>
                    <a:latin typeface="Times New Roman" pitchFamily="24"/>
                    <a:ea typeface="Times New Roman" pitchFamily="24"/>
                    <a:cs typeface="宋体" pitchFamily="24"/>
                  </a:rPr>
                  <a:t>y</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Times New Roman" pitchFamily="24"/>
                    <a:ea typeface="宋体" pitchFamily="24"/>
                    <a:cs typeface="宋体" pitchFamily="24"/>
                  </a:rPr>
                  <a:t>，</a:t>
                </a:r>
              </a:p>
              <a:p>
                <a:pPr algn="l" eaLnBrk="1" latinLnBrk="0" hangingPunct="0">
                  <a:lnSpc>
                    <a:spcPct val="100000"/>
                  </a:lnSpc>
                </a:pP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方程组的解为</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en-US" altLang="zh-CN" sz="2400" b="0" i="0">
                                <a:solidFill>
                                  <a:srgbClr val="FF0000"/>
                                </a:solidFill>
                                <a:effectLst/>
                                <a:latin typeface="Cambria Math" panose="02040503050406030204" pitchFamily="12" charset="0"/>
                                <a:ea typeface="Cambria Math" panose="02040503050406030204" pitchFamily="12" charset="0"/>
                              </a:rPr>
                              <m:t>=2,</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en-US" altLang="zh-CN" sz="2400" b="0" i="0">
                                <a:solidFill>
                                  <a:srgbClr val="FF0000"/>
                                </a:solidFill>
                                <a:effectLst/>
                                <a:latin typeface="Cambria Math" panose="02040503050406030204" pitchFamily="12" charset="0"/>
                                <a:ea typeface="Cambria Math" panose="02040503050406030204" pitchFamily="12" charset="0"/>
                              </a:rPr>
                              <m:t>=3.</m:t>
                            </m:r>
                          </m:e>
                        </m:eqArr>
                      </m:e>
                    </m:d>
                  </m:oMath>
                </a14:m>
                <a:endParaRPr lang="zh-CN" altLang="zh-CN" sz="2400" b="0" i="0" u="none">
                  <a:solidFill>
                    <a:srgbClr val="FF0000"/>
                  </a:solidFill>
                  <a:effectLst/>
                  <a:latin typeface="Times New Roman" pitchFamily="24"/>
                  <a:ea typeface="黑体" pitchFamily="24"/>
                  <a:cs typeface="宋体" pitchFamily="24"/>
                </a:endParaRPr>
              </a:p>
            </p:txBody>
          </p:sp>
        </mc:Choice>
        <mc:Fallback>
          <p:sp>
            <p:nvSpPr>
              <p:cNvPr id="11" name="yt_shape_13688">
                <a:extLst>
                  <a:ext uri="{FF2B5EF4-FFF2-40B4-BE49-F238E27FC236}">
                    <a16:creationId xmlns:a16="http://schemas.microsoft.com/office/drawing/2014/main" id="{2B617B24-E38C-5864-15C7-F0033526F905}"/>
                  </a:ext>
                </a:extLst>
              </p:cNvPr>
              <p:cNvSpPr txBox="1">
                <a:spLocks noRot="1" noChangeAspect="1" noMove="1" noResize="1" noEditPoints="1" noAdjustHandles="1" noChangeArrowheads="1" noChangeShapeType="1" noTextEdit="1"/>
              </p:cNvSpPr>
              <p:nvPr/>
            </p:nvSpPr>
            <p:spPr>
              <a:xfrm>
                <a:off x="6315119" y="4502841"/>
                <a:ext cx="3350276" cy="1193147"/>
              </a:xfrm>
              <a:prstGeom prst="rect">
                <a:avLst/>
              </a:prstGeom>
              <a:blipFill>
                <a:blip r:embed="rId5"/>
                <a:stretch>
                  <a:fillRect l="-5636" t="-9744" r="-4364"/>
                </a:stretch>
              </a:blipFill>
            </p:spPr>
            <p:txBody>
              <a:bodyPr/>
              <a:lstStyle/>
              <a:p>
                <a:r>
                  <a:rPr lang="zh-CN" altLang="en-US">
                    <a:noFill/>
                  </a:rPr>
                  <a:t> </a:t>
                </a:r>
              </a:p>
            </p:txBody>
          </p:sp>
        </mc:Fallback>
      </mc:AlternateContent>
      <p:sp>
        <p:nvSpPr>
          <p:cNvPr id="13" name="文本框 12">
            <a:extLst>
              <a:ext uri="{FF2B5EF4-FFF2-40B4-BE49-F238E27FC236}">
                <a16:creationId xmlns:a16="http://schemas.microsoft.com/office/drawing/2014/main" id="{0B7129DD-9E17-269F-A9A9-D6D6E727FB88}"/>
              </a:ext>
            </a:extLst>
          </p:cNvPr>
          <p:cNvSpPr txBox="1"/>
          <p:nvPr/>
        </p:nvSpPr>
        <p:spPr>
          <a:xfrm>
            <a:off x="283841" y="1218054"/>
            <a:ext cx="6141720" cy="520848"/>
          </a:xfrm>
          <a:prstGeom prst="rect">
            <a:avLst/>
          </a:prstGeom>
          <a:noFill/>
        </p:spPr>
        <p:txBody>
          <a:bodyPr wrap="square">
            <a:spAutoFit/>
          </a:bodyPr>
          <a:lstStyle/>
          <a:p>
            <a:pPr marL="0" marR="0" lvl="0" indent="0" algn="l" defTabSz="914400" rtl="0" eaLnBrk="1" fontAlgn="base" latinLnBrk="0" hangingPunct="0">
              <a:lnSpc>
                <a:spcPct val="129999"/>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000000"/>
                </a:solidFill>
                <a:effectLst/>
                <a:uLnTx/>
                <a:uFillTx/>
                <a:latin typeface="Times New Roman" pitchFamily="24"/>
                <a:ea typeface="Times New Roman" pitchFamily="24"/>
                <a:cs typeface="宋体" pitchFamily="24"/>
              </a:rPr>
              <a:t>7</a:t>
            </a:r>
            <a:r>
              <a:rPr kumimoji="0" lang="en-US" altLang="zh-CN" sz="2400" b="0" i="0" u="none" strike="noStrike" kern="1200" cap="none" spc="0" normalizeH="0" baseline="0" noProof="0" dirty="0">
                <a:ln>
                  <a:noFill/>
                </a:ln>
                <a:solidFill>
                  <a:srgbClr val="000000"/>
                </a:solidFill>
                <a:effectLst/>
                <a:uLnTx/>
                <a:uFillTx/>
                <a:latin typeface="Times New Roman" pitchFamily="24"/>
                <a:ea typeface="宋体" pitchFamily="24"/>
                <a:cs typeface="宋体" pitchFamily="24"/>
              </a:rPr>
              <a:t>.</a:t>
            </a:r>
            <a:r>
              <a:rPr kumimoji="0" lang="zh-CN" altLang="zh-CN" sz="2400" b="0" i="0" u="none" strike="noStrike" kern="1200" cap="none" spc="0" normalizeH="0" baseline="0" noProof="0" dirty="0">
                <a:ln>
                  <a:noFill/>
                </a:ln>
                <a:solidFill>
                  <a:srgbClr val="000000"/>
                </a:solidFill>
                <a:effectLst/>
                <a:uLnTx/>
                <a:uFillTx/>
                <a:latin typeface="Times New Roman" pitchFamily="24"/>
                <a:ea typeface="宋体" pitchFamily="24"/>
                <a:cs typeface="宋体" pitchFamily="24"/>
              </a:rPr>
              <a:t>解方程组：</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blinds(horizontal)">
                                      <p:cBhvr>
                                        <p:cTn id="10" dur="500"/>
                                        <p:tgtEl>
                                          <p:spTgt spid="4">
                                            <p:txEl>
                                              <p:pRg st="0" end="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blinds(horizontal)">
                                      <p:cBhvr>
                                        <p:cTn id="13" dur="500"/>
                                        <p:tgtEl>
                                          <p:spTgt spid="5">
                                            <p:txEl>
                                              <p:pRg st="0" end="0"/>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blinds(horizontal)">
                                      <p:cBhvr>
                                        <p:cTn id="16" dur="500"/>
                                        <p:tgtEl>
                                          <p:spTgt spid="6">
                                            <p:txEl>
                                              <p:pRg st="0" end="0"/>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blinds(horizontal)">
                                      <p:cBhvr>
                                        <p:cTn id="19" dur="500"/>
                                        <p:tgtEl>
                                          <p:spTgt spid="6">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8">
                                            <p:txEl>
                                              <p:pRg st="0" end="0"/>
                                            </p:txEl>
                                          </p:spTgt>
                                        </p:tgtEl>
                                        <p:attrNameLst>
                                          <p:attrName>style.visibility</p:attrName>
                                        </p:attrNameLst>
                                      </p:cBhvr>
                                      <p:to>
                                        <p:strVal val="visible"/>
                                      </p:to>
                                    </p:set>
                                    <p:animEffect transition="in" filter="blinds(horizontal)">
                                      <p:cBhvr>
                                        <p:cTn id="24" dur="500"/>
                                        <p:tgtEl>
                                          <p:spTgt spid="8">
                                            <p:txEl>
                                              <p:pRg st="0" end="0"/>
                                            </p:txEl>
                                          </p:spTgt>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blinds(horizontal)">
                                      <p:cBhvr>
                                        <p:cTn id="27" dur="500"/>
                                        <p:tgtEl>
                                          <p:spTgt spid="9">
                                            <p:txEl>
                                              <p:pRg st="0" end="0"/>
                                            </p:txEl>
                                          </p:spTgt>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0">
                                            <p:txEl>
                                              <p:pRg st="0" end="0"/>
                                            </p:txEl>
                                          </p:spTgt>
                                        </p:tgtEl>
                                        <p:attrNameLst>
                                          <p:attrName>style.visibility</p:attrName>
                                        </p:attrNameLst>
                                      </p:cBhvr>
                                      <p:to>
                                        <p:strVal val="visible"/>
                                      </p:to>
                                    </p:set>
                                    <p:animEffect transition="in" filter="blinds(horizontal)">
                                      <p:cBhvr>
                                        <p:cTn id="30" dur="500"/>
                                        <p:tgtEl>
                                          <p:spTgt spid="10">
                                            <p:txEl>
                                              <p:pRg st="0" end="0"/>
                                            </p:txEl>
                                          </p:spTgt>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1">
                                            <p:txEl>
                                              <p:pRg st="0" end="0"/>
                                            </p:txEl>
                                          </p:spTgt>
                                        </p:tgtEl>
                                        <p:attrNameLst>
                                          <p:attrName>style.visibility</p:attrName>
                                        </p:attrNameLst>
                                      </p:cBhvr>
                                      <p:to>
                                        <p:strVal val="visible"/>
                                      </p:to>
                                    </p:set>
                                    <p:animEffect transition="in" filter="blinds(horizontal)">
                                      <p:cBhvr>
                                        <p:cTn id="33" dur="500"/>
                                        <p:tgtEl>
                                          <p:spTgt spid="11">
                                            <p:txEl>
                                              <p:pRg st="0" end="0"/>
                                            </p:txEl>
                                          </p:spTgt>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1">
                                            <p:txEl>
                                              <p:pRg st="1" end="1"/>
                                            </p:txEl>
                                          </p:spTgt>
                                        </p:tgtEl>
                                        <p:attrNameLst>
                                          <p:attrName>style.visibility</p:attrName>
                                        </p:attrNameLst>
                                      </p:cBhvr>
                                      <p:to>
                                        <p:strVal val="visible"/>
                                      </p:to>
                                    </p:set>
                                    <p:animEffect transition="in" filter="blinds(horizontal)">
                                      <p:cBhvr>
                                        <p:cTn id="36"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5" grpId="0" build="allAtOnce"/>
      <p:bldP spid="6" grpId="0" build="allAtOnce"/>
      <p:bldP spid="8" grpId="0" build="allAtOnce"/>
      <p:bldP spid="9" grpId="0" build="allAtOnce"/>
      <p:bldP spid="10" grpId="0" build="allAtOnce"/>
      <p:bldP spid="11"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690" name="yt_shape_13690"/>
          <p:cNvSpPr txBox="1"/>
          <p:nvPr/>
        </p:nvSpPr>
        <p:spPr>
          <a:xfrm>
            <a:off x="540000" y="900000"/>
            <a:ext cx="4257576"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Times New Roman" pitchFamily="25"/>
                <a:ea typeface="宋体" pitchFamily="25"/>
                <a:cs typeface="宋体" pitchFamily="25"/>
                <a:sym typeface="Finished"/>
              </a:rPr>
              <a:t>⁠</a:t>
            </a:r>
            <a:r>
              <a:rPr lang="zh-CN" altLang="zh-CN" sz="2400" b="0" i="0"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因循环代入而出错</a:t>
            </a:r>
          </a:p>
        </p:txBody>
      </p:sp>
      <mc:AlternateContent xmlns:mc="http://schemas.openxmlformats.org/markup-compatibility/2006" xmlns:a14="http://schemas.microsoft.com/office/drawing/2010/main">
        <mc:Choice Requires="a14">
          <p:sp>
            <p:nvSpPr>
              <p:cNvPr id="13691" name="yt_shape_13691"/>
              <p:cNvSpPr txBox="1"/>
              <p:nvPr/>
            </p:nvSpPr>
            <p:spPr>
              <a:xfrm>
                <a:off x="540000" y="1399565"/>
                <a:ext cx="5507598" cy="954877"/>
              </a:xfrm>
              <a:prstGeom prst="rect">
                <a:avLst/>
              </a:prstGeom>
            </p:spPr>
            <p:txBody>
              <a:bodyPr vert="horz" wrap="none" lIns="0" tIns="0" rIns="0" bIns="0" rtlCol="0">
                <a:spAutoFit/>
              </a:bodyPr>
              <a:lstStyle/>
              <a:p>
                <a:pPr algn="l" eaLnBrk="1" fontAlgn="b"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方程组</a:t>
                </a:r>
                <a14:m>
                  <m:oMath xmlns:m="http://schemas.openxmlformats.org/officeDocument/2006/math">
                    <m:d>
                      <m:dPr>
                        <m:begChr m:val="{"/>
                        <m:endChr m:val=""/>
                        <m:ctrlPr>
                          <a:rPr lang="en-US" altLang="zh-CN" sz="2400" b="0" i="1">
                            <a:solidFill>
                              <a:srgbClr val="01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010000"/>
                                </a:solidFill>
                                <a:effectLst/>
                                <a:latin typeface="Cambria Math" panose="02040503050406030204" pitchFamily="18" charset="0"/>
                                <a:ea typeface="Cambria Math" panose="02040503050406030204" pitchFamily="12" charset="0"/>
                              </a:rPr>
                            </m:ctrlPr>
                          </m:eqArrPr>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1">
                                <a:solidFill>
                                  <a:srgbClr val="010000"/>
                                </a:solidFill>
                                <a:effectLst/>
                                <a:latin typeface="Cambria Math" panose="02040503050406030204" pitchFamily="12" charset="0"/>
                                <a:ea typeface="Cambria Math" panose="02040503050406030204" pitchFamily="12" charset="0"/>
                              </a:rPr>
                              <m:t>𝑥</m:t>
                            </m:r>
                            <m:r>
                              <m:rPr>
                                <m:nor/>
                              </m:rPr>
                              <a:rPr lang="en-US" altLang="zh-CN" sz="2400" b="0" i="0">
                                <a:solidFill>
                                  <a:srgbClr val="010000"/>
                                </a:solidFill>
                                <a:effectLst/>
                                <a:latin typeface="Times New Roman" panose="02040503050406030204" pitchFamily="12" charset="0"/>
                                <a:ea typeface="宋体" panose="02040503050406030204" pitchFamily="12" charset="0"/>
                              </a:rPr>
                              <m:t>−</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=2,</m:t>
                            </m:r>
                          </m:e>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3</m:t>
                            </m:r>
                            <m:r>
                              <a:rPr lang="en-US" altLang="zh-CN" sz="2400" b="0" i="1">
                                <a:solidFill>
                                  <a:srgbClr val="010000"/>
                                </a:solidFill>
                                <a:effectLst/>
                                <a:latin typeface="Cambria Math" panose="02040503050406030204" pitchFamily="12" charset="0"/>
                                <a:ea typeface="Cambria Math" panose="02040503050406030204" pitchFamily="12" charset="0"/>
                              </a:rPr>
                              <m:t>𝑥</m:t>
                            </m:r>
                            <m:r>
                              <a:rPr lang="en-US" altLang="zh-CN" sz="2400" b="0" i="0">
                                <a:solidFill>
                                  <a:srgbClr val="010000"/>
                                </a:solidFill>
                                <a:effectLst/>
                                <a:latin typeface="Cambria Math" panose="02040503050406030204" pitchFamily="12" charset="0"/>
                                <a:ea typeface="Cambria Math" panose="02040503050406030204" pitchFamily="12" charset="0"/>
                              </a:rPr>
                              <m:t>=4</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+5</m:t>
                            </m:r>
                          </m:e>
                        </m:eqArr>
                      </m:e>
                    </m:d>
                  </m:oMath>
                </a14:m>
                <a:r>
                  <a:rPr lang="zh-CN" altLang="zh-CN" sz="2400" b="0" i="0" u="none">
                    <a:solidFill>
                      <a:srgbClr val="000000"/>
                    </a:solidFill>
                    <a:effectLst/>
                    <a:latin typeface="Times New Roman" pitchFamily="24"/>
                    <a:ea typeface="宋体" pitchFamily="24"/>
                    <a:cs typeface="宋体" pitchFamily="24"/>
                  </a:rPr>
                  <a:t>的解是</a:t>
                </a:r>
                <a:r>
                  <a:rPr lang="zh-CN" altLang="zh-CN" sz="100" b="0" i="0" spc="-100">
                    <a:solidFill>
                      <a:srgbClr val="000000"/>
                    </a:solidFill>
                    <a:effectLst/>
                    <a:latin typeface="Times New Roman" pitchFamily="24"/>
                    <a:ea typeface="宋体" pitchFamily="24"/>
                    <a:cs typeface="宋体" pitchFamily="24"/>
                  </a:rPr>
                  <a:t> </a:t>
                </a:r>
                <a:r>
                  <a:rPr lang="zh-CN" altLang="zh-CN" sz="2400" b="0" i="0">
                    <a:solidFill>
                      <a:srgbClr val="000000"/>
                    </a:solidFill>
                    <a:effectLst/>
                    <a:uFill>
                      <a:solidFill>
                        <a:srgbClr val="000000"/>
                      </a:solidFill>
                    </a:uFill>
                    <a:latin typeface="Times New Roman" pitchFamily="24"/>
                    <a:ea typeface="宋体" pitchFamily="24"/>
                    <a:cs typeface="宋体" pitchFamily="24"/>
                  </a:rPr>
                  <a:t>　</a:t>
                </a:r>
                <a14:m>
                  <m:oMath xmlns:m="http://schemas.openxmlformats.org/officeDocument/2006/math">
                    <m:d>
                      <m:dPr>
                        <m:begChr m:val="{"/>
                        <m:endChr m:val=""/>
                        <m:ctrlPr>
                          <a:rPr lang="en-US" altLang="zh-CN" sz="2400" b="0" i="1"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dPr>
                      <m:e>
                        <m:eqArr>
                          <m:eqArrPr>
                            <m:ctrlPr>
                              <a:rPr lang="en-US" altLang="zh-CN" sz="2400" b="0" i="1"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eqArrPr>
                          <m:e>
                            <m:r>
                              <a:rPr lang="en-US" altLang="zh-CN" sz="2400" b="0" i="1"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&amp;</m:t>
                            </m:r>
                            <m:r>
                              <a:rPr lang="en-US" altLang="zh-CN" sz="2400" b="0" i="1"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𝑥</m:t>
                            </m:r>
                            <m:r>
                              <a:rPr lang="en-US" altLang="zh-CN" sz="2400" b="0" i="0"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=3,</m:t>
                            </m:r>
                          </m:e>
                          <m:e>
                            <m:r>
                              <a:rPr lang="en-US" altLang="zh-CN" sz="2400" b="0" i="1"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&amp;</m:t>
                            </m:r>
                            <m:r>
                              <a:rPr lang="en-US" altLang="zh-CN" sz="2400" b="0" i="1"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𝑦</m:t>
                            </m:r>
                            <m:r>
                              <a:rPr lang="en-US" altLang="zh-CN" sz="2400" b="0" i="0"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=1</m:t>
                            </m:r>
                          </m:e>
                        </m:eqArr>
                      </m:e>
                    </m:d>
                  </m:oMath>
                </a14:m>
                <a:r>
                  <a:rPr lang="zh-CN" altLang="zh-CN" sz="2400" b="0" i="0">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宋体" pitchFamily="24"/>
                    <a:cs typeface="宋体" pitchFamily="24"/>
                  </a:rPr>
                  <a:t>.</a:t>
                </a:r>
              </a:p>
            </p:txBody>
          </p:sp>
        </mc:Choice>
        <mc:Fallback xmlns="" xmlns:a16="http://schemas.microsoft.com/office/drawing/2014/main">
          <p:sp>
            <p:nvSpPr>
              <p:cNvPr id="13691" name="yt_shape_13691" descr="{&quot;rangeId&quot;:9,&quot;hasSerialNum&quot;:1,&quot;mathAnswerShape&quot;:1}"/>
              <p:cNvSpPr txBox="1">
                <a:spLocks noRot="1" noChangeAspect="1" noMove="1" noResize="1" noEditPoints="1" noAdjustHandles="1" noChangeArrowheads="1" noChangeShapeType="1" noTextEdit="1"/>
              </p:cNvSpPr>
              <p:nvPr/>
            </p:nvSpPr>
            <p:spPr>
              <a:xfrm>
                <a:off x="540000" y="1399565"/>
                <a:ext cx="5507598" cy="954877"/>
              </a:xfrm>
              <a:prstGeom prst="rect">
                <a:avLst/>
              </a:prstGeom>
              <a:blipFill>
                <a:blip r:embed="rId2"/>
                <a:stretch>
                  <a:fillRect l="-3433" r="-2436" b="-6410"/>
                </a:stretch>
              </a:blipFill>
            </p:spPr>
            <p:txBody>
              <a:bodyPr/>
              <a:lstStyle/>
              <a:p>
                <a:r>
                  <a:rPr lang="zh-CN" altLang="en-US">
                    <a:noFill/>
                  </a:rPr>
                  <a:t> </a:t>
                </a:r>
              </a:p>
            </p:txBody>
          </p:sp>
        </mc:Fallback>
      </mc:AlternateContent>
      <p:pic>
        <p:nvPicPr>
          <p:cNvPr id="3" name="yt_shape_1684745994805">
            <a:extLst>
              <a:ext uri="{FF2B5EF4-FFF2-40B4-BE49-F238E27FC236}">
                <a16:creationId xmlns:a16="http://schemas.microsoft.com/office/drawing/2014/main" id="{8BF60EAE-EB7D-B5C7-67E9-BE58DA728CB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40629"/>
            <a:ext cx="1346264" cy="363178"/>
          </a:xfrm>
          <a:prstGeom prst="rect">
            <a:avLst/>
          </a:prstGeom>
        </p:spPr>
      </p:pic>
      <mc:AlternateContent xmlns:mc="http://schemas.openxmlformats.org/markup-compatibility/2006" xmlns:a14="http://schemas.microsoft.com/office/drawing/2010/main">
        <mc:Choice Requires="a14">
          <p:sp>
            <p:nvSpPr>
              <p:cNvPr id="2" name="文本框 1">
                <a:extLst>
                  <a:ext uri="{FF2B5EF4-FFF2-40B4-BE49-F238E27FC236}">
                    <a16:creationId xmlns:a16="http://schemas.microsoft.com/office/drawing/2014/main" id="{D93F62AF-A157-E4B3-942B-30ED32456DB9}"/>
                  </a:ext>
                </a:extLst>
              </p:cNvPr>
              <p:cNvSpPr txBox="1"/>
              <p:nvPr/>
            </p:nvSpPr>
            <p:spPr>
              <a:xfrm>
                <a:off x="4573870" y="1352759"/>
                <a:ext cx="1129538" cy="1039254"/>
              </a:xfrm>
              <a:prstGeom prst="rect">
                <a:avLst/>
              </a:prstGeom>
              <a:noFill/>
            </p:spPr>
            <p:txBody>
              <a:bodyPr vert="horz" wrap="none" rtlCol="0" anchor="ctr">
                <a:noAutofit/>
              </a:bodyPr>
              <a:lstStyle/>
              <a:p>
                <a:pPr fontAlgn="b">
                  <a:lnSpc>
                    <a:spcPct val="129999"/>
                  </a:lnSpc>
                </a:pPr>
                <a14:m>
                  <m:oMathPara xmlns:m="http://schemas.openxmlformats.org/officeDocument/2006/math">
                    <m:oMathParaPr>
                      <m:jc m:val="centerGroup"/>
                    </m:oMathParaPr>
                    <m:oMath xmlns:m="http://schemas.openxmlformats.org/officeDocument/2006/math">
                      <m:d>
                        <m:dPr>
                          <m:begChr m:val="{"/>
                          <m:endChr m:val=""/>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dPr>
                        <m:e>
                          <m:eqArr>
                            <m:eqArr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eqArrPr>
                            <m:e>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&amp;</m:t>
                              </m:r>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𝑥</m:t>
                              </m:r>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=3,</m:t>
                              </m:r>
                            </m:e>
                            <m:e>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&amp;</m:t>
                              </m:r>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𝑦</m:t>
                              </m:r>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=1</m:t>
                              </m:r>
                            </m:e>
                          </m:eqArr>
                        </m:e>
                      </m:d>
                    </m:oMath>
                  </m:oMathPara>
                </a14:m>
                <a:endParaRPr lang="zh-CN" altLang="en-US">
                  <a:solidFill>
                    <a:srgbClr val="FF0000"/>
                  </a:solidFill>
                </a:endParaRPr>
              </a:p>
            </p:txBody>
          </p:sp>
        </mc:Choice>
        <mc:Fallback xmlns="" xmlns:a16="http://schemas.microsoft.com/office/drawing/2014/main">
          <p:sp>
            <p:nvSpPr>
              <p:cNvPr id="2" name="文本框 1" descr="{'rangeId': 9, 'hasSerialNum': 1, 'mathAnswerShape': 1}">
                <a:extLst>
                  <a:ext uri="{FF2B5EF4-FFF2-40B4-BE49-F238E27FC236}">
                    <a16:creationId xmlns:a16="http://schemas.microsoft.com/office/drawing/2014/main" id="{D93F62AF-A157-E4B3-942B-30ED32456DB9}"/>
                  </a:ext>
                </a:extLst>
              </p:cNvPr>
              <p:cNvSpPr txBox="1">
                <a:spLocks noRot="1" noChangeAspect="1" noMove="1" noResize="1" noEditPoints="1" noAdjustHandles="1" noChangeArrowheads="1" noChangeShapeType="1" noTextEdit="1"/>
              </p:cNvSpPr>
              <p:nvPr/>
            </p:nvSpPr>
            <p:spPr>
              <a:xfrm>
                <a:off x="4573870" y="1352759"/>
                <a:ext cx="1129538" cy="1039254"/>
              </a:xfrm>
              <a:prstGeom prst="rect">
                <a:avLst/>
              </a:prstGeom>
              <a:blipFill>
                <a:blip r:embed="rId4"/>
                <a:stretch>
                  <a:fillRect/>
                </a:stretch>
              </a:blipFill>
            </p:spPr>
            <p:txBody>
              <a:bodyPr/>
              <a:lstStyle/>
              <a:p>
                <a:r>
                  <a:rPr lang="zh-CN" altLang="en-US">
                    <a:noFill/>
                  </a:rPr>
                  <a:t> </a:t>
                </a:r>
              </a:p>
            </p:txBody>
          </p:sp>
        </mc:Fallback>
      </mc:AlternateContent>
      <p:cxnSp>
        <p:nvCxnSpPr>
          <p:cNvPr id="4" name="直接连接符 3">
            <a:extLst>
              <a:ext uri="{FF2B5EF4-FFF2-40B4-BE49-F238E27FC236}">
                <a16:creationId xmlns:a16="http://schemas.microsoft.com/office/drawing/2014/main" id="{664DE4D0-0B93-09C0-C5EF-948D314113D7}"/>
              </a:ext>
            </a:extLst>
          </p:cNvPr>
          <p:cNvCxnSpPr/>
          <p:nvPr/>
        </p:nvCxnSpPr>
        <p:spPr>
          <a:xfrm>
            <a:off x="4359081" y="2364257"/>
            <a:ext cx="1559115" cy="0"/>
          </a:xfrm>
          <a:prstGeom prst="line">
            <a:avLst/>
          </a:prstGeom>
          <a:ln w="16772">
            <a:solidFill>
              <a:srgbClr val="000000"/>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693" name="yt_shape_13693"/>
          <p:cNvSpPr txBox="1"/>
          <p:nvPr/>
        </p:nvSpPr>
        <p:spPr>
          <a:xfrm>
            <a:off x="540000" y="900000"/>
            <a:ext cx="4078039" cy="693395"/>
          </a:xfrm>
          <a:prstGeom prst="rect">
            <a:avLst/>
          </a:prstGeom>
        </p:spPr>
        <p:txBody>
          <a:bodyPr vert="horz" wrap="none" lIns="0" tIns="0" rIns="0" bIns="0" rtlCol="0">
            <a:spAutoFit/>
          </a:bodyPr>
          <a:lstStyle/>
          <a:p>
            <a:pPr algn="l" eaLnBrk="1" latinLnBrk="0" hangingPunct="0">
              <a:lnSpc>
                <a:spcPct val="129999"/>
              </a:lnSpc>
            </a:pPr>
            <a:r>
              <a:rPr lang="zh-CN" altLang="zh-CN" sz="3850" b="0" i="0" u="none" spc="31800">
                <a:noFill/>
                <a:effectLst/>
                <a:latin typeface="Times New Roman" pitchFamily="38"/>
                <a:ea typeface="宋体" pitchFamily="38"/>
                <a:cs typeface="宋体" pitchFamily="38"/>
                <a:sym typeface="Finished"/>
              </a:rPr>
              <a:t>⁠</a:t>
            </a:r>
            <a:endParaRPr lang="zh-CN" altLang="zh-CN" sz="3850" b="0" i="0" u="none" spc="31800">
              <a:solidFill>
                <a:srgbClr val="1EE3CF"/>
              </a:solidFill>
              <a:effectLst/>
              <a:latin typeface="Times New Roman" pitchFamily="38"/>
              <a:ea typeface="宋体" pitchFamily="38"/>
              <a:cs typeface="宋体" pitchFamily="38"/>
              <a:sym typeface="Finished"/>
              <a:hlinkClick r:id="" action="ppaction://macro?name={&quot;type&quot;:&quot;ImageText&quot;,&quot;item&quot;:&quot;ImageText&quot;,&quot;path&quot;:&quot;\\ImageTexts\\0d22df4c-06c4-42f8-942f-691ca97c63d1.png&quot;}"/>
            </a:endParaRPr>
          </a:p>
        </p:txBody>
      </p:sp>
      <mc:AlternateContent xmlns:mc="http://schemas.openxmlformats.org/markup-compatibility/2006" xmlns:a14="http://schemas.microsoft.com/office/drawing/2010/main">
        <mc:Choice Requires="a14">
          <p:sp>
            <p:nvSpPr>
              <p:cNvPr id="13694" name="yt_shape_13694"/>
              <p:cNvSpPr txBox="1"/>
              <p:nvPr/>
            </p:nvSpPr>
            <p:spPr>
              <a:xfrm>
                <a:off x="540000" y="1644183"/>
                <a:ext cx="8858066" cy="1070934"/>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a:t>
                </a:r>
                <a14:m>
                  <m:oMath xmlns:m="http://schemas.openxmlformats.org/officeDocument/2006/math">
                    <m:d>
                      <m:dPr>
                        <m:begChr m:val="{"/>
                        <m:endChr m:val=""/>
                        <m:ctrlPr>
                          <a:rPr lang="en-US" altLang="zh-CN" sz="2400" b="0" i="1">
                            <a:solidFill>
                              <a:srgbClr val="01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010000"/>
                                </a:solidFill>
                                <a:effectLst/>
                                <a:latin typeface="Cambria Math" panose="02040503050406030204" pitchFamily="18" charset="0"/>
                                <a:ea typeface="Cambria Math" panose="02040503050406030204" pitchFamily="12" charset="0"/>
                              </a:rPr>
                            </m:ctrlPr>
                          </m:eqArrPr>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1">
                                <a:solidFill>
                                  <a:srgbClr val="010000"/>
                                </a:solidFill>
                                <a:effectLst/>
                                <a:latin typeface="Cambria Math" panose="02040503050406030204" pitchFamily="12" charset="0"/>
                                <a:ea typeface="Cambria Math" panose="02040503050406030204" pitchFamily="12" charset="0"/>
                              </a:rPr>
                              <m:t>𝑥</m:t>
                            </m:r>
                            <m:r>
                              <a:rPr lang="en-US" altLang="zh-CN" sz="2400" b="0" i="0">
                                <a:solidFill>
                                  <a:srgbClr val="010000"/>
                                </a:solidFill>
                                <a:effectLst/>
                                <a:latin typeface="Cambria Math" panose="02040503050406030204" pitchFamily="12" charset="0"/>
                                <a:ea typeface="Cambria Math" panose="02040503050406030204" pitchFamily="12" charset="0"/>
                              </a:rPr>
                              <m:t>=3−</m:t>
                            </m:r>
                            <m:r>
                              <a:rPr lang="en-US" altLang="zh-CN" sz="2400" b="0" i="1">
                                <a:solidFill>
                                  <a:srgbClr val="010000"/>
                                </a:solidFill>
                                <a:effectLst/>
                                <a:latin typeface="Cambria Math" panose="02040503050406030204" pitchFamily="12" charset="0"/>
                                <a:ea typeface="Cambria Math" panose="02040503050406030204" pitchFamily="12" charset="0"/>
                              </a:rPr>
                              <m:t>𝑚</m:t>
                            </m:r>
                            <m:r>
                              <m:rPr>
                                <m:nor/>
                              </m:rPr>
                              <a:rPr lang="en-US" altLang="zh-CN" sz="2400" b="0" i="0">
                                <a:solidFill>
                                  <a:srgbClr val="010000"/>
                                </a:solidFill>
                                <a:effectLst/>
                                <a:latin typeface="Times New Roman" panose="02040503050406030204" pitchFamily="12" charset="0"/>
                                <a:ea typeface="宋体" panose="02040503050406030204" pitchFamily="12" charset="0"/>
                              </a:rPr>
                              <m:t>,</m:t>
                            </m:r>
                          </m:e>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=1+2</m:t>
                            </m:r>
                            <m:r>
                              <a:rPr lang="en-US" altLang="zh-CN" sz="2400" b="0" i="1">
                                <a:solidFill>
                                  <a:srgbClr val="010000"/>
                                </a:solidFill>
                                <a:effectLst/>
                                <a:latin typeface="Cambria Math" panose="02040503050406030204" pitchFamily="12" charset="0"/>
                                <a:ea typeface="Cambria Math" panose="02040503050406030204" pitchFamily="12" charset="0"/>
                              </a:rPr>
                              <m:t>𝑚</m:t>
                            </m:r>
                            <m:r>
                              <m:rPr>
                                <m:nor/>
                              </m:rPr>
                              <a:rPr lang="en-US" altLang="zh-CN" sz="2400" b="0" i="0">
                                <a:solidFill>
                                  <a:srgbClr val="010000"/>
                                </a:solidFill>
                                <a:effectLst/>
                                <a:latin typeface="Times New Roman" panose="02040503050406030204" pitchFamily="12" charset="0"/>
                                <a:ea typeface="宋体" panose="02040503050406030204" pitchFamily="12" charset="0"/>
                              </a:rPr>
                              <m:t>,</m:t>
                            </m:r>
                          </m:e>
                        </m:eqArr>
                      </m:e>
                    </m:d>
                  </m:oMath>
                </a14:m>
                <a:r>
                  <a:rPr lang="zh-CN" altLang="zh-CN" sz="2400" b="0" i="0" u="none">
                    <a:solidFill>
                      <a:srgbClr val="000000"/>
                    </a:solidFill>
                    <a:effectLst/>
                    <a:latin typeface="Times New Roman" pitchFamily="24"/>
                    <a:ea typeface="宋体" pitchFamily="24"/>
                    <a:cs typeface="宋体" pitchFamily="24"/>
                  </a:rPr>
                  <a:t>则无论</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Times New Roman" pitchFamily="24"/>
                    <a:ea typeface="宋体" pitchFamily="24"/>
                    <a:cs typeface="宋体" pitchFamily="24"/>
                  </a:rPr>
                  <a:t>取何值，</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恒有的关系式是（</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mc:Choice>
        <mc:Fallback xmlns="" xmlns:a16="http://schemas.microsoft.com/office/drawing/2014/main" xmlns:p14="http://schemas.microsoft.com/office/powerpoint/2010/main">
          <p:sp>
            <p:nvSpPr>
              <p:cNvPr id="13694" name="yt_shape_13694" descr="{&quot;rangeId&quot;:11,&quot;hasSerialNum&quot;:1,&quot;mathAnswerShape&quot;:1}"/>
              <p:cNvSpPr txBox="1">
                <a:spLocks noRot="1" noChangeAspect="1" noMove="1" noResize="1" noEditPoints="1" noAdjustHandles="1" noChangeArrowheads="1" noChangeShapeType="1" noTextEdit="1"/>
              </p:cNvSpPr>
              <p:nvPr/>
            </p:nvSpPr>
            <p:spPr>
              <a:xfrm>
                <a:off x="540000" y="1644183"/>
                <a:ext cx="8858066" cy="1070934"/>
              </a:xfrm>
              <a:prstGeom prst="rect">
                <a:avLst/>
              </a:prstGeom>
              <a:blipFill>
                <a:blip r:embed="rId2"/>
                <a:stretch>
                  <a:fillRect l="-2134" r="-1101"/>
                </a:stretch>
              </a:blipFill>
            </p:spPr>
            <p:txBody>
              <a:bodyPr/>
              <a:lstStyle/>
              <a:p>
                <a:r>
                  <a:rPr lang="zh-CN" altLang="en-US">
                    <a:noFill/>
                  </a:rPr>
                  <a:t> </a:t>
                </a:r>
              </a:p>
            </p:txBody>
          </p:sp>
        </mc:Fallback>
      </mc:AlternateContent>
      <p:graphicFrame>
        <p:nvGraphicFramePr>
          <p:cNvPr id="13696" name="yt_table_13696" title="H_66.83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843936747"/>
              </p:ext>
            </p:extLst>
          </p:nvPr>
        </p:nvGraphicFramePr>
        <p:xfrm>
          <a:off x="540000" y="2918269"/>
          <a:ext cx="5350193" cy="848742"/>
        </p:xfrm>
        <a:graphic>
          <a:graphicData uri="http://schemas.openxmlformats.org/drawingml/2006/table">
            <a:tbl>
              <a:tblPr/>
              <a:tblGrid>
                <a:gridCol w="3284855">
                  <a:extLst>
                    <a:ext uri="{9D8B030D-6E8A-4147-A177-3AD203B41FA5}">
                      <a16:colId xmlns:a16="http://schemas.microsoft.com/office/drawing/2014/main" val="10555"/>
                    </a:ext>
                  </a:extLst>
                </a:gridCol>
                <a:gridCol w="2065338">
                  <a:extLst>
                    <a:ext uri="{9D8B030D-6E8A-4147-A177-3AD203B41FA5}">
                      <a16:colId xmlns:a16="http://schemas.microsoft.com/office/drawing/2014/main" val="10556"/>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x</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89"/>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黑体" pitchFamily="24"/>
                          <a:cs typeface="黑体" pitchFamily="24"/>
                        </a:rPr>
                        <a:t>＝</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90"/>
                  </a:ext>
                </a:extLst>
              </a:tr>
            </a:tbl>
          </a:graphicData>
        </a:graphic>
      </p:graphicFrame>
      <mc:AlternateContent xmlns:mc="http://schemas.openxmlformats.org/markup-compatibility/2006">
        <mc:Choice xmlns:a14="http://schemas.microsoft.com/office/drawing/2010/main" Requires="a14">
          <p:sp>
            <p:nvSpPr>
              <p:cNvPr id="13698" name="yt_shape_13698"/>
              <p:cNvSpPr txBox="1"/>
              <p:nvPr/>
            </p:nvSpPr>
            <p:spPr>
              <a:xfrm>
                <a:off x="540119" y="3817611"/>
                <a:ext cx="11460537" cy="535916"/>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原创</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已知实数</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满足</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1">
                            <a:solidFill>
                              <a:srgbClr val="010000"/>
                            </a:solidFill>
                            <a:effectLst/>
                            <a:latin typeface="Cambria Math" panose="02040503050406030204" pitchFamily="12" charset="0"/>
                            <a:ea typeface="Cambria Math" panose="02040503050406030204" pitchFamily="12" charset="0"/>
                          </a:rPr>
                          <m:t>𝑥</m:t>
                        </m:r>
                        <m:r>
                          <m:rPr>
                            <m:nor/>
                          </m:rPr>
                          <a:rPr lang="en-US" altLang="zh-CN" sz="2400" b="0" i="0">
                            <a:solidFill>
                              <a:srgbClr val="010000"/>
                            </a:solidFill>
                            <a:effectLst/>
                            <a:latin typeface="Times New Roman" panose="02040503050406030204" pitchFamily="12" charset="0"/>
                            <a:ea typeface="宋体" panose="02040503050406030204" pitchFamily="12" charset="0"/>
                          </a:rPr>
                          <m:t>−2</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+10</m:t>
                        </m:r>
                      </m:e>
                    </m:rad>
                  </m:oMath>
                </a14:m>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宋体"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黑体"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1">
                            <a:solidFill>
                              <a:srgbClr val="010000"/>
                            </a:solidFill>
                            <a:effectLst/>
                            <a:latin typeface="Cambria Math" panose="02040503050406030204" pitchFamily="12" charset="0"/>
                            <a:ea typeface="Cambria Math" panose="02040503050406030204" pitchFamily="12" charset="0"/>
                          </a:rPr>
                          <m:t>𝑥𝑦</m:t>
                        </m:r>
                        <m:r>
                          <m:rPr>
                            <m:nor/>
                          </m:rPr>
                          <a:rPr lang="en-US" altLang="zh-CN" sz="2400" b="0" i="0">
                            <a:solidFill>
                              <a:srgbClr val="010000"/>
                            </a:solidFill>
                            <a:effectLst/>
                            <a:latin typeface="Times New Roman" panose="02040503050406030204" pitchFamily="12" charset="0"/>
                            <a:ea typeface="宋体" panose="02040503050406030204" pitchFamily="12" charset="0"/>
                          </a:rPr>
                          <m:t>−8</m:t>
                        </m:r>
                      </m:e>
                    </m:rad>
                  </m:oMath>
                </a14:m>
                <a:r>
                  <a:rPr lang="zh-CN" altLang="zh-CN" sz="2400" b="0" i="0" u="none">
                    <a:solidFill>
                      <a:srgbClr val="000000"/>
                    </a:solidFill>
                    <a:effectLst/>
                    <a:latin typeface="Times New Roman" pitchFamily="24"/>
                    <a:ea typeface="宋体" pitchFamily="24"/>
                    <a:cs typeface="宋体" pitchFamily="24"/>
                  </a:rPr>
                  <a:t>的值为</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2</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Choice>
        <mc:Fallback>
          <p:sp>
            <p:nvSpPr>
              <p:cNvPr id="13698" name="yt_shape_13698"/>
              <p:cNvSpPr txBox="1">
                <a:spLocks noRot="1" noChangeAspect="1" noMove="1" noResize="1" noEditPoints="1" noAdjustHandles="1" noChangeArrowheads="1" noChangeShapeType="1" noTextEdit="1"/>
              </p:cNvSpPr>
              <p:nvPr/>
            </p:nvSpPr>
            <p:spPr>
              <a:xfrm>
                <a:off x="540119" y="3817611"/>
                <a:ext cx="11460537" cy="535916"/>
              </a:xfrm>
              <a:prstGeom prst="rect">
                <a:avLst/>
              </a:prstGeom>
              <a:blipFill>
                <a:blip r:embed="rId3"/>
                <a:stretch>
                  <a:fillRect l="-1649" b="-29545"/>
                </a:stretch>
              </a:blipFill>
            </p:spPr>
            <p:txBody>
              <a:bodyPr/>
              <a:lstStyle/>
              <a:p>
                <a:r>
                  <a:rPr lang="zh-CN" altLang="en-US">
                    <a:noFill/>
                  </a:rPr>
                  <a:t> </a:t>
                </a:r>
              </a:p>
            </p:txBody>
          </p:sp>
        </mc:Fallback>
      </mc:AlternateContent>
      <p:sp>
        <p:nvSpPr>
          <p:cNvPr id="13700" name="yt_shape_13700"/>
          <p:cNvSpPr txBox="1"/>
          <p:nvPr/>
        </p:nvSpPr>
        <p:spPr>
          <a:xfrm>
            <a:off x="540119" y="4509120"/>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11</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对于任意实数</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，定义关于“</a:t>
            </a:r>
            <a:r>
              <a:rPr lang="zh-CN" altLang="zh-CN" sz="2400" b="0" i="0" u="none">
                <a:solidFill>
                  <a:srgbClr val="000000"/>
                </a:solidFill>
                <a:effectLst/>
                <a:latin typeface="Times New Roman" pitchFamily="24"/>
                <a:ea typeface="MS Gothic" pitchFamily="24"/>
                <a:cs typeface="MS Gothic" pitchFamily="24"/>
              </a:rPr>
              <a:t>ⓧ</a:t>
            </a:r>
            <a:r>
              <a:rPr lang="zh-CN" altLang="zh-CN" sz="2400" b="0" i="0" u="none">
                <a:solidFill>
                  <a:srgbClr val="000000"/>
                </a:solidFill>
                <a:effectLst/>
                <a:latin typeface="Times New Roman" pitchFamily="24"/>
                <a:ea typeface="宋体" pitchFamily="24"/>
                <a:cs typeface="宋体" pitchFamily="24"/>
              </a:rPr>
              <a:t>”的一种运算如下：</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MS Gothic" pitchFamily="24"/>
                <a:cs typeface="MS Gothic"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例如：</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MS Gothic" pitchFamily="24"/>
                <a:cs typeface="MS Gothic"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10</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MS Gothic" pitchFamily="24"/>
                <a:cs typeface="MS Gothic" pitchFamily="24"/>
              </a:rPr>
              <a:t>ⓧ</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，且</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MS Gothic" pitchFamily="24"/>
                <a:cs typeface="MS Gothic" pitchFamily="24"/>
              </a:rPr>
              <a:t>ⓧ</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的值为</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7</a:t>
            </a:r>
            <a:r>
              <a:rPr lang="zh-CN" altLang="zh-CN" sz="2400" b="0" i="0"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 </a:t>
            </a:r>
          </a:p>
        </p:txBody>
      </p:sp>
      <p:pic>
        <p:nvPicPr>
          <p:cNvPr id="3" name="yt_shape_1684745994833">
            <a:extLst>
              <a:ext uri="{FF2B5EF4-FFF2-40B4-BE49-F238E27FC236}">
                <a16:creationId xmlns:a16="http://schemas.microsoft.com/office/drawing/2014/main" id="{F8B88DCC-023D-D3F7-2829-5B00EAA64CA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03500" y="925708"/>
            <a:ext cx="3911664" cy="635274"/>
          </a:xfrm>
          <a:prstGeom prst="rect">
            <a:avLst/>
          </a:prstGeom>
        </p:spPr>
      </p:pic>
      <p:sp>
        <p:nvSpPr>
          <p:cNvPr id="2" name="文本框 1">
            <a:extLst>
              <a:ext uri="{FF2B5EF4-FFF2-40B4-BE49-F238E27FC236}">
                <a16:creationId xmlns:a16="http://schemas.microsoft.com/office/drawing/2014/main" id="{2486D134-95DF-6CEA-71DA-68534BB5268D}"/>
              </a:ext>
            </a:extLst>
          </p:cNvPr>
          <p:cNvSpPr txBox="1"/>
          <p:nvPr/>
        </p:nvSpPr>
        <p:spPr>
          <a:xfrm>
            <a:off x="8409587" y="1597377"/>
            <a:ext cx="383286" cy="1154189"/>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
        <p:nvSpPr>
          <p:cNvPr id="4" name="文本框 3">
            <a:extLst>
              <a:ext uri="{FF2B5EF4-FFF2-40B4-BE49-F238E27FC236}">
                <a16:creationId xmlns:a16="http://schemas.microsoft.com/office/drawing/2014/main" id="{429AF578-CFAB-069C-CA87-AE4A730628AF}"/>
              </a:ext>
            </a:extLst>
          </p:cNvPr>
          <p:cNvSpPr txBox="1"/>
          <p:nvPr/>
        </p:nvSpPr>
        <p:spPr>
          <a:xfrm>
            <a:off x="11020499" y="3810740"/>
            <a:ext cx="637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2</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5" name="文本框 4">
            <a:extLst>
              <a:ext uri="{FF2B5EF4-FFF2-40B4-BE49-F238E27FC236}">
                <a16:creationId xmlns:a16="http://schemas.microsoft.com/office/drawing/2014/main" id="{5A2FC27E-32A7-ED67-B6C7-815AC18F8881}"/>
              </a:ext>
            </a:extLst>
          </p:cNvPr>
          <p:cNvSpPr txBox="1"/>
          <p:nvPr/>
        </p:nvSpPr>
        <p:spPr>
          <a:xfrm>
            <a:off x="9768408" y="4937802"/>
            <a:ext cx="637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7</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3702" name="yt_shape_13702"/>
              <p:cNvSpPr txBox="1"/>
              <p:nvPr/>
            </p:nvSpPr>
            <p:spPr>
              <a:xfrm>
                <a:off x="540000" y="900000"/>
                <a:ext cx="3795463" cy="153285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d>
                      <m:dPr>
                        <m:begChr m:val="{"/>
                        <m:endChr m:val=""/>
                        <m:ctrlPr>
                          <a:rPr lang="en-US" altLang="zh-CN" sz="2400" b="0" i="1">
                            <a:solidFill>
                              <a:srgbClr val="01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010000"/>
                                </a:solidFill>
                                <a:effectLst/>
                                <a:latin typeface="Cambria Math" panose="02040503050406030204" pitchFamily="18" charset="0"/>
                                <a:ea typeface="Cambria Math" panose="02040503050406030204" pitchFamily="12" charset="0"/>
                              </a:rPr>
                            </m:ctrlPr>
                          </m:eqArrPr>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3</m:t>
                            </m:r>
                            <m:r>
                              <a:rPr lang="en-US" altLang="zh-CN" sz="2400" b="0" i="1">
                                <a:solidFill>
                                  <a:srgbClr val="010000"/>
                                </a:solidFill>
                                <a:effectLst/>
                                <a:latin typeface="Cambria Math" panose="02040503050406030204" pitchFamily="12" charset="0"/>
                                <a:ea typeface="Cambria Math" panose="02040503050406030204" pitchFamily="12" charset="0"/>
                              </a:rPr>
                              <m:t>𝑥</m:t>
                            </m:r>
                            <m:r>
                              <m:rPr>
                                <m:nor/>
                              </m:rPr>
                              <a:rPr lang="en-US" altLang="zh-CN" sz="2400" b="0" i="0">
                                <a:solidFill>
                                  <a:srgbClr val="010000"/>
                                </a:solidFill>
                                <a:effectLst/>
                                <a:latin typeface="Times New Roman" panose="02040503050406030204" pitchFamily="12" charset="0"/>
                                <a:ea typeface="宋体" panose="02040503050406030204" pitchFamily="12" charset="0"/>
                              </a:rPr>
                              <m:t>−</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=7,</m:t>
                            </m:r>
                            <m:r>
                              <a:rPr lang="zh-CN" altLang="zh-CN" sz="2400" b="0" i="0">
                                <a:solidFill>
                                  <a:srgbClr val="010000"/>
                                </a:solidFill>
                                <a:effectLst/>
                                <a:latin typeface="Cambria Math" panose="02040503050406030204" pitchFamily="12" charset="0"/>
                                <a:ea typeface="Cambria Math" panose="02040503050406030204" pitchFamily="12" charset="0"/>
                              </a:rPr>
                              <m:t>　　　</m:t>
                            </m:r>
                            <m:r>
                              <a:rPr lang="en-US" altLang="zh-CN" sz="2400" b="0" i="0">
                                <a:solidFill>
                                  <a:srgbClr val="010000"/>
                                </a:solidFill>
                                <a:effectLst/>
                                <a:latin typeface="Cambria Math" panose="02040503050406030204" pitchFamily="12" charset="0"/>
                                <a:ea typeface="Cambria Math" panose="02040503050406030204" pitchFamily="12" charset="0"/>
                              </a:rPr>
                              <m:t>①</m:t>
                            </m:r>
                          </m:e>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1">
                                <a:solidFill>
                                  <a:srgbClr val="010000"/>
                                </a:solidFill>
                                <a:effectLst/>
                                <a:latin typeface="Cambria Math" panose="02040503050406030204" pitchFamily="12" charset="0"/>
                                <a:ea typeface="Cambria Math" panose="02040503050406030204" pitchFamily="12" charset="0"/>
                              </a:rPr>
                              <m:t>𝑥</m:t>
                            </m:r>
                            <m:r>
                              <a:rPr lang="en-US" altLang="zh-CN" sz="2400" b="0" i="0">
                                <a:solidFill>
                                  <a:srgbClr val="010000"/>
                                </a:solidFill>
                                <a:effectLst/>
                                <a:latin typeface="Cambria Math" panose="02040503050406030204" pitchFamily="12" charset="0"/>
                                <a:ea typeface="Cambria Math" panose="02040503050406030204" pitchFamily="12" charset="0"/>
                              </a:rPr>
                              <m:t>+3</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zh-CN" altLang="zh-CN" sz="2400" b="0" i="0">
                                <a:solidFill>
                                  <a:srgbClr val="010000"/>
                                </a:solidFill>
                                <a:effectLst/>
                                <a:latin typeface="Cambria Math" panose="02040503050406030204" pitchFamily="12" charset="0"/>
                                <a:ea typeface="Cambria Math" panose="02040503050406030204" pitchFamily="12" charset="0"/>
                              </a:rPr>
                              <m:t>＝</m:t>
                            </m:r>
                            <m:r>
                              <a:rPr lang="en-US" altLang="zh-CN" sz="2400" b="0" i="0">
                                <a:solidFill>
                                  <a:srgbClr val="010000"/>
                                </a:solidFill>
                                <a:effectLst/>
                                <a:latin typeface="Cambria Math" panose="02040503050406030204" pitchFamily="12" charset="0"/>
                                <a:ea typeface="Cambria Math" panose="02040503050406030204" pitchFamily="12" charset="0"/>
                              </a:rPr>
                              <m:t>−1;</m:t>
                            </m:r>
                            <m:r>
                              <a:rPr lang="zh-CN" altLang="zh-CN" sz="2400" b="0" i="0">
                                <a:solidFill>
                                  <a:srgbClr val="010000"/>
                                </a:solidFill>
                                <a:effectLst/>
                                <a:latin typeface="Cambria Math" panose="02040503050406030204" pitchFamily="12" charset="0"/>
                                <a:ea typeface="Cambria Math" panose="02040503050406030204" pitchFamily="12" charset="0"/>
                              </a:rPr>
                              <m:t>　　</m:t>
                            </m:r>
                            <m:r>
                              <a:rPr lang="en-US" altLang="zh-CN" sz="2400" b="0" i="0">
                                <a:solidFill>
                                  <a:srgbClr val="010000"/>
                                </a:solidFill>
                                <a:effectLst/>
                                <a:latin typeface="Cambria Math" panose="02040503050406030204" pitchFamily="12" charset="0"/>
                                <a:ea typeface="Cambria Math" panose="02040503050406030204" pitchFamily="12" charset="0"/>
                              </a:rPr>
                              <m:t>②</m:t>
                            </m:r>
                          </m:e>
                        </m:eqArr>
                      </m:e>
                    </m:d>
                  </m:oMath>
                </a14:m>
                <a:endParaRPr lang="zh-CN" altLang="zh-CN" sz="2400" b="0" i="0" u="none">
                  <a:solidFill>
                    <a:srgbClr val="000000"/>
                  </a:solidFill>
                  <a:effectLst/>
                  <a:latin typeface="宋体" pitchFamily="24"/>
                  <a:ea typeface="宋体" pitchFamily="24"/>
                  <a:cs typeface="宋体" pitchFamily="24"/>
                </a:endParaRPr>
              </a:p>
            </p:txBody>
          </p:sp>
        </mc:Choice>
        <mc:Fallback xmlns="">
          <p:sp>
            <p:nvSpPr>
              <p:cNvPr id="13702" name="yt_shape_13702" descr="{&quot;rangeId&quot;:20,&quot;color&quot;:&quot;B&quot;}"/>
              <p:cNvSpPr txBox="1">
                <a:spLocks noRot="1" noChangeAspect="1" noMove="1" noResize="1" noEditPoints="1" noAdjustHandles="1" noChangeArrowheads="1" noChangeShapeType="1" noTextEdit="1"/>
              </p:cNvSpPr>
              <p:nvPr/>
            </p:nvSpPr>
            <p:spPr>
              <a:xfrm>
                <a:off x="540000" y="900000"/>
                <a:ext cx="3795463" cy="1532856"/>
              </a:xfrm>
              <a:prstGeom prst="rect">
                <a:avLst/>
              </a:prstGeom>
              <a:blipFill>
                <a:blip r:embed="rId2"/>
                <a:stretch>
                  <a:fillRect l="-4984"/>
                </a:stretch>
              </a:blipFill>
            </p:spPr>
            <p:txBody>
              <a:bodyPr/>
              <a:lstStyle/>
              <a:p>
                <a:r>
                  <a:rPr lang="zh-CN" altLang="en-US">
                    <a:noFill/>
                  </a:rPr>
                  <a:t> </a:t>
                </a:r>
              </a:p>
            </p:txBody>
          </p:sp>
        </mc:Fallback>
      </mc:AlternateContent>
      <p:sp>
        <p:nvSpPr>
          <p:cNvPr id="13704" name="yt_shape_13704"/>
          <p:cNvSpPr txBox="1"/>
          <p:nvPr/>
        </p:nvSpPr>
        <p:spPr>
          <a:xfrm>
            <a:off x="540000" y="2483644"/>
            <a:ext cx="3658053"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由</a:t>
            </a:r>
            <a:r>
              <a:rPr lang="zh-CN" altLang="zh-CN" sz="2400" b="0" i="0" u="none">
                <a:solidFill>
                  <a:srgbClr val="FF0000"/>
                </a:solidFill>
                <a:effectLst/>
                <a:latin typeface="宋体" pitchFamily="24"/>
                <a:ea typeface="宋体" pitchFamily="24"/>
                <a:cs typeface="宋体" pitchFamily="24"/>
              </a:rPr>
              <a:t>①</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得</a:t>
            </a:r>
            <a:r>
              <a:rPr lang="en-US" altLang="zh-CN" sz="2400" b="0" i="1" u="none">
                <a:solidFill>
                  <a:srgbClr val="FF0000"/>
                </a:solidFill>
                <a:effectLst/>
                <a:latin typeface="Times New Roman" pitchFamily="24"/>
                <a:ea typeface="Times New Roman" pitchFamily="24"/>
                <a:cs typeface="宋体" pitchFamily="24"/>
              </a:rPr>
              <a:t>y</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3</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7</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③</a:t>
            </a:r>
          </a:p>
        </p:txBody>
      </p:sp>
      <p:sp>
        <p:nvSpPr>
          <p:cNvPr id="13705" name="yt_shape_13705"/>
          <p:cNvSpPr txBox="1"/>
          <p:nvPr/>
        </p:nvSpPr>
        <p:spPr>
          <a:xfrm>
            <a:off x="540000" y="2962947"/>
            <a:ext cx="5196935"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把</a:t>
            </a:r>
            <a:r>
              <a:rPr lang="zh-CN" altLang="zh-CN" sz="2400" b="0" i="0" u="none">
                <a:solidFill>
                  <a:srgbClr val="FF0000"/>
                </a:solidFill>
                <a:effectLst/>
                <a:latin typeface="宋体" pitchFamily="24"/>
                <a:ea typeface="宋体" pitchFamily="24"/>
                <a:cs typeface="宋体" pitchFamily="24"/>
              </a:rPr>
              <a:t>③</a:t>
            </a:r>
            <a:r>
              <a:rPr lang="zh-CN" altLang="zh-CN" sz="2400" b="0" i="0" u="none">
                <a:solidFill>
                  <a:srgbClr val="FF0000"/>
                </a:solidFill>
                <a:effectLst/>
                <a:latin typeface="Times New Roman" pitchFamily="24"/>
                <a:ea typeface="黑体" pitchFamily="24"/>
                <a:cs typeface="宋体" pitchFamily="24"/>
              </a:rPr>
              <a:t>代入</a:t>
            </a:r>
            <a:r>
              <a:rPr lang="zh-CN" altLang="zh-CN" sz="2400" b="0" i="0" u="none">
                <a:solidFill>
                  <a:srgbClr val="FF0000"/>
                </a:solidFill>
                <a:effectLst/>
                <a:latin typeface="宋体" pitchFamily="24"/>
                <a:ea typeface="宋体" pitchFamily="24"/>
                <a:cs typeface="宋体" pitchFamily="24"/>
              </a:rPr>
              <a:t>②</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得</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7</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黑体" pitchFamily="24"/>
              </a:rPr>
              <a:t>＝</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宋体" pitchFamily="24"/>
                <a:cs typeface="宋体" pitchFamily="24"/>
              </a:rPr>
              <a:t>，</a:t>
            </a:r>
          </a:p>
        </p:txBody>
      </p:sp>
      <p:sp>
        <p:nvSpPr>
          <p:cNvPr id="13706" name="yt_shape_13706"/>
          <p:cNvSpPr txBox="1"/>
          <p:nvPr/>
        </p:nvSpPr>
        <p:spPr>
          <a:xfrm>
            <a:off x="540000" y="3442250"/>
            <a:ext cx="1521250"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解得</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宋体" pitchFamily="24"/>
                <a:cs typeface="宋体" pitchFamily="24"/>
              </a:rPr>
              <a:t>，</a:t>
            </a:r>
          </a:p>
        </p:txBody>
      </p:sp>
      <mc:AlternateContent xmlns:mc="http://schemas.openxmlformats.org/markup-compatibility/2006" xmlns:a14="http://schemas.microsoft.com/office/drawing/2010/main">
        <mc:Choice Requires="a14">
          <p:sp>
            <p:nvSpPr>
              <p:cNvPr id="13707" name="yt_shape_13707"/>
              <p:cNvSpPr txBox="1"/>
              <p:nvPr/>
            </p:nvSpPr>
            <p:spPr>
              <a:xfrm>
                <a:off x="540000" y="3921553"/>
                <a:ext cx="3693319" cy="1193147"/>
              </a:xfrm>
              <a:prstGeom prst="rect">
                <a:avLst/>
              </a:prstGeom>
            </p:spPr>
            <p:txBody>
              <a:bodyPr vert="horz" wrap="none" lIns="0" tIns="0" rIns="0" bIns="0" rtlCol="0">
                <a:spAutoFit/>
              </a:bodyPr>
              <a:lstStyle/>
              <a:p>
                <a:pPr algn="l" eaLnBrk="1" latinLnBrk="0" hangingPunct="0">
                  <a:lnSpc>
                    <a:spcPct val="100000"/>
                  </a:lnSpc>
                </a:pPr>
                <a:r>
                  <a:rPr lang="zh-CN" altLang="zh-CN" sz="2400" b="0" i="0" u="none">
                    <a:solidFill>
                      <a:srgbClr val="FF0000"/>
                    </a:solidFill>
                    <a:effectLst/>
                    <a:latin typeface="Times New Roman" pitchFamily="24"/>
                    <a:ea typeface="黑体" pitchFamily="24"/>
                    <a:cs typeface="宋体" pitchFamily="24"/>
                  </a:rPr>
                  <a:t>把</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宋体" pitchFamily="24"/>
                  </a:rPr>
                  <a:t>代入</a:t>
                </a:r>
                <a:r>
                  <a:rPr lang="zh-CN" altLang="zh-CN" sz="2400" b="0" i="0" u="none">
                    <a:solidFill>
                      <a:srgbClr val="FF0000"/>
                    </a:solidFill>
                    <a:effectLst/>
                    <a:latin typeface="宋体" pitchFamily="24"/>
                    <a:ea typeface="宋体" pitchFamily="24"/>
                    <a:cs typeface="宋体" pitchFamily="24"/>
                  </a:rPr>
                  <a:t>③</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得</a:t>
                </a:r>
                <a:r>
                  <a:rPr lang="en-US" altLang="zh-CN" sz="2400" b="0" i="1" u="none">
                    <a:solidFill>
                      <a:srgbClr val="FF0000"/>
                    </a:solidFill>
                    <a:effectLst/>
                    <a:latin typeface="Times New Roman" pitchFamily="24"/>
                    <a:ea typeface="Times New Roman" pitchFamily="24"/>
                    <a:cs typeface="宋体" pitchFamily="24"/>
                  </a:rPr>
                  <a:t>y</a:t>
                </a:r>
                <a:r>
                  <a:rPr lang="zh-CN" altLang="zh-CN" sz="2400" b="0" i="0" u="none">
                    <a:solidFill>
                      <a:srgbClr val="FF0000"/>
                    </a:solidFill>
                    <a:effectLst/>
                    <a:latin typeface="Times New Roman" pitchFamily="24"/>
                    <a:ea typeface="黑体" pitchFamily="24"/>
                    <a:cs typeface="黑体" pitchFamily="24"/>
                  </a:rPr>
                  <a:t>＝</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宋体" pitchFamily="24"/>
                    <a:cs typeface="宋体" pitchFamily="24"/>
                  </a:rPr>
                  <a:t>，</a:t>
                </a:r>
              </a:p>
              <a:p>
                <a:pPr algn="l" eaLnBrk="1" latinLnBrk="0" hangingPunct="0">
                  <a:lnSpc>
                    <a:spcPct val="100000"/>
                  </a:lnSpc>
                </a:pP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原方程组的解为</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en-US" altLang="zh-CN" sz="2400" b="0" i="0">
                                <a:solidFill>
                                  <a:srgbClr val="FF0000"/>
                                </a:solidFill>
                                <a:effectLst/>
                                <a:latin typeface="Cambria Math" panose="02040503050406030204" pitchFamily="12" charset="0"/>
                                <a:ea typeface="Cambria Math" panose="02040503050406030204" pitchFamily="12" charset="0"/>
                              </a:rPr>
                              <m:t>=2,</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zh-CN" altLang="zh-CN" sz="2400" b="0" i="0">
                                <a:solidFill>
                                  <a:srgbClr val="FF0000"/>
                                </a:solidFill>
                                <a:effectLst/>
                                <a:latin typeface="Cambria Math" panose="02040503050406030204" pitchFamily="12" charset="0"/>
                                <a:ea typeface="Cambria Math" panose="02040503050406030204" pitchFamily="12" charset="0"/>
                              </a:rPr>
                              <m:t>＝</m:t>
                            </m:r>
                            <m:r>
                              <a:rPr lang="en-US" altLang="zh-CN" sz="2400" b="0" i="0">
                                <a:solidFill>
                                  <a:srgbClr val="FF0000"/>
                                </a:solidFill>
                                <a:effectLst/>
                                <a:latin typeface="Cambria Math" panose="02040503050406030204" pitchFamily="12" charset="0"/>
                                <a:ea typeface="Cambria Math" panose="02040503050406030204" pitchFamily="12" charset="0"/>
                              </a:rPr>
                              <m:t>−1.</m:t>
                            </m:r>
                          </m:e>
                        </m:eqArr>
                      </m:e>
                    </m:d>
                  </m:oMath>
                </a14:m>
                <a:endParaRPr lang="zh-CN" altLang="zh-CN" sz="2400" b="0" i="0" u="none">
                  <a:solidFill>
                    <a:srgbClr val="FF0000"/>
                  </a:solidFill>
                  <a:effectLst/>
                  <a:latin typeface="Times New Roman" pitchFamily="24"/>
                  <a:ea typeface="黑体" pitchFamily="24"/>
                  <a:cs typeface="宋体" pitchFamily="24"/>
                </a:endParaRPr>
              </a:p>
            </p:txBody>
          </p:sp>
        </mc:Choice>
        <mc:Fallback xmlns="">
          <p:sp>
            <p:nvSpPr>
              <p:cNvPr id="13707" name="yt_shape_13707" descr="{&quot;rangeId&quot;:21,&quot;color&quot;:&quot;R&quot;,&quot;FixedLineSpacing&quot;:&quot;1.0&quot;,&quot;mathAnswerShape&quot;:1}"/>
              <p:cNvSpPr txBox="1">
                <a:spLocks noRot="1" noChangeAspect="1" noMove="1" noResize="1" noEditPoints="1" noAdjustHandles="1" noChangeArrowheads="1" noChangeShapeType="1" noTextEdit="1"/>
              </p:cNvSpPr>
              <p:nvPr/>
            </p:nvSpPr>
            <p:spPr>
              <a:xfrm>
                <a:off x="540000" y="3921553"/>
                <a:ext cx="3693319" cy="1193147"/>
              </a:xfrm>
              <a:prstGeom prst="rect">
                <a:avLst/>
              </a:prstGeom>
              <a:blipFill>
                <a:blip r:embed="rId3"/>
                <a:stretch>
                  <a:fillRect l="-5124" t="-9184" r="-3140"/>
                </a:stretch>
              </a:blipFill>
            </p:spPr>
            <p:txBody>
              <a:bodyPr/>
              <a:lstStyle/>
              <a:p>
                <a:r>
                  <a:rPr lang="zh-CN" altLang="en-US">
                    <a:noFill/>
                  </a:rPr>
                  <a:t> </a:t>
                </a:r>
              </a:p>
            </p:txBody>
          </p:sp>
        </mc:Fallback>
      </mc:AlternateContent>
      <p:sp>
        <p:nvSpPr>
          <p:cNvPr id="2" name="yt_shape_13701">
            <a:extLst>
              <a:ext uri="{FF2B5EF4-FFF2-40B4-BE49-F238E27FC236}">
                <a16:creationId xmlns:a16="http://schemas.microsoft.com/office/drawing/2014/main" id="{568A4101-A320-58CE-D082-4B8C158998C9}"/>
              </a:ext>
            </a:extLst>
          </p:cNvPr>
          <p:cNvSpPr txBox="1"/>
          <p:nvPr/>
        </p:nvSpPr>
        <p:spPr>
          <a:xfrm>
            <a:off x="263130" y="849212"/>
            <a:ext cx="8144666"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12</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楷体" pitchFamily="24"/>
                <a:cs typeface="宋体" pitchFamily="24"/>
              </a:rPr>
              <a:t>教材第</a:t>
            </a:r>
            <a:r>
              <a:rPr lang="en-US" altLang="zh-CN" sz="2400" b="0" i="0" u="none" dirty="0">
                <a:solidFill>
                  <a:srgbClr val="000000"/>
                </a:solidFill>
                <a:effectLst/>
                <a:latin typeface="Times New Roman" pitchFamily="24"/>
                <a:ea typeface="Times New Roman" pitchFamily="24"/>
                <a:cs typeface="宋体" pitchFamily="24"/>
              </a:rPr>
              <a:t>110</a:t>
            </a:r>
            <a:r>
              <a:rPr lang="zh-CN" altLang="zh-CN" sz="2400" b="0" i="0" u="none" dirty="0">
                <a:solidFill>
                  <a:srgbClr val="000000"/>
                </a:solidFill>
                <a:effectLst/>
                <a:latin typeface="Times New Roman" pitchFamily="24"/>
                <a:ea typeface="楷体" pitchFamily="24"/>
                <a:cs typeface="宋体" pitchFamily="24"/>
              </a:rPr>
              <a:t>页第</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楷体" pitchFamily="24"/>
                <a:cs typeface="宋体" pitchFamily="24"/>
              </a:rPr>
              <a:t>题变式</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用代入消元法解下列方程组</a:t>
            </a:r>
            <a:r>
              <a:rPr lang="zh-CN" altLang="zh-CN" sz="2400" b="0" i="0" u="none" dirty="0">
                <a:solidFill>
                  <a:srgbClr val="000000"/>
                </a:solidFill>
                <a:effectLst/>
                <a:latin typeface="宋体" pitchFamily="24"/>
                <a:ea typeface="宋体" pitchFamily="24"/>
                <a:cs typeface="宋体" pitchFamily="24"/>
              </a:rPr>
              <a:t>：</a:t>
            </a:r>
          </a:p>
        </p:txBody>
      </p:sp>
      <mc:AlternateContent xmlns:mc="http://schemas.openxmlformats.org/markup-compatibility/2006" xmlns:a14="http://schemas.microsoft.com/office/drawing/2010/main">
        <mc:Choice Requires="a14">
          <p:sp>
            <p:nvSpPr>
              <p:cNvPr id="3" name="yt_shape_13709">
                <a:extLst>
                  <a:ext uri="{FF2B5EF4-FFF2-40B4-BE49-F238E27FC236}">
                    <a16:creationId xmlns:a16="http://schemas.microsoft.com/office/drawing/2014/main" id="{70287A3D-171E-2B73-D245-16633CFFF573}"/>
                  </a:ext>
                </a:extLst>
              </p:cNvPr>
              <p:cNvSpPr txBox="1"/>
              <p:nvPr/>
            </p:nvSpPr>
            <p:spPr>
              <a:xfrm>
                <a:off x="6096000" y="1185848"/>
                <a:ext cx="3001143" cy="1247008"/>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a:t>
                </a:r>
                <a14:m>
                  <m:oMath xmlns:m="http://schemas.openxmlformats.org/officeDocument/2006/math">
                    <m:d>
                      <m:dPr>
                        <m:begChr m:val="{"/>
                        <m:endChr m:val=""/>
                        <m:ctrlPr>
                          <a:rPr lang="en-US" altLang="zh-CN" sz="2400" b="0" i="1">
                            <a:solidFill>
                              <a:srgbClr val="01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010000"/>
                                </a:solidFill>
                                <a:effectLst/>
                                <a:latin typeface="Cambria Math" panose="02040503050406030204" pitchFamily="18" charset="0"/>
                                <a:ea typeface="Cambria Math" panose="02040503050406030204" pitchFamily="12" charset="0"/>
                              </a:rPr>
                            </m:ctrlPr>
                          </m:eqArrPr>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3</m:t>
                            </m:r>
                            <m:r>
                              <a:rPr lang="en-US" altLang="zh-CN" sz="2400" b="0" i="1">
                                <a:solidFill>
                                  <a:srgbClr val="010000"/>
                                </a:solidFill>
                                <a:effectLst/>
                                <a:latin typeface="Cambria Math" panose="02040503050406030204" pitchFamily="12" charset="0"/>
                                <a:ea typeface="Cambria Math" panose="02040503050406030204" pitchFamily="12" charset="0"/>
                              </a:rPr>
                              <m:t>𝑥</m:t>
                            </m:r>
                            <m:r>
                              <m:rPr>
                                <m:nor/>
                              </m:rPr>
                              <a:rPr lang="en-US" altLang="zh-CN" sz="2400" b="0" i="0">
                                <a:solidFill>
                                  <a:srgbClr val="010000"/>
                                </a:solidFill>
                                <a:effectLst/>
                                <a:latin typeface="Times New Roman" panose="02040503050406030204" pitchFamily="12" charset="0"/>
                                <a:ea typeface="宋体" panose="02040503050406030204" pitchFamily="12" charset="0"/>
                              </a:rPr>
                              <m:t>−2</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=1,①</m:t>
                            </m:r>
                          </m:e>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2</m:t>
                            </m:r>
                            <m:r>
                              <a:rPr lang="en-US" altLang="zh-CN" sz="2400" b="0" i="1">
                                <a:solidFill>
                                  <a:srgbClr val="010000"/>
                                </a:solidFill>
                                <a:effectLst/>
                                <a:latin typeface="Cambria Math" panose="02040503050406030204" pitchFamily="12" charset="0"/>
                                <a:ea typeface="Cambria Math" panose="02040503050406030204" pitchFamily="12" charset="0"/>
                              </a:rPr>
                              <m:t>𝑥</m:t>
                            </m:r>
                            <m:r>
                              <a:rPr lang="en-US" altLang="zh-CN" sz="2400" b="0" i="0">
                                <a:solidFill>
                                  <a:srgbClr val="010000"/>
                                </a:solidFill>
                                <a:effectLst/>
                                <a:latin typeface="Cambria Math" panose="02040503050406030204" pitchFamily="12" charset="0"/>
                                <a:ea typeface="Cambria Math" panose="02040503050406030204" pitchFamily="12" charset="0"/>
                              </a:rPr>
                              <m:t>+3</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=5.②</m:t>
                            </m:r>
                          </m:e>
                        </m:eqArr>
                      </m:e>
                    </m:d>
                  </m:oMath>
                </a14:m>
                <a:endParaRPr lang="zh-CN" altLang="zh-CN" sz="2400" b="0" i="0" u="none">
                  <a:solidFill>
                    <a:srgbClr val="000000"/>
                  </a:solidFill>
                  <a:effectLst/>
                  <a:latin typeface="Times New Roman" pitchFamily="24"/>
                  <a:ea typeface="宋体" pitchFamily="24"/>
                  <a:cs typeface="宋体" pitchFamily="24"/>
                </a:endParaRPr>
              </a:p>
            </p:txBody>
          </p:sp>
        </mc:Choice>
        <mc:Fallback xmlns="">
          <p:sp>
            <p:nvSpPr>
              <p:cNvPr id="3" name="yt_shape_13709">
                <a:extLst>
                  <a:ext uri="{FF2B5EF4-FFF2-40B4-BE49-F238E27FC236}">
                    <a16:creationId xmlns:a16="http://schemas.microsoft.com/office/drawing/2014/main" id="{70287A3D-171E-2B73-D245-16633CFFF573}"/>
                  </a:ext>
                </a:extLst>
              </p:cNvPr>
              <p:cNvSpPr txBox="1">
                <a:spLocks noRot="1" noChangeAspect="1" noMove="1" noResize="1" noEditPoints="1" noAdjustHandles="1" noChangeArrowheads="1" noChangeShapeType="1" noTextEdit="1"/>
              </p:cNvSpPr>
              <p:nvPr/>
            </p:nvSpPr>
            <p:spPr>
              <a:xfrm>
                <a:off x="6096000" y="1185848"/>
                <a:ext cx="3001143" cy="1247008"/>
              </a:xfrm>
              <a:prstGeom prst="rect">
                <a:avLst/>
              </a:prstGeom>
              <a:blipFill>
                <a:blip r:embed="rId4"/>
                <a:stretch>
                  <a:fillRect l="-609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yt_shape_13711">
                <a:extLst>
                  <a:ext uri="{FF2B5EF4-FFF2-40B4-BE49-F238E27FC236}">
                    <a16:creationId xmlns:a16="http://schemas.microsoft.com/office/drawing/2014/main" id="{7BC91F8E-0FFF-6BDB-874C-E77791DEA113}"/>
                  </a:ext>
                </a:extLst>
              </p:cNvPr>
              <p:cNvSpPr txBox="1"/>
              <p:nvPr/>
            </p:nvSpPr>
            <p:spPr>
              <a:xfrm>
                <a:off x="6096000" y="2483644"/>
                <a:ext cx="3496150" cy="720582"/>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由</a:t>
                </a:r>
                <a:r>
                  <a:rPr lang="zh-CN" altLang="zh-CN" sz="2400" b="0" i="0" u="none">
                    <a:solidFill>
                      <a:srgbClr val="FF0000"/>
                    </a:solidFill>
                    <a:effectLst/>
                    <a:latin typeface="宋体" pitchFamily="24"/>
                    <a:ea typeface="宋体" pitchFamily="24"/>
                    <a:cs typeface="宋体" pitchFamily="24"/>
                  </a:rPr>
                  <a:t>①</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得</a:t>
                </a:r>
                <a:r>
                  <a:rPr lang="en-US" altLang="zh-CN" sz="2400" b="0" i="1" u="none">
                    <a:solidFill>
                      <a:srgbClr val="FF0000"/>
                    </a:solidFill>
                    <a:effectLst/>
                    <a:latin typeface="Times New Roman" pitchFamily="24"/>
                    <a:ea typeface="Times New Roman" pitchFamily="24"/>
                    <a:cs typeface="宋体" pitchFamily="24"/>
                  </a:rPr>
                  <a:t>y</a:t>
                </a:r>
                <a:r>
                  <a:rPr lang="zh-CN" altLang="zh-CN" sz="2400" b="0" i="0" u="none">
                    <a:solidFill>
                      <a:srgbClr val="FF0000"/>
                    </a:solidFill>
                    <a:effectLst/>
                    <a:latin typeface="Times New Roman" pitchFamily="24"/>
                    <a:ea typeface="黑体" pitchFamily="24"/>
                    <a:cs typeface="黑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3</m:t>
                        </m:r>
                        <m:r>
                          <a:rPr lang="en-US" altLang="zh-CN" sz="2400" b="0" i="1">
                            <a:solidFill>
                              <a:srgbClr val="FF0000"/>
                            </a:solidFill>
                            <a:effectLst/>
                            <a:latin typeface="Cambria Math" panose="02040503050406030204" pitchFamily="12" charset="0"/>
                            <a:ea typeface="Cambria Math" panose="02040503050406030204" pitchFamily="12" charset="0"/>
                          </a:rPr>
                          <m:t>𝑥</m:t>
                        </m:r>
                        <m:r>
                          <m:rPr>
                            <m:nor/>
                          </m:rPr>
                          <a:rPr lang="en-US" altLang="zh-CN" sz="2400" b="0" i="0">
                            <a:solidFill>
                              <a:srgbClr val="FF0000"/>
                            </a:solidFill>
                            <a:effectLst/>
                            <a:latin typeface="Times New Roman" panose="02040503050406030204" pitchFamily="12" charset="0"/>
                            <a:ea typeface="宋体" panose="02040503050406030204" pitchFamily="12" charset="0"/>
                          </a:rPr>
                          <m:t>−1</m:t>
                        </m:r>
                      </m:num>
                      <m:den>
                        <m:r>
                          <a:rPr lang="en-US" altLang="zh-CN" sz="2400" b="0" i="0">
                            <a:solidFill>
                              <a:srgbClr val="FF0000"/>
                            </a:solidFill>
                            <a:effectLst/>
                            <a:latin typeface="Cambria Math" panose="02040503050406030204" pitchFamily="12" charset="0"/>
                            <a:ea typeface="Cambria Math" panose="02040503050406030204" pitchFamily="12" charset="0"/>
                          </a:rPr>
                          <m:t>2</m:t>
                        </m:r>
                      </m:den>
                    </m:f>
                  </m:oMath>
                </a14:m>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③</a:t>
                </a:r>
              </a:p>
            </p:txBody>
          </p:sp>
        </mc:Choice>
        <mc:Fallback xmlns="">
          <p:sp>
            <p:nvSpPr>
              <p:cNvPr id="4" name="yt_shape_13711">
                <a:extLst>
                  <a:ext uri="{FF2B5EF4-FFF2-40B4-BE49-F238E27FC236}">
                    <a16:creationId xmlns:a16="http://schemas.microsoft.com/office/drawing/2014/main" id="{7BC91F8E-0FFF-6BDB-874C-E77791DEA113}"/>
                  </a:ext>
                </a:extLst>
              </p:cNvPr>
              <p:cNvSpPr txBox="1">
                <a:spLocks noRot="1" noChangeAspect="1" noMove="1" noResize="1" noEditPoints="1" noAdjustHandles="1" noChangeArrowheads="1" noChangeShapeType="1" noTextEdit="1"/>
              </p:cNvSpPr>
              <p:nvPr/>
            </p:nvSpPr>
            <p:spPr>
              <a:xfrm>
                <a:off x="6096000" y="2483644"/>
                <a:ext cx="3496150" cy="720582"/>
              </a:xfrm>
              <a:prstGeom prst="rect">
                <a:avLst/>
              </a:prstGeom>
              <a:blipFill>
                <a:blip r:embed="rId5"/>
                <a:stretch>
                  <a:fillRect l="-5226" r="-4181" b="-1344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yt_shape_13713">
                <a:extLst>
                  <a:ext uri="{FF2B5EF4-FFF2-40B4-BE49-F238E27FC236}">
                    <a16:creationId xmlns:a16="http://schemas.microsoft.com/office/drawing/2014/main" id="{A41AC9BD-DF6F-2058-72BA-66CB37D7A852}"/>
                  </a:ext>
                </a:extLst>
              </p:cNvPr>
              <p:cNvSpPr txBox="1"/>
              <p:nvPr/>
            </p:nvSpPr>
            <p:spPr>
              <a:xfrm>
                <a:off x="6096000" y="3255014"/>
                <a:ext cx="4437112" cy="731739"/>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把</a:t>
                </a:r>
                <a:r>
                  <a:rPr lang="zh-CN" altLang="zh-CN" sz="2400" b="0" i="0" u="none">
                    <a:solidFill>
                      <a:srgbClr val="FF0000"/>
                    </a:solidFill>
                    <a:effectLst/>
                    <a:latin typeface="宋体" pitchFamily="24"/>
                    <a:ea typeface="宋体" pitchFamily="24"/>
                    <a:cs typeface="宋体" pitchFamily="24"/>
                  </a:rPr>
                  <a:t>③</a:t>
                </a:r>
                <a:r>
                  <a:rPr lang="zh-CN" altLang="zh-CN" sz="2400" b="0" i="0" u="none">
                    <a:solidFill>
                      <a:srgbClr val="FF0000"/>
                    </a:solidFill>
                    <a:effectLst/>
                    <a:latin typeface="Times New Roman" pitchFamily="24"/>
                    <a:ea typeface="黑体" pitchFamily="24"/>
                    <a:cs typeface="宋体" pitchFamily="24"/>
                  </a:rPr>
                  <a:t>代入</a:t>
                </a:r>
                <a:r>
                  <a:rPr lang="zh-CN" altLang="zh-CN" sz="2400" b="0" i="0" u="none">
                    <a:solidFill>
                      <a:srgbClr val="FF0000"/>
                    </a:solidFill>
                    <a:effectLst/>
                    <a:latin typeface="宋体" pitchFamily="24"/>
                    <a:ea typeface="宋体" pitchFamily="24"/>
                    <a:cs typeface="宋体" pitchFamily="24"/>
                  </a:rPr>
                  <a:t>②</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得</a:t>
                </a:r>
                <a:r>
                  <a:rPr lang="en-US" altLang="zh-CN" sz="2400" b="0" i="0" u="none">
                    <a:solidFill>
                      <a:srgbClr val="FF0000"/>
                    </a:solidFill>
                    <a:effectLst/>
                    <a:latin typeface="Times New Roman" pitchFamily="24"/>
                    <a:ea typeface="Times New Roman" pitchFamily="24"/>
                    <a:cs typeface="宋体" pitchFamily="24"/>
                  </a:rPr>
                  <a:t>2</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Times New Roman"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3(3</m:t>
                        </m:r>
                        <m:r>
                          <a:rPr lang="en-US" altLang="zh-CN" sz="2400" b="0" i="1">
                            <a:solidFill>
                              <a:srgbClr val="FF0000"/>
                            </a:solidFill>
                            <a:effectLst/>
                            <a:latin typeface="Cambria Math" panose="02040503050406030204" pitchFamily="12" charset="0"/>
                            <a:ea typeface="Cambria Math" panose="02040503050406030204" pitchFamily="12" charset="0"/>
                          </a:rPr>
                          <m:t>𝑥</m:t>
                        </m:r>
                        <m:r>
                          <m:rPr>
                            <m:nor/>
                          </m:rPr>
                          <a:rPr lang="en-US" altLang="zh-CN" sz="2400" b="0" i="0">
                            <a:solidFill>
                              <a:srgbClr val="FF0000"/>
                            </a:solidFill>
                            <a:effectLst/>
                            <a:latin typeface="Times New Roman" panose="02040503050406030204" pitchFamily="12" charset="0"/>
                            <a:ea typeface="宋体" panose="02040503050406030204" pitchFamily="12" charset="0"/>
                          </a:rPr>
                          <m:t>−1)</m:t>
                        </m:r>
                      </m:num>
                      <m:den>
                        <m:r>
                          <a:rPr lang="en-US" altLang="zh-CN" sz="2400" b="0" i="0">
                            <a:solidFill>
                              <a:srgbClr val="FF0000"/>
                            </a:solidFill>
                            <a:effectLst/>
                            <a:latin typeface="Cambria Math" panose="02040503050406030204" pitchFamily="12" charset="0"/>
                            <a:ea typeface="Cambria Math" panose="02040503050406030204" pitchFamily="12" charset="0"/>
                          </a:rPr>
                          <m:t>2</m:t>
                        </m:r>
                      </m:den>
                    </m:f>
                  </m:oMath>
                </a14:m>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5</a:t>
                </a:r>
                <a:r>
                  <a:rPr lang="zh-CN" altLang="zh-CN" sz="2400" b="0" i="0" u="none">
                    <a:solidFill>
                      <a:srgbClr val="FF0000"/>
                    </a:solidFill>
                    <a:effectLst/>
                    <a:latin typeface="Times New Roman" pitchFamily="24"/>
                    <a:ea typeface="宋体" pitchFamily="24"/>
                    <a:cs typeface="宋体" pitchFamily="24"/>
                  </a:rPr>
                  <a:t>，</a:t>
                </a:r>
              </a:p>
            </p:txBody>
          </p:sp>
        </mc:Choice>
        <mc:Fallback xmlns="">
          <p:sp>
            <p:nvSpPr>
              <p:cNvPr id="5" name="yt_shape_13713">
                <a:extLst>
                  <a:ext uri="{FF2B5EF4-FFF2-40B4-BE49-F238E27FC236}">
                    <a16:creationId xmlns:a16="http://schemas.microsoft.com/office/drawing/2014/main" id="{A41AC9BD-DF6F-2058-72BA-66CB37D7A852}"/>
                  </a:ext>
                </a:extLst>
              </p:cNvPr>
              <p:cNvSpPr txBox="1">
                <a:spLocks noRot="1" noChangeAspect="1" noMove="1" noResize="1" noEditPoints="1" noAdjustHandles="1" noChangeArrowheads="1" noChangeShapeType="1" noTextEdit="1"/>
              </p:cNvSpPr>
              <p:nvPr/>
            </p:nvSpPr>
            <p:spPr>
              <a:xfrm>
                <a:off x="6096000" y="3255014"/>
                <a:ext cx="4437112" cy="731739"/>
              </a:xfrm>
              <a:prstGeom prst="rect">
                <a:avLst/>
              </a:prstGeom>
              <a:blipFill>
                <a:blip r:embed="rId6"/>
                <a:stretch>
                  <a:fillRect l="-4121" r="-3159" b="-13333"/>
                </a:stretch>
              </a:blipFill>
            </p:spPr>
            <p:txBody>
              <a:bodyPr/>
              <a:lstStyle/>
              <a:p>
                <a:r>
                  <a:rPr lang="zh-CN" altLang="en-US">
                    <a:noFill/>
                  </a:rPr>
                  <a:t> </a:t>
                </a:r>
              </a:p>
            </p:txBody>
          </p:sp>
        </mc:Fallback>
      </mc:AlternateContent>
      <p:sp>
        <p:nvSpPr>
          <p:cNvPr id="6" name="yt_shape_13715">
            <a:extLst>
              <a:ext uri="{FF2B5EF4-FFF2-40B4-BE49-F238E27FC236}">
                <a16:creationId xmlns:a16="http://schemas.microsoft.com/office/drawing/2014/main" id="{B87D0819-84E4-B0CE-4F85-14B222AF9043}"/>
              </a:ext>
            </a:extLst>
          </p:cNvPr>
          <p:cNvSpPr txBox="1"/>
          <p:nvPr/>
        </p:nvSpPr>
        <p:spPr>
          <a:xfrm>
            <a:off x="6096000" y="4037541"/>
            <a:ext cx="1521250"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解得</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宋体" pitchFamily="24"/>
                <a:cs typeface="宋体" pitchFamily="24"/>
              </a:rPr>
              <a:t>，</a:t>
            </a:r>
          </a:p>
        </p:txBody>
      </p:sp>
      <mc:AlternateContent xmlns:mc="http://schemas.openxmlformats.org/markup-compatibility/2006" xmlns:a14="http://schemas.microsoft.com/office/drawing/2010/main">
        <mc:Choice Requires="a14">
          <p:sp>
            <p:nvSpPr>
              <p:cNvPr id="7" name="yt_shape_13716">
                <a:extLst>
                  <a:ext uri="{FF2B5EF4-FFF2-40B4-BE49-F238E27FC236}">
                    <a16:creationId xmlns:a16="http://schemas.microsoft.com/office/drawing/2014/main" id="{231AD17D-831A-2A33-22D2-7C17010B5FFA}"/>
                  </a:ext>
                </a:extLst>
              </p:cNvPr>
              <p:cNvSpPr txBox="1"/>
              <p:nvPr/>
            </p:nvSpPr>
            <p:spPr>
              <a:xfrm>
                <a:off x="6096000" y="4516844"/>
                <a:ext cx="3424912" cy="1193147"/>
              </a:xfrm>
              <a:prstGeom prst="rect">
                <a:avLst/>
              </a:prstGeom>
            </p:spPr>
            <p:txBody>
              <a:bodyPr vert="horz" wrap="none" lIns="0" tIns="0" rIns="0" bIns="0" rtlCol="0">
                <a:spAutoFit/>
              </a:bodyPr>
              <a:lstStyle/>
              <a:p>
                <a:pPr algn="l" eaLnBrk="1" latinLnBrk="0" hangingPunct="0">
                  <a:lnSpc>
                    <a:spcPct val="100000"/>
                  </a:lnSpc>
                </a:pPr>
                <a:r>
                  <a:rPr lang="zh-CN" altLang="zh-CN" sz="2400" b="0" i="0" u="none">
                    <a:solidFill>
                      <a:srgbClr val="FF0000"/>
                    </a:solidFill>
                    <a:effectLst/>
                    <a:latin typeface="Times New Roman" pitchFamily="24"/>
                    <a:ea typeface="黑体" pitchFamily="24"/>
                    <a:cs typeface="宋体" pitchFamily="24"/>
                  </a:rPr>
                  <a:t>把</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黑体" pitchFamily="24"/>
                    <a:cs typeface="宋体" pitchFamily="24"/>
                  </a:rPr>
                  <a:t>代入</a:t>
                </a:r>
                <a:r>
                  <a:rPr lang="zh-CN" altLang="zh-CN" sz="2400" b="0" i="0" u="none">
                    <a:solidFill>
                      <a:srgbClr val="FF0000"/>
                    </a:solidFill>
                    <a:effectLst/>
                    <a:latin typeface="宋体" pitchFamily="24"/>
                    <a:ea typeface="宋体" pitchFamily="24"/>
                    <a:cs typeface="宋体" pitchFamily="24"/>
                  </a:rPr>
                  <a:t>③</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得</a:t>
                </a:r>
                <a:r>
                  <a:rPr lang="en-US" altLang="zh-CN" sz="2400" b="0" i="1" u="none">
                    <a:solidFill>
                      <a:srgbClr val="FF0000"/>
                    </a:solidFill>
                    <a:effectLst/>
                    <a:latin typeface="Times New Roman" pitchFamily="24"/>
                    <a:ea typeface="Times New Roman" pitchFamily="24"/>
                    <a:cs typeface="宋体" pitchFamily="24"/>
                  </a:rPr>
                  <a:t>y</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宋体" pitchFamily="24"/>
                    <a:cs typeface="宋体" pitchFamily="24"/>
                  </a:rPr>
                  <a:t>，</a:t>
                </a:r>
              </a:p>
              <a:p>
                <a:pPr algn="l" eaLnBrk="1" latinLnBrk="0" hangingPunct="0">
                  <a:lnSpc>
                    <a:spcPct val="100000"/>
                  </a:lnSpc>
                </a:pP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原方程组的解为</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en-US" altLang="zh-CN" sz="2400" b="0" i="0">
                                <a:solidFill>
                                  <a:srgbClr val="FF0000"/>
                                </a:solidFill>
                                <a:effectLst/>
                                <a:latin typeface="Cambria Math" panose="02040503050406030204" pitchFamily="12" charset="0"/>
                                <a:ea typeface="Cambria Math" panose="02040503050406030204" pitchFamily="12" charset="0"/>
                              </a:rPr>
                              <m:t>=1,</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en-US" altLang="zh-CN" sz="2400" b="0" i="0">
                                <a:solidFill>
                                  <a:srgbClr val="FF0000"/>
                                </a:solidFill>
                                <a:effectLst/>
                                <a:latin typeface="Cambria Math" panose="02040503050406030204" pitchFamily="12" charset="0"/>
                                <a:ea typeface="Cambria Math" panose="02040503050406030204" pitchFamily="12" charset="0"/>
                              </a:rPr>
                              <m:t>=1.</m:t>
                            </m:r>
                          </m:e>
                        </m:eqArr>
                      </m:e>
                    </m:d>
                  </m:oMath>
                </a14:m>
                <a:endParaRPr lang="zh-CN" altLang="zh-CN" sz="2400" b="0" i="0" u="none">
                  <a:solidFill>
                    <a:srgbClr val="FF0000"/>
                  </a:solidFill>
                  <a:effectLst/>
                  <a:latin typeface="Times New Roman" pitchFamily="24"/>
                  <a:ea typeface="黑体" pitchFamily="24"/>
                  <a:cs typeface="宋体" pitchFamily="24"/>
                </a:endParaRPr>
              </a:p>
            </p:txBody>
          </p:sp>
        </mc:Choice>
        <mc:Fallback xmlns="">
          <p:sp>
            <p:nvSpPr>
              <p:cNvPr id="7" name="yt_shape_13716">
                <a:extLst>
                  <a:ext uri="{FF2B5EF4-FFF2-40B4-BE49-F238E27FC236}">
                    <a16:creationId xmlns:a16="http://schemas.microsoft.com/office/drawing/2014/main" id="{231AD17D-831A-2A33-22D2-7C17010B5FFA}"/>
                  </a:ext>
                </a:extLst>
              </p:cNvPr>
              <p:cNvSpPr txBox="1">
                <a:spLocks noRot="1" noChangeAspect="1" noMove="1" noResize="1" noEditPoints="1" noAdjustHandles="1" noChangeArrowheads="1" noChangeShapeType="1" noTextEdit="1"/>
              </p:cNvSpPr>
              <p:nvPr/>
            </p:nvSpPr>
            <p:spPr>
              <a:xfrm>
                <a:off x="6096000" y="4516844"/>
                <a:ext cx="3424912" cy="1193147"/>
              </a:xfrm>
              <a:prstGeom prst="rect">
                <a:avLst/>
              </a:prstGeom>
              <a:blipFill>
                <a:blip r:embed="rId7"/>
                <a:stretch>
                  <a:fillRect l="-5338" t="-9694" r="-2135"/>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704">
                                            <p:txEl>
                                              <p:pRg st="0" end="0"/>
                                            </p:txEl>
                                          </p:spTgt>
                                        </p:tgtEl>
                                        <p:attrNameLst>
                                          <p:attrName>style.visibility</p:attrName>
                                        </p:attrNameLst>
                                      </p:cBhvr>
                                      <p:to>
                                        <p:strVal val="visible"/>
                                      </p:to>
                                    </p:set>
                                    <p:animEffect transition="in" filter="blinds(horizontal)">
                                      <p:cBhvr>
                                        <p:cTn id="7" dur="500"/>
                                        <p:tgtEl>
                                          <p:spTgt spid="13704">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705">
                                            <p:txEl>
                                              <p:pRg st="0" end="0"/>
                                            </p:txEl>
                                          </p:spTgt>
                                        </p:tgtEl>
                                        <p:attrNameLst>
                                          <p:attrName>style.visibility</p:attrName>
                                        </p:attrNameLst>
                                      </p:cBhvr>
                                      <p:to>
                                        <p:strVal val="visible"/>
                                      </p:to>
                                    </p:set>
                                    <p:animEffect transition="in" filter="blinds(horizontal)">
                                      <p:cBhvr>
                                        <p:cTn id="10" dur="500"/>
                                        <p:tgtEl>
                                          <p:spTgt spid="13705">
                                            <p:txEl>
                                              <p:pRg st="0" end="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3706">
                                            <p:txEl>
                                              <p:pRg st="0" end="0"/>
                                            </p:txEl>
                                          </p:spTgt>
                                        </p:tgtEl>
                                        <p:attrNameLst>
                                          <p:attrName>style.visibility</p:attrName>
                                        </p:attrNameLst>
                                      </p:cBhvr>
                                      <p:to>
                                        <p:strVal val="visible"/>
                                      </p:to>
                                    </p:set>
                                    <p:animEffect transition="in" filter="blinds(horizontal)">
                                      <p:cBhvr>
                                        <p:cTn id="13" dur="500"/>
                                        <p:tgtEl>
                                          <p:spTgt spid="13706">
                                            <p:txEl>
                                              <p:pRg st="0" end="0"/>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3707">
                                            <p:txEl>
                                              <p:pRg st="0" end="0"/>
                                            </p:txEl>
                                          </p:spTgt>
                                        </p:tgtEl>
                                        <p:attrNameLst>
                                          <p:attrName>style.visibility</p:attrName>
                                        </p:attrNameLst>
                                      </p:cBhvr>
                                      <p:to>
                                        <p:strVal val="visible"/>
                                      </p:to>
                                    </p:set>
                                    <p:animEffect transition="in" filter="blinds(horizontal)">
                                      <p:cBhvr>
                                        <p:cTn id="16" dur="500"/>
                                        <p:tgtEl>
                                          <p:spTgt spid="13707">
                                            <p:txEl>
                                              <p:pRg st="0" end="0"/>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3707">
                                            <p:txEl>
                                              <p:pRg st="1" end="1"/>
                                            </p:txEl>
                                          </p:spTgt>
                                        </p:tgtEl>
                                        <p:attrNameLst>
                                          <p:attrName>style.visibility</p:attrName>
                                        </p:attrNameLst>
                                      </p:cBhvr>
                                      <p:to>
                                        <p:strVal val="visible"/>
                                      </p:to>
                                    </p:set>
                                    <p:animEffect transition="in" filter="blinds(horizontal)">
                                      <p:cBhvr>
                                        <p:cTn id="19" dur="500"/>
                                        <p:tgtEl>
                                          <p:spTgt spid="13707">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blinds(horizontal)">
                                      <p:cBhvr>
                                        <p:cTn id="24" dur="500"/>
                                        <p:tgtEl>
                                          <p:spTgt spid="4">
                                            <p:txEl>
                                              <p:pRg st="0" end="0"/>
                                            </p:txEl>
                                          </p:spTgt>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blinds(horizontal)">
                                      <p:cBhvr>
                                        <p:cTn id="27" dur="500"/>
                                        <p:tgtEl>
                                          <p:spTgt spid="5">
                                            <p:txEl>
                                              <p:pRg st="0" end="0"/>
                                            </p:txEl>
                                          </p:spTgt>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6">
                                            <p:txEl>
                                              <p:pRg st="0" end="0"/>
                                            </p:txEl>
                                          </p:spTgt>
                                        </p:tgtEl>
                                        <p:attrNameLst>
                                          <p:attrName>style.visibility</p:attrName>
                                        </p:attrNameLst>
                                      </p:cBhvr>
                                      <p:to>
                                        <p:strVal val="visible"/>
                                      </p:to>
                                    </p:set>
                                    <p:animEffect transition="in" filter="blinds(horizontal)">
                                      <p:cBhvr>
                                        <p:cTn id="30" dur="500"/>
                                        <p:tgtEl>
                                          <p:spTgt spid="6">
                                            <p:txEl>
                                              <p:pRg st="0" end="0"/>
                                            </p:txEl>
                                          </p:spTgt>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7">
                                            <p:txEl>
                                              <p:pRg st="0" end="0"/>
                                            </p:txEl>
                                          </p:spTgt>
                                        </p:tgtEl>
                                        <p:attrNameLst>
                                          <p:attrName>style.visibility</p:attrName>
                                        </p:attrNameLst>
                                      </p:cBhvr>
                                      <p:to>
                                        <p:strVal val="visible"/>
                                      </p:to>
                                    </p:set>
                                    <p:animEffect transition="in" filter="blinds(horizontal)">
                                      <p:cBhvr>
                                        <p:cTn id="33" dur="500"/>
                                        <p:tgtEl>
                                          <p:spTgt spid="7">
                                            <p:txEl>
                                              <p:pRg st="0" end="0"/>
                                            </p:txEl>
                                          </p:spTgt>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7">
                                            <p:txEl>
                                              <p:pRg st="1" end="1"/>
                                            </p:txEl>
                                          </p:spTgt>
                                        </p:tgtEl>
                                        <p:attrNameLst>
                                          <p:attrName>style.visibility</p:attrName>
                                        </p:attrNameLst>
                                      </p:cBhvr>
                                      <p:to>
                                        <p:strVal val="visible"/>
                                      </p:to>
                                    </p:set>
                                    <p:animEffect transition="in" filter="blinds(horizontal)">
                                      <p:cBhvr>
                                        <p:cTn id="36"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04" grpId="0" build="allAtOnce"/>
      <p:bldP spid="13705" grpId="0" build="allAtOnce"/>
      <p:bldP spid="13706" grpId="0" build="allAtOnce"/>
      <p:bldP spid="13707" grpId="0" build="allAtOnce"/>
      <p:bldP spid="4" grpId="0" build="allAtOnce"/>
      <p:bldP spid="5" grpId="0" build="allAtOnce"/>
      <p:bldP spid="6" grpId="0" build="allAtOnce"/>
      <p:bldP spid="7"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TotalTime>
  <Words>1127</Words>
  <Application>Microsoft Office PowerPoint</Application>
  <PresentationFormat>宽屏</PresentationFormat>
  <Paragraphs>104</Paragraphs>
  <Slides>13</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13</vt:i4>
      </vt:variant>
    </vt:vector>
  </HeadingPairs>
  <TitlesOfParts>
    <vt:vector size="20" baseType="lpstr">
      <vt:lpstr>黑体</vt:lpstr>
      <vt:lpstr>宋体</vt:lpstr>
      <vt:lpstr>Arial</vt:lpstr>
      <vt:lpstr>Calibri Light</vt:lpstr>
      <vt:lpstr>Cambria Math</vt:lpstr>
      <vt:lpstr>Times New Roman</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拉 朵</cp:lastModifiedBy>
  <cp:revision>52</cp:revision>
  <dcterms:created xsi:type="dcterms:W3CDTF">2023-05-05T05:33:00Z</dcterms:created>
  <dcterms:modified xsi:type="dcterms:W3CDTF">2023-05-24T06:25:44Z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683AEEE36BF641E990D0D160655C94FA_13</vt:lpwstr>
  </property>
  <property fmtid="{D5CDD505-2E9C-101B-9397-08002B2CF9AE}" pid="3" name="KSOProductBuildVer">
    <vt:lpwstr>2052-11.1.0.14309</vt:lpwstr>
  </property>
</Properties>
</file>