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2" r:id="rId4"/>
    <p:sldId id="374" r:id="rId5"/>
    <p:sldId id="376" r:id="rId6"/>
    <p:sldId id="381" r:id="rId7"/>
    <p:sldId id="383" r:id="rId8"/>
    <p:sldId id="385" r:id="rId9"/>
    <p:sldId id="390" r:id="rId10"/>
    <p:sldId id="392" r:id="rId11"/>
    <p:sldId id="393" r:id="rId12"/>
    <p:sldId id="394" r:id="rId13"/>
    <p:sldId id="398" r:id="rId14"/>
    <p:sldId id="396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1" name="yt_shape_11081"/>
          <p:cNvSpPr txBox="1"/>
          <p:nvPr/>
        </p:nvSpPr>
        <p:spPr>
          <a:xfrm>
            <a:off x="353244" y="90963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4b31f63-afe0-416a-8572-1807f81d114e.png&quot;}"/>
            </a:endParaRPr>
          </a:p>
        </p:txBody>
      </p:sp>
      <p:sp>
        <p:nvSpPr>
          <p:cNvPr id="11082" name="yt_shape_11082"/>
          <p:cNvSpPr txBox="1"/>
          <p:nvPr/>
        </p:nvSpPr>
        <p:spPr>
          <a:xfrm>
            <a:off x="396103" y="1700808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估算一个数的算术平方根或立方根，就是利用开平方、开立方的逆运算，从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最高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位到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最低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位依次递进，不断增加精确位数，进而求得近似值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83" name="yt_shape_11083"/>
          <p:cNvSpPr txBox="1"/>
          <p:nvPr/>
        </p:nvSpPr>
        <p:spPr>
          <a:xfrm>
            <a:off x="353244" y="2622225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用估算法比较两数大小：</a:t>
            </a:r>
          </a:p>
        </p:txBody>
      </p:sp>
      <p:sp>
        <p:nvSpPr>
          <p:cNvPr id="11084" name="yt_shape_11084"/>
          <p:cNvSpPr txBox="1"/>
          <p:nvPr/>
        </p:nvSpPr>
        <p:spPr>
          <a:xfrm>
            <a:off x="353244" y="3101528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无理数的大小比较的常见方法有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估算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求差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乘方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713464">
            <a:extLst>
              <a:ext uri="{FF2B5EF4-FFF2-40B4-BE49-F238E27FC236}">
                <a16:creationId xmlns:a16="http://schemas.microsoft.com/office/drawing/2014/main" id="{88472AF5-2E3F-DD4A-3BA8-23D62F5FD4B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44" y="93378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99880D-025E-2EE7-1A68-5D3BFFD53BA6}"/>
              </a:ext>
            </a:extLst>
          </p:cNvPr>
          <p:cNvSpPr txBox="1"/>
          <p:nvPr/>
        </p:nvSpPr>
        <p:spPr>
          <a:xfrm>
            <a:off x="10855151" y="161598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21B932-B15A-E64E-8246-061DEA698E84}"/>
              </a:ext>
            </a:extLst>
          </p:cNvPr>
          <p:cNvSpPr txBox="1"/>
          <p:nvPr/>
        </p:nvSpPr>
        <p:spPr>
          <a:xfrm>
            <a:off x="11149456" y="163714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272921-9930-0C86-992C-DC907B64F790}"/>
              </a:ext>
            </a:extLst>
          </p:cNvPr>
          <p:cNvSpPr txBox="1"/>
          <p:nvPr/>
        </p:nvSpPr>
        <p:spPr>
          <a:xfrm>
            <a:off x="1199456" y="20615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最低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C8978D-CB95-8730-C285-5FF922FD63A8}"/>
              </a:ext>
            </a:extLst>
          </p:cNvPr>
          <p:cNvSpPr txBox="1"/>
          <p:nvPr/>
        </p:nvSpPr>
        <p:spPr>
          <a:xfrm>
            <a:off x="4835233" y="30547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估算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441856-289E-3960-1781-498CC203D6EF}"/>
              </a:ext>
            </a:extLst>
          </p:cNvPr>
          <p:cNvSpPr txBox="1"/>
          <p:nvPr/>
        </p:nvSpPr>
        <p:spPr>
          <a:xfrm>
            <a:off x="6664033" y="30547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求差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818001-F989-7AC5-4C3C-A32D95330FC6}"/>
              </a:ext>
            </a:extLst>
          </p:cNvPr>
          <p:cNvSpPr txBox="1"/>
          <p:nvPr/>
        </p:nvSpPr>
        <p:spPr>
          <a:xfrm>
            <a:off x="8492833" y="30547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乘方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5" name="yt_shape_11145"/>
              <p:cNvSpPr txBox="1"/>
              <p:nvPr/>
            </p:nvSpPr>
            <p:spPr>
              <a:xfrm>
                <a:off x="540000" y="900000"/>
                <a:ext cx="979127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45" name="yt_shape_11145" descr="{&quot;rangeId&quot;:1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91270" cy="469167"/>
              </a:xfrm>
              <a:prstGeom prst="rect">
                <a:avLst/>
              </a:prstGeom>
              <a:blipFill>
                <a:blip r:embed="rId2"/>
                <a:stretch>
                  <a:fillRect l="-1930" t="-3896" r="-9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47" name="yt_shape_11147"/>
              <p:cNvSpPr txBox="1"/>
              <p:nvPr/>
            </p:nvSpPr>
            <p:spPr>
              <a:xfrm>
                <a:off x="540000" y="1419955"/>
                <a:ext cx="5337680" cy="35502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的整数部分为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15+21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47" name="yt_shape_11147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9955"/>
                <a:ext cx="5337680" cy="3550203"/>
              </a:xfrm>
              <a:prstGeom prst="rect">
                <a:avLst/>
              </a:prstGeom>
              <a:blipFill>
                <a:blip r:embed="rId3"/>
                <a:stretch>
                  <a:fillRect l="-3543" t="-515" r="-2629" b="-4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4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9" name="yt_shape_1114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如图，一根旗杆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米，旗杆顶部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与地面一固定点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之间要拉一笔直的铁丝，已知固定点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到旗杆底部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米，一工人准备长约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米的铁丝，你认为这一长度够吗？（不计接点）</a:t>
            </a:r>
          </a:p>
        </p:txBody>
      </p:sp>
      <p:sp>
        <p:nvSpPr>
          <p:cNvPr id="11153" name="yt_shape_11153"/>
          <p:cNvSpPr txBox="1"/>
          <p:nvPr/>
        </p:nvSpPr>
        <p:spPr>
          <a:xfrm>
            <a:off x="540000" y="46218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50" name="yt_shape_11150" title="H_163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424" y="2542259"/>
            <a:ext cx="1125855" cy="2079639"/>
            <a:chOff x="0" y="0"/>
            <a:chExt cx="1125855" cy="2079639"/>
          </a:xfrm>
        </p:grpSpPr>
        <p:pic>
          <p:nvPicPr>
            <p:cNvPr id="2" name="yt_image_11150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25855" cy="1683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52" name="yt_shape_11152"/>
            <p:cNvSpPr txBox="1"/>
            <p:nvPr/>
          </p:nvSpPr>
          <p:spPr>
            <a:xfrm>
              <a:off x="-46536" y="171963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154">
                <a:extLst>
                  <a:ext uri="{FF2B5EF4-FFF2-40B4-BE49-F238E27FC236}">
                    <a16:creationId xmlns:a16="http://schemas.microsoft.com/office/drawing/2014/main" id="{201CCAC0-F810-4367-87F6-B0E7E8C960A8}"/>
                  </a:ext>
                </a:extLst>
              </p:cNvPr>
              <p:cNvSpPr txBox="1"/>
              <p:nvPr/>
            </p:nvSpPr>
            <p:spPr>
              <a:xfrm>
                <a:off x="562658" y="2345498"/>
                <a:ext cx="3622915" cy="29816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这一长度够用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1154">
                <a:extLst>
                  <a:ext uri="{FF2B5EF4-FFF2-40B4-BE49-F238E27FC236}">
                    <a16:creationId xmlns:a16="http://schemas.microsoft.com/office/drawing/2014/main" id="{201CCAC0-F810-4367-87F6-B0E7E8C960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58" y="2345498"/>
                <a:ext cx="3622915" cy="2981650"/>
              </a:xfrm>
              <a:prstGeom prst="rect">
                <a:avLst/>
              </a:prstGeom>
              <a:blipFill>
                <a:blip r:embed="rId3"/>
                <a:stretch>
                  <a:fillRect l="-5042" t="-1840" r="-4370" b="-5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6" name="yt_shape_1115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e22d602-55fa-4def-8585-bcacef214017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57" name="yt_shape_11157"/>
              <p:cNvSpPr txBox="1"/>
              <p:nvPr/>
            </p:nvSpPr>
            <p:spPr>
              <a:xfrm>
                <a:off x="540119" y="1653160"/>
                <a:ext cx="11111999" cy="951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，我们规定：用符号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表示不大于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的最大整数，称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的根整数，例如：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57" name="yt_shape_11157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951030"/>
              </a:xfrm>
              <a:prstGeom prst="rect">
                <a:avLst/>
              </a:prstGeom>
              <a:blipFill>
                <a:blip r:embed="rId2"/>
                <a:stretch>
                  <a:fillRect l="-1701" t="-5128" r="-1372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59" name="yt_shape_11159"/>
              <p:cNvSpPr txBox="1"/>
              <p:nvPr/>
            </p:nvSpPr>
            <p:spPr>
              <a:xfrm>
                <a:off x="540000" y="2654978"/>
                <a:ext cx="7399590" cy="466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）仿照以上方法计算：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59" name="yt_shape_11159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54978"/>
                <a:ext cx="7399590" cy="466025"/>
              </a:xfrm>
              <a:prstGeom prst="rect">
                <a:avLst/>
              </a:prstGeom>
              <a:blipFill>
                <a:blip r:embed="rId3"/>
                <a:stretch>
                  <a:fillRect l="-2556" t="-5263" r="-156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61" name="yt_shape_11161"/>
              <p:cNvSpPr txBox="1"/>
              <p:nvPr/>
            </p:nvSpPr>
            <p:spPr>
              <a:xfrm>
                <a:off x="540119" y="3171791"/>
                <a:ext cx="11111999" cy="14393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，写出满足题意的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的整数值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如果我们对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连续求根整数，直到结果为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例如：对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连续求根整数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，这时候结果为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61" name="yt_shape_11161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71791"/>
                <a:ext cx="11111999" cy="1439368"/>
              </a:xfrm>
              <a:prstGeom prst="rect">
                <a:avLst/>
              </a:prstGeom>
              <a:blipFill>
                <a:blip r:embed="rId4"/>
                <a:stretch>
                  <a:fillRect l="-1701" t="-3390" b="-1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63" name="yt_shape_11163"/>
          <p:cNvSpPr txBox="1"/>
          <p:nvPr/>
        </p:nvSpPr>
        <p:spPr>
          <a:xfrm>
            <a:off x="540000" y="4661947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连续求根整数，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次之后结果为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745713637">
            <a:extLst>
              <a:ext uri="{FF2B5EF4-FFF2-40B4-BE49-F238E27FC236}">
                <a16:creationId xmlns:a16="http://schemas.microsoft.com/office/drawing/2014/main" id="{03EDBB78-FAB3-E71D-C8A7-AF717E45558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F8D501-9407-FC11-FDCB-5E59C090D6BF}"/>
              </a:ext>
            </a:extLst>
          </p:cNvPr>
          <p:cNvSpPr txBox="1"/>
          <p:nvPr/>
        </p:nvSpPr>
        <p:spPr>
          <a:xfrm>
            <a:off x="5136416" y="2608172"/>
            <a:ext cx="332486" cy="5551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ED150D-7F52-BF55-3F9C-34460BF1858E}"/>
              </a:ext>
            </a:extLst>
          </p:cNvPr>
          <p:cNvSpPr txBox="1"/>
          <p:nvPr/>
        </p:nvSpPr>
        <p:spPr>
          <a:xfrm>
            <a:off x="7016015" y="2608172"/>
            <a:ext cx="332486" cy="5551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3A15B1-679B-62B1-96A0-4C35C7FF7C77}"/>
              </a:ext>
            </a:extLst>
          </p:cNvPr>
          <p:cNvSpPr txBox="1"/>
          <p:nvPr/>
        </p:nvSpPr>
        <p:spPr>
          <a:xfrm>
            <a:off x="6645929" y="3124985"/>
            <a:ext cx="1246887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8DB0B1-4B3D-8CE4-6C42-CD7991D2725F}"/>
              </a:ext>
            </a:extLst>
          </p:cNvPr>
          <p:cNvSpPr txBox="1"/>
          <p:nvPr/>
        </p:nvSpPr>
        <p:spPr>
          <a:xfrm>
            <a:off x="4412389" y="461514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4" name="yt_shape_11164"/>
          <p:cNvSpPr txBox="1"/>
          <p:nvPr/>
        </p:nvSpPr>
        <p:spPr>
          <a:xfrm>
            <a:off x="540000" y="900000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）只需进行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次连续求根整数运算后结果为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的所有正整数中，最大的是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165" name="yt_shape_11165"/>
          <p:cNvSpPr txBox="1"/>
          <p:nvPr/>
        </p:nvSpPr>
        <p:spPr>
          <a:xfrm>
            <a:off x="540000" y="1379303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最大的正整数是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66" name="yt_shape_11166"/>
              <p:cNvSpPr txBox="1"/>
              <p:nvPr/>
            </p:nvSpPr>
            <p:spPr>
              <a:xfrm>
                <a:off x="540000" y="1858606"/>
                <a:ext cx="7925246" cy="29293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只需进行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次操作后变为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只需进行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次操作后变为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只需进行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次操作后变为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的所有正整数中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最大的是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故答案为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66" name="yt_shape_11166" descr="{&quot;rangeId&quot;:2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7925246" cy="2929328"/>
              </a:xfrm>
              <a:prstGeom prst="rect">
                <a:avLst/>
              </a:prstGeom>
              <a:blipFill>
                <a:blip r:embed="rId2"/>
                <a:stretch>
                  <a:fillRect l="-2385" t="-625" r="-1385" b="-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5" grpId="0" build="allAtOnce"/>
      <p:bldP spid="1116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8" name="yt_shape_11168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d4cfde58-539c-4af8-8038-71d41d53ec28.png&quot;}"/>
            </a:endParaRPr>
          </a:p>
        </p:txBody>
      </p:sp>
      <p:sp>
        <p:nvSpPr>
          <p:cNvPr id="11169" name="yt_shape_11169"/>
          <p:cNvSpPr txBox="1"/>
          <p:nvPr/>
        </p:nvSpPr>
        <p:spPr>
          <a:xfrm>
            <a:off x="540000" y="136500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无理数的估算方法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先确定无理数介于哪两个整数之间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再确定介于哪两个小数之间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713660">
            <a:extLst>
              <a:ext uri="{FF2B5EF4-FFF2-40B4-BE49-F238E27FC236}">
                <a16:creationId xmlns:a16="http://schemas.microsoft.com/office/drawing/2014/main" id="{2BBB0AB8-A9F1-5592-5E9B-BDDF7EACC22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5" name="yt_shape_11085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7bab2fe-cf2a-4ff9-992b-0cdac4f6d086.png&quot;}"/>
            </a:endParaRPr>
          </a:p>
        </p:txBody>
      </p:sp>
      <p:sp>
        <p:nvSpPr>
          <p:cNvPr id="11086" name="yt_shape_11086"/>
          <p:cNvSpPr txBox="1"/>
          <p:nvPr/>
        </p:nvSpPr>
        <p:spPr>
          <a:xfrm>
            <a:off x="540000" y="1662201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估算一个无理数的近似值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87" name="yt_shape_11087"/>
              <p:cNvSpPr txBox="1"/>
              <p:nvPr/>
            </p:nvSpPr>
            <p:spPr>
              <a:xfrm>
                <a:off x="540000" y="2161766"/>
                <a:ext cx="573246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舟山市中考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）估计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的值在（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087" name="yt_shape_11087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1766"/>
                <a:ext cx="5732467" cy="465577"/>
              </a:xfrm>
              <a:prstGeom prst="rect">
                <a:avLst/>
              </a:prstGeom>
              <a:blipFill>
                <a:blip r:embed="rId2"/>
                <a:stretch>
                  <a:fillRect l="-3298" t="-5263" r="-223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89" name="yt_table_1108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883515"/>
              </p:ext>
            </p:extLst>
          </p:nvPr>
        </p:nvGraphicFramePr>
        <p:xfrm>
          <a:off x="540000" y="2830495"/>
          <a:ext cx="6318886" cy="848742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91" name="yt_shape_11091"/>
              <p:cNvSpPr txBox="1"/>
              <p:nvPr/>
            </p:nvSpPr>
            <p:spPr>
              <a:xfrm>
                <a:off x="540000" y="3729837"/>
                <a:ext cx="728738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最接近的整数是（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091" name="yt_shape_1109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9837"/>
                <a:ext cx="7287380" cy="469167"/>
              </a:xfrm>
              <a:prstGeom prst="rect">
                <a:avLst/>
              </a:prstGeom>
              <a:blipFill>
                <a:blip r:embed="rId3"/>
                <a:stretch>
                  <a:fillRect l="-2594" t="-3896" r="-159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93" name="yt_table_11093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590407"/>
              </p:ext>
            </p:extLst>
          </p:nvPr>
        </p:nvGraphicFramePr>
        <p:xfrm>
          <a:off x="540000" y="4402156"/>
          <a:ext cx="73526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95" name="yt_shape_11095"/>
              <p:cNvSpPr txBox="1"/>
              <p:nvPr/>
            </p:nvSpPr>
            <p:spPr>
              <a:xfrm>
                <a:off x="540119" y="4880903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北京市中考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43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1849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44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1936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为整数且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095" name="yt_shape_110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80903"/>
                <a:ext cx="11111999" cy="945708"/>
              </a:xfrm>
              <a:prstGeom prst="rect">
                <a:avLst/>
              </a:prstGeom>
              <a:blipFill>
                <a:blip r:embed="rId4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97" name="yt_table_11097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883521"/>
              </p:ext>
            </p:extLst>
          </p:nvPr>
        </p:nvGraphicFramePr>
        <p:xfrm>
          <a:off x="540000" y="6029763"/>
          <a:ext cx="75050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</a:tbl>
          </a:graphicData>
        </a:graphic>
      </p:graphicFrame>
      <p:pic>
        <p:nvPicPr>
          <p:cNvPr id="3" name="yt_shape_1684745713490">
            <a:extLst>
              <a:ext uri="{FF2B5EF4-FFF2-40B4-BE49-F238E27FC236}">
                <a16:creationId xmlns:a16="http://schemas.microsoft.com/office/drawing/2014/main" id="{5A0A7663-17DB-C69A-7AA7-00308908A09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713506">
            <a:extLst>
              <a:ext uri="{FF2B5EF4-FFF2-40B4-BE49-F238E27FC236}">
                <a16:creationId xmlns:a16="http://schemas.microsoft.com/office/drawing/2014/main" id="{C5813D04-EE6E-EBF3-4B48-93E7F8087A7A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086210-2DB9-6100-AC06-6D4632922D85}"/>
              </a:ext>
            </a:extLst>
          </p:cNvPr>
          <p:cNvSpPr txBox="1"/>
          <p:nvPr/>
        </p:nvSpPr>
        <p:spPr>
          <a:xfrm>
            <a:off x="5314216" y="2114960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D2E779-4FEB-34B7-6B3E-125976D1EB76}"/>
              </a:ext>
            </a:extLst>
          </p:cNvPr>
          <p:cNvSpPr txBox="1"/>
          <p:nvPr/>
        </p:nvSpPr>
        <p:spPr>
          <a:xfrm>
            <a:off x="6854090" y="3683031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5AAA49-E7D3-B299-0268-48C25603E60B}"/>
              </a:ext>
            </a:extLst>
          </p:cNvPr>
          <p:cNvSpPr txBox="1"/>
          <p:nvPr/>
        </p:nvSpPr>
        <p:spPr>
          <a:xfrm>
            <a:off x="4948090" y="5289933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99" name="yt_shape_11099"/>
              <p:cNvSpPr txBox="1"/>
              <p:nvPr/>
            </p:nvSpPr>
            <p:spPr>
              <a:xfrm>
                <a:off x="540119" y="900000"/>
                <a:ext cx="11111999" cy="1479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，所以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，从而得到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；因为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，所以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，从而得到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的十分位上是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99" name="yt_shape_11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79316"/>
              </a:xfrm>
              <a:prstGeom prst="rect">
                <a:avLst/>
              </a:prstGeom>
              <a:blipFill>
                <a:blip r:embed="rId2"/>
                <a:stretch>
                  <a:fillRect l="-1701" t="-1653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D44876-1CFD-9B25-CA33-7331D31A04D1}"/>
              </a:ext>
            </a:extLst>
          </p:cNvPr>
          <p:cNvSpPr txBox="1"/>
          <p:nvPr/>
        </p:nvSpPr>
        <p:spPr>
          <a:xfrm>
            <a:off x="4031508" y="853194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4093DB-0EE7-9D61-43E8-C1B0828EC519}"/>
              </a:ext>
            </a:extLst>
          </p:cNvPr>
          <p:cNvSpPr txBox="1"/>
          <p:nvPr/>
        </p:nvSpPr>
        <p:spPr>
          <a:xfrm>
            <a:off x="5939810" y="853194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815FD4-885E-41F0-4073-3AC35A2AFB35}"/>
              </a:ext>
            </a:extLst>
          </p:cNvPr>
          <p:cNvSpPr txBox="1"/>
          <p:nvPr/>
        </p:nvSpPr>
        <p:spPr>
          <a:xfrm>
            <a:off x="10591312" y="853194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A1EEA1-36E0-39F3-6657-E8DC1302F70E}"/>
              </a:ext>
            </a:extLst>
          </p:cNvPr>
          <p:cNvSpPr txBox="1"/>
          <p:nvPr/>
        </p:nvSpPr>
        <p:spPr>
          <a:xfrm>
            <a:off x="4564908" y="1373513"/>
            <a:ext cx="8658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D1B75C-F3FD-BBD1-5DC4-7F6F5F259675}"/>
              </a:ext>
            </a:extLst>
          </p:cNvPr>
          <p:cNvSpPr txBox="1"/>
          <p:nvPr/>
        </p:nvSpPr>
        <p:spPr>
          <a:xfrm>
            <a:off x="6701810" y="1373513"/>
            <a:ext cx="8658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B0C40E-7415-0386-184B-C8B87E9489EF}"/>
              </a:ext>
            </a:extLst>
          </p:cNvPr>
          <p:cNvSpPr txBox="1"/>
          <p:nvPr/>
        </p:nvSpPr>
        <p:spPr>
          <a:xfrm>
            <a:off x="1059708" y="189383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02" name="yt_table_11102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58185"/>
              </p:ext>
            </p:extLst>
          </p:nvPr>
        </p:nvGraphicFramePr>
        <p:xfrm>
          <a:off x="540000" y="1408348"/>
          <a:ext cx="11111998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1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1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32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282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104" name="yt_shape_11104"/>
          <p:cNvSpPr txBox="1"/>
          <p:nvPr/>
        </p:nvSpPr>
        <p:spPr>
          <a:xfrm>
            <a:off x="540000" y="2717107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05" name="yt_shape_11105"/>
              <p:cNvSpPr txBox="1"/>
              <p:nvPr/>
            </p:nvSpPr>
            <p:spPr>
              <a:xfrm>
                <a:off x="540000" y="3196410"/>
                <a:ext cx="632878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）设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的整数部分为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05" name="yt_shape_11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6410"/>
                <a:ext cx="6328784" cy="465577"/>
              </a:xfrm>
              <a:prstGeom prst="rect">
                <a:avLst/>
              </a:prstGeom>
              <a:blipFill>
                <a:blip r:embed="rId2"/>
                <a:stretch>
                  <a:fillRect l="-2987" t="-3896" r="-202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07" name="yt_shape_11107"/>
              <p:cNvSpPr txBox="1"/>
              <p:nvPr/>
            </p:nvSpPr>
            <p:spPr>
              <a:xfrm>
                <a:off x="540000" y="3712775"/>
                <a:ext cx="6097951" cy="24843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观察表格信息可知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的整数部分为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−64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的立方根为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07" name="yt_shape_11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2775"/>
                <a:ext cx="6097951" cy="2484334"/>
              </a:xfrm>
              <a:prstGeom prst="rect">
                <a:avLst/>
              </a:prstGeom>
              <a:blipFill>
                <a:blip r:embed="rId3"/>
                <a:stretch>
                  <a:fillRect l="-3100" t="-735" r="-2200" b="-6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0058F9-207F-B415-6079-ED525D38FAB0}"/>
              </a:ext>
            </a:extLst>
          </p:cNvPr>
          <p:cNvSpPr txBox="1"/>
          <p:nvPr/>
        </p:nvSpPr>
        <p:spPr>
          <a:xfrm>
            <a:off x="3878989" y="2670301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B8106A-BF08-21A1-FD11-57E6D24A98A8}"/>
              </a:ext>
            </a:extLst>
          </p:cNvPr>
          <p:cNvSpPr txBox="1"/>
          <p:nvPr/>
        </p:nvSpPr>
        <p:spPr>
          <a:xfrm>
            <a:off x="407368" y="836712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根据表格中的数字信息回答下列问题：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07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9" name="yt_shape_11109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用估算法比较两个数的大小</a:t>
            </a:r>
          </a:p>
        </p:txBody>
      </p:sp>
      <p:sp>
        <p:nvSpPr>
          <p:cNvPr id="11110" name="yt_shape_11110"/>
          <p:cNvSpPr txBox="1"/>
          <p:nvPr/>
        </p:nvSpPr>
        <p:spPr>
          <a:xfrm>
            <a:off x="540000" y="1399565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）下列不等式错误的是（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11" name="yt_table_11111" title="H_86.7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9998117"/>
                  </p:ext>
                </p:extLst>
              </p:nvPr>
            </p:nvGraphicFramePr>
            <p:xfrm>
              <a:off x="540000" y="2031232"/>
              <a:ext cx="4891533" cy="1101726"/>
            </p:xfrm>
            <a:graphic>
              <a:graphicData uri="http://schemas.openxmlformats.org/drawingml/2006/table">
                <a:tbl>
                  <a:tblPr/>
                  <a:tblGrid>
                    <a:gridCol w="3032443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17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5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1111" name="yt_table_11111" descr="{&quot;rangeId&quot;:9,&quot;type&quot;:&quot;Option&quot;}" title="H_86.7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9998117"/>
                  </p:ext>
                </p:extLst>
              </p:nvPr>
            </p:nvGraphicFramePr>
            <p:xfrm>
              <a:off x="540000" y="2031232"/>
              <a:ext cx="4891533" cy="1101726"/>
            </p:xfrm>
            <a:graphic>
              <a:graphicData uri="http://schemas.openxmlformats.org/drawingml/2006/table">
                <a:tbl>
                  <a:tblPr/>
                  <a:tblGrid>
                    <a:gridCol w="3032443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</a:tblGrid>
                  <a:tr h="46170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3279" t="-6579" b="-1605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7143" r="-612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3279" t="-7714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12" name="yt_shape_11112"/>
              <p:cNvSpPr txBox="1"/>
              <p:nvPr/>
            </p:nvSpPr>
            <p:spPr>
              <a:xfrm>
                <a:off x="540000" y="3183503"/>
                <a:ext cx="1056641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12" name="yt_shape_1111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83503"/>
                <a:ext cx="10566419" cy="469167"/>
              </a:xfrm>
              <a:prstGeom prst="rect">
                <a:avLst/>
              </a:prstGeom>
              <a:blipFill>
                <a:blip r:embed="rId3"/>
                <a:stretch>
                  <a:fillRect l="-1789" t="-2597" r="-750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14" name="yt_table_1111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183687"/>
              </p:ext>
            </p:extLst>
          </p:nvPr>
        </p:nvGraphicFramePr>
        <p:xfrm>
          <a:off x="540000" y="3855822"/>
          <a:ext cx="4962843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16" name="yt_shape_11116"/>
              <p:cNvSpPr txBox="1"/>
              <p:nvPr/>
            </p:nvSpPr>
            <p:spPr>
              <a:xfrm>
                <a:off x="540000" y="4755164"/>
                <a:ext cx="9480288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）比较大小：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（填“＞”“＜”或“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16" name="yt_shape_11116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5164"/>
                <a:ext cx="9480288" cy="722057"/>
              </a:xfrm>
              <a:prstGeom prst="rect">
                <a:avLst/>
              </a:prstGeom>
              <a:blipFill>
                <a:blip r:embed="rId4"/>
                <a:stretch>
                  <a:fillRect l="-1994" r="-965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13544">
            <a:extLst>
              <a:ext uri="{FF2B5EF4-FFF2-40B4-BE49-F238E27FC236}">
                <a16:creationId xmlns:a16="http://schemas.microsoft.com/office/drawing/2014/main" id="{018D0E2A-99D9-7378-BC97-FE739275605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CA7A86-1131-B791-C33E-213F308927B4}"/>
              </a:ext>
            </a:extLst>
          </p:cNvPr>
          <p:cNvSpPr txBox="1"/>
          <p:nvPr/>
        </p:nvSpPr>
        <p:spPr>
          <a:xfrm>
            <a:off x="6164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6C9488-5FB8-98C2-7CB3-8BDD7C87B522}"/>
              </a:ext>
            </a:extLst>
          </p:cNvPr>
          <p:cNvSpPr txBox="1"/>
          <p:nvPr/>
        </p:nvSpPr>
        <p:spPr>
          <a:xfrm>
            <a:off x="10101418" y="3136697"/>
            <a:ext cx="383285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E5C8C2-581E-A0C7-27D8-9AE054816D83}"/>
              </a:ext>
            </a:extLst>
          </p:cNvPr>
          <p:cNvSpPr txBox="1"/>
          <p:nvPr/>
        </p:nvSpPr>
        <p:spPr>
          <a:xfrm>
            <a:off x="4915690" y="4708358"/>
            <a:ext cx="789686" cy="808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9" name="yt_shape_11119"/>
              <p:cNvSpPr txBox="1"/>
              <p:nvPr/>
            </p:nvSpPr>
            <p:spPr>
              <a:xfrm>
                <a:off x="540000" y="1241205"/>
                <a:ext cx="2141740" cy="464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119" name="yt_shape_11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41205"/>
                <a:ext cx="2141740" cy="464999"/>
              </a:xfrm>
              <a:prstGeom prst="rect">
                <a:avLst/>
              </a:prstGeom>
              <a:blipFill>
                <a:blip r:embed="rId2"/>
                <a:stretch>
                  <a:fillRect l="-8832" t="-5263" r="-769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21" name="yt_shape_11121"/>
              <p:cNvSpPr txBox="1"/>
              <p:nvPr/>
            </p:nvSpPr>
            <p:spPr>
              <a:xfrm>
                <a:off x="540000" y="1756992"/>
                <a:ext cx="3872855" cy="9451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21" name="yt_shape_11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6992"/>
                <a:ext cx="3872855" cy="945131"/>
              </a:xfrm>
              <a:prstGeom prst="rect">
                <a:avLst/>
              </a:prstGeom>
              <a:blipFill>
                <a:blip r:embed="rId3"/>
                <a:stretch>
                  <a:fillRect l="-4882" t="-5161" r="-4094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23" name="yt_shape_11123"/>
              <p:cNvSpPr txBox="1"/>
              <p:nvPr/>
            </p:nvSpPr>
            <p:spPr>
              <a:xfrm>
                <a:off x="540000" y="2752911"/>
                <a:ext cx="220598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23" name="yt_shape_11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2911"/>
                <a:ext cx="2205989" cy="466666"/>
              </a:xfrm>
              <a:prstGeom prst="rect">
                <a:avLst/>
              </a:prstGeom>
              <a:blipFill>
                <a:blip r:embed="rId4"/>
                <a:stretch>
                  <a:fillRect l="-8587" t="-5263" r="-747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25" name="yt_shape_11125"/>
              <p:cNvSpPr txBox="1"/>
              <p:nvPr/>
            </p:nvSpPr>
            <p:spPr>
              <a:xfrm>
                <a:off x="540000" y="3270365"/>
                <a:ext cx="4129592" cy="15204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25" name="yt_shape_11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0365"/>
                <a:ext cx="4129592" cy="1520416"/>
              </a:xfrm>
              <a:prstGeom prst="rect">
                <a:avLst/>
              </a:prstGeom>
              <a:blipFill>
                <a:blip r:embed="rId5"/>
                <a:stretch>
                  <a:fillRect l="-4579" t="-1200" r="-3397" b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118">
            <a:extLst>
              <a:ext uri="{FF2B5EF4-FFF2-40B4-BE49-F238E27FC236}">
                <a16:creationId xmlns:a16="http://schemas.microsoft.com/office/drawing/2014/main" id="{952B6C9C-FAE6-232E-BDFD-E53321921335}"/>
              </a:ext>
            </a:extLst>
          </p:cNvPr>
          <p:cNvSpPr txBox="1"/>
          <p:nvPr/>
        </p:nvSpPr>
        <p:spPr>
          <a:xfrm>
            <a:off x="407368" y="836712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比较下列各组数的大小：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21" grpId="0" build="allAtOnce"/>
      <p:bldP spid="1112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7" name="yt_shape_11127"/>
          <p:cNvSpPr txBox="1"/>
          <p:nvPr/>
        </p:nvSpPr>
        <p:spPr>
          <a:xfrm>
            <a:off x="540000" y="900000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不能正确运用比较数的大小的方法致错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28" name="yt_shape_11128"/>
              <p:cNvSpPr txBox="1"/>
              <p:nvPr/>
            </p:nvSpPr>
            <p:spPr>
              <a:xfrm>
                <a:off x="540119" y="1399565"/>
                <a:ext cx="11244513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的大小关系为：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（填“＞”“＜”或“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28" name="yt_shape_11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244513" cy="958724"/>
              </a:xfrm>
              <a:prstGeom prst="rect">
                <a:avLst/>
              </a:prstGeom>
              <a:blipFill>
                <a:blip r:embed="rId2"/>
                <a:stretch>
                  <a:fillRect l="-1681" t="-1911" r="-1030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13573">
            <a:extLst>
              <a:ext uri="{FF2B5EF4-FFF2-40B4-BE49-F238E27FC236}">
                <a16:creationId xmlns:a16="http://schemas.microsoft.com/office/drawing/2014/main" id="{95FCE300-F2E8-EC37-CD9A-F8FFCF67ECA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CE9E60-01CA-CE16-8150-4E9F3708C685}"/>
              </a:ext>
            </a:extLst>
          </p:cNvPr>
          <p:cNvSpPr txBox="1"/>
          <p:nvPr/>
        </p:nvSpPr>
        <p:spPr>
          <a:xfrm>
            <a:off x="8425962" y="1352759"/>
            <a:ext cx="484886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0" name="yt_shape_1113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d2a1bcd-314c-448c-a3bc-8607adc06dbb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31" name="yt_shape_11131"/>
              <p:cNvSpPr txBox="1"/>
              <p:nvPr/>
            </p:nvSpPr>
            <p:spPr>
              <a:xfrm>
                <a:off x="540119" y="1644183"/>
                <a:ext cx="12036601" cy="4691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绵阳市中考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）正整数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分别满足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131" name="yt_shape_11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2036601" cy="469167"/>
              </a:xfrm>
              <a:prstGeom prst="rect">
                <a:avLst/>
              </a:prstGeom>
              <a:blipFill>
                <a:blip r:embed="rId2"/>
                <a:stretch>
                  <a:fillRect l="-1570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33" name="yt_table_11133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716309"/>
              </p:ext>
            </p:extLst>
          </p:nvPr>
        </p:nvGraphicFramePr>
        <p:xfrm>
          <a:off x="540000" y="2276872"/>
          <a:ext cx="70478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35" name="yt_shape_11135"/>
              <p:cNvSpPr txBox="1"/>
              <p:nvPr/>
            </p:nvSpPr>
            <p:spPr>
              <a:xfrm>
                <a:off x="540000" y="2755619"/>
                <a:ext cx="942578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｜的整数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的值可能是（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135" name="yt_shape_11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5619"/>
                <a:ext cx="9425785" cy="465577"/>
              </a:xfrm>
              <a:prstGeom prst="rect">
                <a:avLst/>
              </a:prstGeom>
              <a:blipFill>
                <a:blip r:embed="rId3"/>
                <a:stretch>
                  <a:fillRect l="-2005" t="-3947" r="-970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37" name="yt_table_11137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58444"/>
              </p:ext>
            </p:extLst>
          </p:nvPr>
        </p:nvGraphicFramePr>
        <p:xfrm>
          <a:off x="540000" y="3424348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39" name="yt_shape_11139"/>
              <p:cNvSpPr txBox="1"/>
              <p:nvPr/>
            </p:nvSpPr>
            <p:spPr>
              <a:xfrm>
                <a:off x="540000" y="3903095"/>
                <a:ext cx="5623463" cy="653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比较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39" name="yt_shape_11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3095"/>
                <a:ext cx="5623463" cy="653064"/>
              </a:xfrm>
              <a:prstGeom prst="rect">
                <a:avLst/>
              </a:prstGeom>
              <a:blipFill>
                <a:blip r:embed="rId4"/>
                <a:stretch>
                  <a:fillRect l="-3362" r="-2278" b="-21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13602">
            <a:extLst>
              <a:ext uri="{FF2B5EF4-FFF2-40B4-BE49-F238E27FC236}">
                <a16:creationId xmlns:a16="http://schemas.microsoft.com/office/drawing/2014/main" id="{14312246-24F6-DAFC-9ACD-CB6A38AE4EA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64219D-EE7C-EE97-48ED-75CAB6663447}"/>
              </a:ext>
            </a:extLst>
          </p:cNvPr>
          <p:cNvSpPr txBox="1"/>
          <p:nvPr/>
        </p:nvSpPr>
        <p:spPr>
          <a:xfrm>
            <a:off x="11136560" y="161977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68733C-32C4-D5C4-7606-04BED8AEF176}"/>
              </a:ext>
            </a:extLst>
          </p:cNvPr>
          <p:cNvSpPr txBox="1"/>
          <p:nvPr/>
        </p:nvSpPr>
        <p:spPr>
          <a:xfrm>
            <a:off x="8971815" y="2708813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140E35F-6CFF-7F69-12DE-E608627DA3FD}"/>
                  </a:ext>
                </a:extLst>
              </p:cNvPr>
              <p:cNvSpPr txBox="1"/>
              <p:nvPr/>
            </p:nvSpPr>
            <p:spPr>
              <a:xfrm>
                <a:off x="4606128" y="3856290"/>
                <a:ext cx="1212025" cy="7403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140E35F-6CFF-7F69-12DE-E608627DA3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6128" y="3856290"/>
                <a:ext cx="1212025" cy="740360"/>
              </a:xfrm>
              <a:prstGeom prst="rect">
                <a:avLst/>
              </a:prstGeom>
              <a:blipFill>
                <a:blip r:embed="rId6"/>
                <a:stretch>
                  <a:fillRect b="-1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3A153AE-DD0D-0D56-8E7B-5B06C86B05E0}"/>
              </a:ext>
            </a:extLst>
          </p:cNvPr>
          <p:cNvCxnSpPr/>
          <p:nvPr/>
        </p:nvCxnSpPr>
        <p:spPr>
          <a:xfrm>
            <a:off x="4391339" y="4568893"/>
            <a:ext cx="164160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3" name="yt_shape_11143"/>
              <p:cNvSpPr txBox="1"/>
              <p:nvPr/>
            </p:nvSpPr>
            <p:spPr>
              <a:xfrm>
                <a:off x="540000" y="1446305"/>
                <a:ext cx="4129336" cy="29567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较靠近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43" name="yt_shape_11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6305"/>
                <a:ext cx="4129336" cy="2956771"/>
              </a:xfrm>
              <a:prstGeom prst="rect">
                <a:avLst/>
              </a:prstGeom>
              <a:blipFill>
                <a:blip r:embed="rId2"/>
                <a:stretch>
                  <a:fillRect l="-4579" t="-1649" r="-3840" b="-5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141">
                <a:extLst>
                  <a:ext uri="{FF2B5EF4-FFF2-40B4-BE49-F238E27FC236}">
                    <a16:creationId xmlns:a16="http://schemas.microsoft.com/office/drawing/2014/main" id="{233B9B45-ACDA-3A31-9AFB-5F2C6B405973}"/>
                  </a:ext>
                </a:extLst>
              </p:cNvPr>
              <p:cNvSpPr txBox="1"/>
              <p:nvPr/>
            </p:nvSpPr>
            <p:spPr>
              <a:xfrm>
                <a:off x="335360" y="980728"/>
                <a:ext cx="1002210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页随堂练习第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）估算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2" name="yt_shape_11141">
                <a:extLst>
                  <a:ext uri="{FF2B5EF4-FFF2-40B4-BE49-F238E27FC236}">
                    <a16:creationId xmlns:a16="http://schemas.microsoft.com/office/drawing/2014/main" id="{233B9B45-ACDA-3A31-9AFB-5F2C6B405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980728"/>
                <a:ext cx="10022103" cy="465577"/>
              </a:xfrm>
              <a:prstGeom prst="rect">
                <a:avLst/>
              </a:prstGeom>
              <a:blipFill>
                <a:blip r:embed="rId3"/>
                <a:stretch>
                  <a:fillRect l="-1825" t="-5263" r="-103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4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1328</Words>
  <Application>Microsoft Office PowerPoint</Application>
  <PresentationFormat>宽屏</PresentationFormat>
  <Paragraphs>142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46</cp:revision>
  <dcterms:created xsi:type="dcterms:W3CDTF">2023-05-05T05:33:00Z</dcterms:created>
  <dcterms:modified xsi:type="dcterms:W3CDTF">2023-05-24T05:59:53Z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