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0" r:id="rId3"/>
    <p:sldId id="372" r:id="rId4"/>
    <p:sldId id="374" r:id="rId5"/>
    <p:sldId id="377" r:id="rId6"/>
    <p:sldId id="382" r:id="rId7"/>
    <p:sldId id="384" r:id="rId8"/>
    <p:sldId id="388" r:id="rId9"/>
    <p:sldId id="391" r:id="rId10"/>
    <p:sldId id="395" r:id="rId11"/>
    <p:sldId id="393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7" name="yt_shape_15087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8578c3e-32d2-4e4c-8e0a-ddbe4e3643d4.png&quot;}"/>
            </a:endParaRPr>
          </a:p>
        </p:txBody>
      </p:sp>
      <p:sp>
        <p:nvSpPr>
          <p:cNvPr id="15088" name="yt_shape_15088"/>
          <p:cNvSpPr txBox="1"/>
          <p:nvPr/>
        </p:nvSpPr>
        <p:spPr>
          <a:xfrm>
            <a:off x="540000" y="1653160"/>
            <a:ext cx="108491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对名称和术语的含义加以描述，作出明确的规定，也就是给出它们的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089" name="yt_shape_15089"/>
          <p:cNvSpPr txBox="1"/>
          <p:nvPr/>
        </p:nvSpPr>
        <p:spPr>
          <a:xfrm>
            <a:off x="540000" y="2132463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判断一件事情的句子，叫做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命题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90" name="yt_shape_15090"/>
          <p:cNvSpPr txBox="1"/>
          <p:nvPr/>
        </p:nvSpPr>
        <p:spPr>
          <a:xfrm>
            <a:off x="540119" y="261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每个命题都由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条件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结论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两部分组成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条件是已知的事项，结论是由已知事项推断出的事项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91" name="yt_shape_15091"/>
          <p:cNvSpPr txBox="1"/>
          <p:nvPr/>
        </p:nvSpPr>
        <p:spPr>
          <a:xfrm>
            <a:off x="540000" y="3571201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正确的命题称为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真命题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；不正确的命题称为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假命题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92" name="yt_shape_15092"/>
          <p:cNvSpPr txBox="1"/>
          <p:nvPr/>
        </p:nvSpPr>
        <p:spPr>
          <a:xfrm>
            <a:off x="540119" y="40505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要说明一个命题是假命题，常常可以举出一个例子，使它具备命题的条件，而不具备命题的结论，这种例子称为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反例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88897">
            <a:extLst>
              <a:ext uri="{FF2B5EF4-FFF2-40B4-BE49-F238E27FC236}">
                <a16:creationId xmlns:a16="http://schemas.microsoft.com/office/drawing/2014/main" id="{45EB533D-E8AE-4807-52E1-FA0774F3B9F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508DFE-33DE-6C72-A6F0-77B18937BDBF}"/>
              </a:ext>
            </a:extLst>
          </p:cNvPr>
          <p:cNvSpPr txBox="1"/>
          <p:nvPr/>
        </p:nvSpPr>
        <p:spPr>
          <a:xfrm>
            <a:off x="10127389" y="160635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32E50A-5610-2A15-3781-6537A71750E3}"/>
              </a:ext>
            </a:extLst>
          </p:cNvPr>
          <p:cNvSpPr txBox="1"/>
          <p:nvPr/>
        </p:nvSpPr>
        <p:spPr>
          <a:xfrm>
            <a:off x="4640989" y="208565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命题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1CB994-2158-8DDC-F925-3CE982871FB7}"/>
              </a:ext>
            </a:extLst>
          </p:cNvPr>
          <p:cNvSpPr txBox="1"/>
          <p:nvPr/>
        </p:nvSpPr>
        <p:spPr>
          <a:xfrm>
            <a:off x="2812308" y="25649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条件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F1D248-546D-124D-C289-75887D54AB21}"/>
              </a:ext>
            </a:extLst>
          </p:cNvPr>
          <p:cNvSpPr txBox="1"/>
          <p:nvPr/>
        </p:nvSpPr>
        <p:spPr>
          <a:xfrm>
            <a:off x="4336308" y="25649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结论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0D4B1B-AAF9-51C3-D9D6-86B30AE221AD}"/>
              </a:ext>
            </a:extLst>
          </p:cNvPr>
          <p:cNvSpPr txBox="1"/>
          <p:nvPr/>
        </p:nvSpPr>
        <p:spPr>
          <a:xfrm>
            <a:off x="3116989" y="352439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真命题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4048605-AF54-31AF-159F-3D874DCE9C68}"/>
              </a:ext>
            </a:extLst>
          </p:cNvPr>
          <p:cNvSpPr txBox="1"/>
          <p:nvPr/>
        </p:nvSpPr>
        <p:spPr>
          <a:xfrm>
            <a:off x="7384189" y="352439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假命题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B6CF742-D04F-F4D8-1FD4-FF0B661B8260}"/>
              </a:ext>
            </a:extLst>
          </p:cNvPr>
          <p:cNvSpPr txBox="1"/>
          <p:nvPr/>
        </p:nvSpPr>
        <p:spPr>
          <a:xfrm>
            <a:off x="5022108" y="447918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反例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7" name="yt_shape_15137"/>
          <p:cNvSpPr txBox="1"/>
          <p:nvPr/>
        </p:nvSpPr>
        <p:spPr>
          <a:xfrm>
            <a:off x="540000" y="900000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）如果一个四边形的两组对边分别平行，那么它的不相邻的两个内角相等；</a:t>
            </a:r>
          </a:p>
        </p:txBody>
      </p:sp>
      <p:sp>
        <p:nvSpPr>
          <p:cNvPr id="3" name="yt_shape_15138"/>
          <p:cNvSpPr txBox="1"/>
          <p:nvPr/>
        </p:nvSpPr>
        <p:spPr>
          <a:xfrm>
            <a:off x="540119" y="1531667"/>
            <a:ext cx="9572954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如果一个四边形的两组对边分别平行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那么它的不相邻的两个内角相等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是真命题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139" name="yt_image_151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8954" y="1531667"/>
            <a:ext cx="1503045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5141">
            <a:extLst>
              <a:ext uri="{FF2B5EF4-FFF2-40B4-BE49-F238E27FC236}">
                <a16:creationId xmlns:a16="http://schemas.microsoft.com/office/drawing/2014/main" id="{F9952FF4-B16A-0F79-00A7-640370293984}"/>
              </a:ext>
            </a:extLst>
          </p:cNvPr>
          <p:cNvSpPr txBox="1"/>
          <p:nvPr/>
        </p:nvSpPr>
        <p:spPr>
          <a:xfrm>
            <a:off x="540000" y="32849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）互补的角是同旁内角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（要求：画出相应的图形，并用文字语言或符号语言表述）</a:t>
            </a:r>
          </a:p>
        </p:txBody>
      </p:sp>
      <p:sp>
        <p:nvSpPr>
          <p:cNvPr id="4" name="yt_shape_15142">
            <a:extLst>
              <a:ext uri="{FF2B5EF4-FFF2-40B4-BE49-F238E27FC236}">
                <a16:creationId xmlns:a16="http://schemas.microsoft.com/office/drawing/2014/main" id="{0A94D948-C3EB-A330-767E-F50AE0909E39}"/>
              </a:ext>
            </a:extLst>
          </p:cNvPr>
          <p:cNvSpPr txBox="1"/>
          <p:nvPr/>
        </p:nvSpPr>
        <p:spPr>
          <a:xfrm>
            <a:off x="539881" y="4396783"/>
            <a:ext cx="684802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互补的角是同旁内角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是假命题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互补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但它们不是同旁内角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6" name="yt_image_15145">
            <a:extLst>
              <a:ext uri="{FF2B5EF4-FFF2-40B4-BE49-F238E27FC236}">
                <a16:creationId xmlns:a16="http://schemas.microsoft.com/office/drawing/2014/main" id="{D0892922-A862-319E-B741-70F6C97549D0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6280" y="4376761"/>
            <a:ext cx="1963674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7" name="yt_shape_15147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74203c25-9e31-429c-b9f6-fbc12c4bfe88.png&quot;}"/>
            </a:endParaRPr>
          </a:p>
        </p:txBody>
      </p:sp>
      <p:sp>
        <p:nvSpPr>
          <p:cNvPr id="15148" name="yt_shape_15148"/>
          <p:cNvSpPr txBox="1"/>
          <p:nvPr/>
        </p:nvSpPr>
        <p:spPr>
          <a:xfrm>
            <a:off x="540000" y="1365004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真命题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假命题首先必须是命题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若命题正确为真命题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不正确为假命题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说明一个命题是假命题的关键是举反例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即所举例子具备命题的条件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而不具备命题的结论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89088">
            <a:extLst>
              <a:ext uri="{FF2B5EF4-FFF2-40B4-BE49-F238E27FC236}">
                <a16:creationId xmlns:a16="http://schemas.microsoft.com/office/drawing/2014/main" id="{89B293AE-7F85-2625-F805-916AB4DFB5C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50" y="944619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3" name="yt_shape_15093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5e3f96e-ffb8-4e75-b6c5-884030784d38.png&quot;}"/>
            </a:endParaRPr>
          </a:p>
        </p:txBody>
      </p:sp>
      <p:sp>
        <p:nvSpPr>
          <p:cNvPr id="15094" name="yt_shape_15094"/>
          <p:cNvSpPr txBox="1"/>
          <p:nvPr/>
        </p:nvSpPr>
        <p:spPr>
          <a:xfrm>
            <a:off x="540000" y="1662201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定义与命题的概念</a:t>
            </a:r>
          </a:p>
        </p:txBody>
      </p:sp>
      <p:sp>
        <p:nvSpPr>
          <p:cNvPr id="15095" name="yt_shape_15095"/>
          <p:cNvSpPr txBox="1"/>
          <p:nvPr/>
        </p:nvSpPr>
        <p:spPr>
          <a:xfrm>
            <a:off x="540000" y="2161766"/>
            <a:ext cx="47448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下列命题属于定义的是（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096" name="yt_table_1509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247889"/>
              </p:ext>
            </p:extLst>
          </p:nvPr>
        </p:nvGraphicFramePr>
        <p:xfrm>
          <a:off x="540000" y="2793433"/>
          <a:ext cx="7569200" cy="1697484"/>
        </p:xfrm>
        <a:graphic>
          <a:graphicData uri="http://schemas.openxmlformats.org/drawingml/2006/table">
            <a:tbl>
              <a:tblPr/>
              <a:tblGrid>
                <a:gridCol w="7569200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两点确定一条直线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同角或等角的余角相等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点到直线的距离是该点到这条直线的垂线段的长度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两直线平行，内错角相等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6"/>
                  </a:ext>
                </a:extLst>
              </a:tr>
            </a:tbl>
          </a:graphicData>
        </a:graphic>
      </p:graphicFrame>
      <p:pic>
        <p:nvPicPr>
          <p:cNvPr id="3" name="yt_shape_1684746188919">
            <a:extLst>
              <a:ext uri="{FF2B5EF4-FFF2-40B4-BE49-F238E27FC236}">
                <a16:creationId xmlns:a16="http://schemas.microsoft.com/office/drawing/2014/main" id="{E3DCA5AC-A295-2464-1A31-86F2360DF18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6188936">
            <a:extLst>
              <a:ext uri="{FF2B5EF4-FFF2-40B4-BE49-F238E27FC236}">
                <a16:creationId xmlns:a16="http://schemas.microsoft.com/office/drawing/2014/main" id="{788DDFAA-C697-A201-6A10-20C9561D12E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AABC4D-05F9-172E-3D3C-D696667DFBF9}"/>
              </a:ext>
            </a:extLst>
          </p:cNvPr>
          <p:cNvSpPr txBox="1"/>
          <p:nvPr/>
        </p:nvSpPr>
        <p:spPr>
          <a:xfrm>
            <a:off x="4336189" y="2114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8" name="yt_shape_15098"/>
          <p:cNvSpPr txBox="1"/>
          <p:nvPr/>
        </p:nvSpPr>
        <p:spPr>
          <a:xfrm>
            <a:off x="540000" y="900000"/>
            <a:ext cx="7822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雅安市中考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）下列四个选项中不是命题的是（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099" name="yt_table_1509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976527"/>
              </p:ext>
            </p:extLst>
          </p:nvPr>
        </p:nvGraphicFramePr>
        <p:xfrm>
          <a:off x="540000" y="1531667"/>
          <a:ext cx="5130800" cy="1697484"/>
        </p:xfrm>
        <a:graphic>
          <a:graphicData uri="http://schemas.openxmlformats.org/drawingml/2006/table">
            <a:tbl>
              <a:tblPr/>
              <a:tblGrid>
                <a:gridCol w="5130800">
                  <a:extLst>
                    <a:ext uri="{9D8B030D-6E8A-4147-A177-3AD203B41FA5}">
                      <a16:colId xmlns:a16="http://schemas.microsoft.com/office/drawing/2014/main" val="107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对顶角相等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过直线外一点作直线的平行线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三角形任意两边之和大于第三边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，那么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黑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0"/>
                  </a:ext>
                </a:extLst>
              </a:tr>
            </a:tbl>
          </a:graphicData>
        </a:graphic>
      </p:graphicFrame>
      <p:sp>
        <p:nvSpPr>
          <p:cNvPr id="15101" name="yt_shape_15101"/>
          <p:cNvSpPr txBox="1"/>
          <p:nvPr/>
        </p:nvSpPr>
        <p:spPr>
          <a:xfrm>
            <a:off x="540119" y="32795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给出下列语句：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垂线段最短；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＞∠C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其中是命题的有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（填序号）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AE835F-D674-2742-AFCA-5F2B5C2D07B1}"/>
              </a:ext>
            </a:extLst>
          </p:cNvPr>
          <p:cNvSpPr txBox="1"/>
          <p:nvPr/>
        </p:nvSpPr>
        <p:spPr>
          <a:xfrm>
            <a:off x="7384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BA7A66-BCB7-FC2F-40D9-834F0CB6C512}"/>
              </a:ext>
            </a:extLst>
          </p:cNvPr>
          <p:cNvSpPr txBox="1"/>
          <p:nvPr/>
        </p:nvSpPr>
        <p:spPr>
          <a:xfrm>
            <a:off x="7736732" y="370824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②④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2" name="yt_shape_15102"/>
          <p:cNvSpPr txBox="1"/>
          <p:nvPr/>
        </p:nvSpPr>
        <p:spPr>
          <a:xfrm>
            <a:off x="540000" y="900000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命题的结构与分类</a:t>
            </a:r>
          </a:p>
        </p:txBody>
      </p:sp>
      <p:sp>
        <p:nvSpPr>
          <p:cNvPr id="15103" name="yt_shape_15103"/>
          <p:cNvSpPr txBox="1"/>
          <p:nvPr/>
        </p:nvSpPr>
        <p:spPr>
          <a:xfrm>
            <a:off x="540119" y="1399565"/>
            <a:ext cx="11892585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“同角的补角相等”改写成“如果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那么……”的形式，下列正确的是（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104" name="yt_table_15104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032340"/>
              </p:ext>
            </p:extLst>
          </p:nvPr>
        </p:nvGraphicFramePr>
        <p:xfrm>
          <a:off x="550467" y="1843575"/>
          <a:ext cx="7569200" cy="1697484"/>
        </p:xfrm>
        <a:graphic>
          <a:graphicData uri="http://schemas.openxmlformats.org/drawingml/2006/table">
            <a:tbl>
              <a:tblPr/>
              <a:tblGrid>
                <a:gridCol w="7569200">
                  <a:extLst>
                    <a:ext uri="{9D8B030D-6E8A-4147-A177-3AD203B41FA5}">
                      <a16:colId xmlns:a16="http://schemas.microsoft.com/office/drawing/2014/main" val="10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如果同角，那么补角相等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如果两个角相等，那么这两个角是同一个角的补角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如果两个角是同一个角的补角，那么这两个角相等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如果两个角互补，那么它们相等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4"/>
                  </a:ext>
                </a:extLst>
              </a:tr>
            </a:tbl>
          </a:graphicData>
        </a:graphic>
      </p:graphicFrame>
      <p:sp>
        <p:nvSpPr>
          <p:cNvPr id="15106" name="yt_shape_15106"/>
          <p:cNvSpPr txBox="1"/>
          <p:nvPr/>
        </p:nvSpPr>
        <p:spPr>
          <a:xfrm>
            <a:off x="515240" y="3645024"/>
            <a:ext cx="69169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达州市中考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）以下命题是假命题的是（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107" name="yt_table_15107" title="H_136.58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9574504"/>
                  </p:ext>
                </p:extLst>
              </p:nvPr>
            </p:nvGraphicFramePr>
            <p:xfrm>
              <a:off x="515240" y="4276691"/>
              <a:ext cx="7281864" cy="1734631"/>
            </p:xfrm>
            <a:graphic>
              <a:graphicData uri="http://schemas.openxmlformats.org/drawingml/2006/table">
                <a:tbl>
                  <a:tblPr/>
                  <a:tblGrid>
                    <a:gridCol w="7281864">
                      <a:extLst>
                        <a:ext uri="{9D8B030D-6E8A-4147-A177-3AD203B41FA5}">
                          <a16:colId xmlns:a16="http://schemas.microsoft.com/office/drawing/2014/main" val="1076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的算术平方根是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有两边相等的三角形是等腰三角形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一组数据：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的中位数是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过直线外一点有且只有一条直线与已知直线平行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107" name="yt_table_15107" title="H_136.58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9574504"/>
                  </p:ext>
                </p:extLst>
              </p:nvPr>
            </p:nvGraphicFramePr>
            <p:xfrm>
              <a:off x="515240" y="4276691"/>
              <a:ext cx="7281864" cy="1734631"/>
            </p:xfrm>
            <a:graphic>
              <a:graphicData uri="http://schemas.openxmlformats.org/drawingml/2006/table">
                <a:tbl>
                  <a:tblPr/>
                  <a:tblGrid>
                    <a:gridCol w="7281864">
                      <a:extLst>
                        <a:ext uri="{9D8B030D-6E8A-4147-A177-3AD203B41FA5}">
                          <a16:colId xmlns:a16="http://schemas.microsoft.com/office/drawing/2014/main" val="10769"/>
                        </a:ext>
                      </a:extLst>
                    </a:gridCol>
                  </a:tblGrid>
                  <a:tr h="4615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b="-317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1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有两边相等的三角形是等腰三角形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一组数据：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的中位数是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过直线外一点有且只有一条直线与已知直线平行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746188967">
            <a:extLst>
              <a:ext uri="{FF2B5EF4-FFF2-40B4-BE49-F238E27FC236}">
                <a16:creationId xmlns:a16="http://schemas.microsoft.com/office/drawing/2014/main" id="{41AC31DE-5F93-22BF-410A-8024BD72349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4CECA3-6374-4ED3-AF5A-0C4F394EF34C}"/>
              </a:ext>
            </a:extLst>
          </p:cNvPr>
          <p:cNvSpPr txBox="1"/>
          <p:nvPr/>
        </p:nvSpPr>
        <p:spPr>
          <a:xfrm>
            <a:off x="10992544" y="13548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618939-FAA1-A0C9-C526-B8BB4F09E0E6}"/>
              </a:ext>
            </a:extLst>
          </p:cNvPr>
          <p:cNvSpPr txBox="1"/>
          <p:nvPr/>
        </p:nvSpPr>
        <p:spPr>
          <a:xfrm>
            <a:off x="6445029" y="359821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8" name="yt_shape_15108"/>
          <p:cNvSpPr txBox="1"/>
          <p:nvPr/>
        </p:nvSpPr>
        <p:spPr>
          <a:xfrm>
            <a:off x="216255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命题“直角三角形两个锐角互余”的条件是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两个角是直角三角形的锐角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，结论是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这两个锐角互余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09" name="yt_shape_15109"/>
          <p:cNvSpPr txBox="1"/>
          <p:nvPr/>
        </p:nvSpPr>
        <p:spPr>
          <a:xfrm>
            <a:off x="216255" y="1868155"/>
            <a:ext cx="11964593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可以用来说明“若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”是假命题的反例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10" name="yt_shape_15110"/>
          <p:cNvSpPr txBox="1"/>
          <p:nvPr/>
        </p:nvSpPr>
        <p:spPr>
          <a:xfrm>
            <a:off x="223255" y="2432272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判断下列命题的真假，若是假命题，举出反例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11" name="yt_shape_15111"/>
          <p:cNvSpPr txBox="1"/>
          <p:nvPr/>
        </p:nvSpPr>
        <p:spPr>
          <a:xfrm>
            <a:off x="223255" y="2911575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）若两个角不是对顶角，则这两个角不相等；</a:t>
            </a:r>
          </a:p>
        </p:txBody>
      </p:sp>
      <p:sp>
        <p:nvSpPr>
          <p:cNvPr id="15112" name="yt_shape_15112"/>
          <p:cNvSpPr txBox="1"/>
          <p:nvPr/>
        </p:nvSpPr>
        <p:spPr>
          <a:xfrm>
            <a:off x="223255" y="3390878"/>
            <a:ext cx="92332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假命题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内错角相等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反例答案不唯一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13" name="yt_shape_15113"/>
          <p:cNvSpPr txBox="1"/>
          <p:nvPr/>
        </p:nvSpPr>
        <p:spPr>
          <a:xfrm>
            <a:off x="223255" y="3870181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14" name="yt_shape_15114"/>
          <p:cNvSpPr txBox="1"/>
          <p:nvPr/>
        </p:nvSpPr>
        <p:spPr>
          <a:xfrm>
            <a:off x="223255" y="4349484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假命题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反例答案不唯一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4A1E55-8623-2056-0451-D8CC3A723D64}"/>
              </a:ext>
            </a:extLst>
          </p:cNvPr>
          <p:cNvSpPr txBox="1"/>
          <p:nvPr/>
        </p:nvSpPr>
        <p:spPr>
          <a:xfrm>
            <a:off x="6450843" y="861914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两个角是直角三角形的锐角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A2826F-2692-8F85-40C8-4B6C7573EF06}"/>
              </a:ext>
            </a:extLst>
          </p:cNvPr>
          <p:cNvSpPr txBox="1"/>
          <p:nvPr/>
        </p:nvSpPr>
        <p:spPr>
          <a:xfrm>
            <a:off x="1040644" y="1337402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这两个锐角互余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C84274-9B76-5B9B-33B8-2E88A6AC10D0}"/>
              </a:ext>
            </a:extLst>
          </p:cNvPr>
          <p:cNvSpPr txBox="1"/>
          <p:nvPr/>
        </p:nvSpPr>
        <p:spPr>
          <a:xfrm>
            <a:off x="7644643" y="1821349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0859EE-C3AB-35CD-4E17-25F6BBD6C42B}"/>
              </a:ext>
            </a:extLst>
          </p:cNvPr>
          <p:cNvSpPr txBox="1"/>
          <p:nvPr/>
        </p:nvSpPr>
        <p:spPr>
          <a:xfrm>
            <a:off x="10981926" y="182342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12" grpId="0" build="allAtOnce"/>
      <p:bldP spid="15114" grpId="0" build="allAtOnce"/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5" name="yt_shape_15115"/>
          <p:cNvSpPr txBox="1"/>
          <p:nvPr/>
        </p:nvSpPr>
        <p:spPr>
          <a:xfrm>
            <a:off x="540000" y="900000"/>
            <a:ext cx="73353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不是命题的语句错认为是假命题或真命题</a:t>
            </a:r>
          </a:p>
        </p:txBody>
      </p:sp>
      <p:sp>
        <p:nvSpPr>
          <p:cNvPr id="15116" name="yt_shape_15116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下列语句：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无限小数是无理数；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不相等的角不是对顶角；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平分∠</a:t>
            </a:r>
            <a:r>
              <a:rPr lang="zh-CN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，其中真命题有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；假命题有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①④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（填序号）</a:t>
            </a:r>
          </a:p>
        </p:txBody>
      </p:sp>
      <p:pic>
        <p:nvPicPr>
          <p:cNvPr id="3" name="yt_shape_1684746189000">
            <a:extLst>
              <a:ext uri="{FF2B5EF4-FFF2-40B4-BE49-F238E27FC236}">
                <a16:creationId xmlns:a16="http://schemas.microsoft.com/office/drawing/2014/main" id="{6F685317-A59C-3BEE-A64D-C5BEF03CE36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2E3E8D-20E9-3162-1297-7DF75B2D8EEF}"/>
              </a:ext>
            </a:extLst>
          </p:cNvPr>
          <p:cNvSpPr txBox="1"/>
          <p:nvPr/>
        </p:nvSpPr>
        <p:spPr>
          <a:xfrm>
            <a:off x="7296996" y="1828247"/>
            <a:ext cx="50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936272-E73A-724E-5F0D-1618AF79E2D7}"/>
              </a:ext>
            </a:extLst>
          </p:cNvPr>
          <p:cNvSpPr txBox="1"/>
          <p:nvPr/>
        </p:nvSpPr>
        <p:spPr>
          <a:xfrm>
            <a:off x="9929071" y="1828247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①④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7" name="yt_shape_15117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af3c7b6a-f7ec-4a1d-9662-4eef834e9df7.png&quot;}"/>
            </a:endParaRPr>
          </a:p>
        </p:txBody>
      </p:sp>
      <p:sp>
        <p:nvSpPr>
          <p:cNvPr id="15118" name="yt_shape_15118"/>
          <p:cNvSpPr txBox="1"/>
          <p:nvPr/>
        </p:nvSpPr>
        <p:spPr>
          <a:xfrm>
            <a:off x="540119" y="1644183"/>
            <a:ext cx="1203660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宜昌市中考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）能说明“锐角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，锐角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的和是锐角”是假命题的例证图是（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5119" name="yt_image_15119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928" y="2267359"/>
            <a:ext cx="4829175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21" name="yt_shape_15121"/>
          <p:cNvSpPr txBox="1"/>
          <p:nvPr/>
        </p:nvSpPr>
        <p:spPr>
          <a:xfrm>
            <a:off x="540000" y="3498150"/>
            <a:ext cx="104946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能说明命题“若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为无理数，则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也是无理数”是假命题的反例是（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122" name="yt_table_15122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2850889"/>
                  </p:ext>
                </p:extLst>
              </p:nvPr>
            </p:nvGraphicFramePr>
            <p:xfrm>
              <a:off x="540000" y="4129817"/>
              <a:ext cx="5441061" cy="924306"/>
            </p:xfrm>
            <a:graphic>
              <a:graphicData uri="http://schemas.openxmlformats.org/drawingml/2006/table">
                <a:tbl>
                  <a:tblPr/>
                  <a:tblGrid>
                    <a:gridCol w="3078607">
                      <a:extLst>
                        <a:ext uri="{9D8B030D-6E8A-4147-A177-3AD203B41FA5}">
                          <a16:colId xmlns:a16="http://schemas.microsoft.com/office/drawing/2014/main" val="10770"/>
                        </a:ext>
                      </a:extLst>
                    </a:gridCol>
                    <a:gridCol w="2362454">
                      <a:extLst>
                        <a:ext uri="{9D8B030D-6E8A-4147-A177-3AD203B41FA5}">
                          <a16:colId xmlns:a16="http://schemas.microsoft.com/office/drawing/2014/main" val="1077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黑体" pitchFamily="24"/>
                              <a:cs typeface="黑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122" name="yt_table_15122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2850889"/>
                  </p:ext>
                </p:extLst>
              </p:nvPr>
            </p:nvGraphicFramePr>
            <p:xfrm>
              <a:off x="540000" y="4129817"/>
              <a:ext cx="5441061" cy="924306"/>
            </p:xfrm>
            <a:graphic>
              <a:graphicData uri="http://schemas.openxmlformats.org/drawingml/2006/table">
                <a:tbl>
                  <a:tblPr/>
                  <a:tblGrid>
                    <a:gridCol w="3078607">
                      <a:extLst>
                        <a:ext uri="{9D8B030D-6E8A-4147-A177-3AD203B41FA5}">
                          <a16:colId xmlns:a16="http://schemas.microsoft.com/office/drawing/2014/main" val="10770"/>
                        </a:ext>
                      </a:extLst>
                    </a:gridCol>
                    <a:gridCol w="2362454">
                      <a:extLst>
                        <a:ext uri="{9D8B030D-6E8A-4147-A177-3AD203B41FA5}">
                          <a16:colId xmlns:a16="http://schemas.microsoft.com/office/drawing/2014/main" val="1077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896" r="-76680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0412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19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5263" r="-76680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0412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5123" name="yt_shape_15123"/>
          <p:cNvSpPr txBox="1"/>
          <p:nvPr/>
        </p:nvSpPr>
        <p:spPr>
          <a:xfrm>
            <a:off x="540119" y="51047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将命题“同角的余角相等”，改写成“如果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，那么……”的形式是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如果两个角是同一个角的余角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那么这两个角相等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89029">
            <a:extLst>
              <a:ext uri="{FF2B5EF4-FFF2-40B4-BE49-F238E27FC236}">
                <a16:creationId xmlns:a16="http://schemas.microsoft.com/office/drawing/2014/main" id="{9651D003-E769-35B3-EDE2-57B2A6444AA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5D08901-A842-ACE8-956A-9C1CFB81E2DC}"/>
              </a:ext>
            </a:extLst>
          </p:cNvPr>
          <p:cNvSpPr txBox="1"/>
          <p:nvPr/>
        </p:nvSpPr>
        <p:spPr>
          <a:xfrm>
            <a:off x="11131950" y="16036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809C57-FEC1-8EAC-3152-014B1357E066}"/>
              </a:ext>
            </a:extLst>
          </p:cNvPr>
          <p:cNvSpPr txBox="1"/>
          <p:nvPr/>
        </p:nvSpPr>
        <p:spPr>
          <a:xfrm>
            <a:off x="10030361" y="34513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7ADD80-8470-D1A1-648B-85C4660735A2}"/>
              </a:ext>
            </a:extLst>
          </p:cNvPr>
          <p:cNvSpPr txBox="1"/>
          <p:nvPr/>
        </p:nvSpPr>
        <p:spPr>
          <a:xfrm>
            <a:off x="10584707" y="505790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如果两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9B75772-A28D-8082-A6D6-2DFD8147CAA1}"/>
              </a:ext>
            </a:extLst>
          </p:cNvPr>
          <p:cNvSpPr txBox="1"/>
          <p:nvPr/>
        </p:nvSpPr>
        <p:spPr>
          <a:xfrm>
            <a:off x="450108" y="5533389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个角是同一个角的余角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那么这两个角相等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4" name="yt_shape_15124"/>
          <p:cNvSpPr txBox="1"/>
          <p:nvPr/>
        </p:nvSpPr>
        <p:spPr>
          <a:xfrm>
            <a:off x="540000" y="900000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）写出下列命题的条件和结论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25" name="yt_shape_15125"/>
          <p:cNvSpPr txBox="1"/>
          <p:nvPr/>
        </p:nvSpPr>
        <p:spPr>
          <a:xfrm>
            <a:off x="540000" y="1379303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）如果两个角是对顶角，那么这两个角相等；</a:t>
            </a:r>
          </a:p>
        </p:txBody>
      </p:sp>
      <p:sp>
        <p:nvSpPr>
          <p:cNvPr id="15126" name="yt_shape_15126"/>
          <p:cNvSpPr txBox="1"/>
          <p:nvPr/>
        </p:nvSpPr>
        <p:spPr>
          <a:xfrm>
            <a:off x="540000" y="1858606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条件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两个角是对顶角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结论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这两个角相等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27" name="yt_shape_15127"/>
          <p:cNvSpPr txBox="1"/>
          <p:nvPr/>
        </p:nvSpPr>
        <p:spPr>
          <a:xfrm>
            <a:off x="540000" y="2337909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）两条直线被第三条直线所截，内错角相等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28" name="yt_shape_15128"/>
          <p:cNvSpPr txBox="1"/>
          <p:nvPr/>
        </p:nvSpPr>
        <p:spPr>
          <a:xfrm>
            <a:off x="540000" y="2817212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条件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两条直线被第三条直线所截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结论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内错角相等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26" grpId="0" build="allAtOnce"/>
      <p:bldP spid="1512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9" name="yt_shape_15129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e26d705-d39f-468c-9dbc-8235d6d74939.png&quot;}"/>
            </a:endParaRPr>
          </a:p>
        </p:txBody>
      </p:sp>
      <p:sp>
        <p:nvSpPr>
          <p:cNvPr id="15130" name="yt_shape_15130"/>
          <p:cNvSpPr txBox="1"/>
          <p:nvPr/>
        </p:nvSpPr>
        <p:spPr>
          <a:xfrm>
            <a:off x="540000" y="1653160"/>
            <a:ext cx="94897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）阅读黑板上老师的解题过程，解决下列问题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31" name="yt_shape_15131"/>
          <p:cNvSpPr txBox="1"/>
          <p:nvPr/>
        </p:nvSpPr>
        <p:spPr>
          <a:xfrm>
            <a:off x="540119" y="213246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判断一个命题是假命题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只要举出一个例子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反例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它符合命题的题设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但不满足结论就可以了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例如要判断命题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相等的角是对顶角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是假命题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可以举出如下反例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但它们不是对顶角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32" name="yt_shape_15132"/>
          <p:cNvSpPr txBox="1"/>
          <p:nvPr/>
        </p:nvSpPr>
        <p:spPr>
          <a:xfrm>
            <a:off x="540000" y="3572029"/>
            <a:ext cx="68480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判断下列命题的真假，如果是假命题，请举出反例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133" name="yt_shape_15133"/>
          <p:cNvSpPr txBox="1"/>
          <p:nvPr/>
        </p:nvSpPr>
        <p:spPr>
          <a:xfrm>
            <a:off x="540000" y="4051332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）两个负数之差为负数；</a:t>
            </a:r>
          </a:p>
        </p:txBody>
      </p:sp>
      <p:sp>
        <p:nvSpPr>
          <p:cNvPr id="2" name="yt_shape_15134"/>
          <p:cNvSpPr txBox="1"/>
          <p:nvPr/>
        </p:nvSpPr>
        <p:spPr>
          <a:xfrm>
            <a:off x="540000" y="4682999"/>
            <a:ext cx="569386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两个负数之差为负数是假命题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例如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不是负数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所以两个负数之差为负数是假命题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5135" name="yt_image_151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8954" y="4682999"/>
            <a:ext cx="1503045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746189060">
            <a:extLst>
              <a:ext uri="{FF2B5EF4-FFF2-40B4-BE49-F238E27FC236}">
                <a16:creationId xmlns:a16="http://schemas.microsoft.com/office/drawing/2014/main" id="{CFEB0922-E213-B5DD-3DC4-C5B3447D9D3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1325</Words>
  <Application>Microsoft Office PowerPoint</Application>
  <PresentationFormat>宽屏</PresentationFormat>
  <Paragraphs>90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shi jiaqing</cp:lastModifiedBy>
  <cp:revision>49</cp:revision>
  <dcterms:created xsi:type="dcterms:W3CDTF">2023-05-05T05:33:00Z</dcterms:created>
  <dcterms:modified xsi:type="dcterms:W3CDTF">2023-05-23T09:00:10Z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