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4" r:id="rId5"/>
    <p:sldId id="376" r:id="rId6"/>
    <p:sldId id="378" r:id="rId7"/>
    <p:sldId id="382" r:id="rId8"/>
    <p:sldId id="384" r:id="rId9"/>
    <p:sldId id="388" r:id="rId10"/>
    <p:sldId id="391" r:id="rId11"/>
    <p:sldId id="392" r:id="rId12"/>
    <p:sldId id="393" r:id="rId13"/>
    <p:sldId id="397" r:id="rId14"/>
    <p:sldId id="395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4" name="yt_shape_1069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1f51091-2f42-4e27-8194-f94c796448a4.png&quot;}"/>
            </a:endParaRPr>
          </a:p>
        </p:txBody>
      </p:sp>
      <p:sp>
        <p:nvSpPr>
          <p:cNvPr id="10695" name="yt_shape_10695"/>
          <p:cNvSpPr txBox="1"/>
          <p:nvPr/>
        </p:nvSpPr>
        <p:spPr>
          <a:xfrm>
            <a:off x="540000" y="165316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无限不循环小数叫做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无理数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96" name="yt_shape_10696"/>
          <p:cNvSpPr txBox="1"/>
          <p:nvPr/>
        </p:nvSpPr>
        <p:spPr>
          <a:xfrm>
            <a:off x="540000" y="2132463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用“夹逼法”求无理数的近似值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666267">
            <a:extLst>
              <a:ext uri="{FF2B5EF4-FFF2-40B4-BE49-F238E27FC236}">
                <a16:creationId xmlns:a16="http://schemas.microsoft.com/office/drawing/2014/main" id="{AEED3EC5-E1D7-5864-77C4-CAF92EF6162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B7FB31-A708-EF73-F087-307499AA97AF}"/>
              </a:ext>
            </a:extLst>
          </p:cNvPr>
          <p:cNvSpPr txBox="1"/>
          <p:nvPr/>
        </p:nvSpPr>
        <p:spPr>
          <a:xfrm>
            <a:off x="3726589" y="160635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0" name="yt_shape_10760"/>
          <p:cNvSpPr txBox="1"/>
          <p:nvPr/>
        </p:nvSpPr>
        <p:spPr>
          <a:xfrm>
            <a:off x="540000" y="900000"/>
            <a:ext cx="41389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61" name="yt_shape_10761"/>
          <p:cNvSpPr txBox="1"/>
          <p:nvPr/>
        </p:nvSpPr>
        <p:spPr>
          <a:xfrm>
            <a:off x="540000" y="1379303"/>
            <a:ext cx="42912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是有理数吗？说明理由；</a:t>
            </a:r>
          </a:p>
        </p:txBody>
      </p:sp>
      <p:sp>
        <p:nvSpPr>
          <p:cNvPr id="10762" name="yt_shape_10762"/>
          <p:cNvSpPr txBox="1"/>
          <p:nvPr/>
        </p:nvSpPr>
        <p:spPr>
          <a:xfrm>
            <a:off x="540000" y="1858606"/>
            <a:ext cx="606095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不是有理数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不是整数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也不是分数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故不是有理数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63" name="yt_shape_10763"/>
          <p:cNvSpPr txBox="1"/>
          <p:nvPr/>
        </p:nvSpPr>
        <p:spPr>
          <a:xfrm>
            <a:off x="540000" y="3778304"/>
            <a:ext cx="36756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的整数部分是多少？</a:t>
            </a:r>
          </a:p>
        </p:txBody>
      </p:sp>
      <p:sp>
        <p:nvSpPr>
          <p:cNvPr id="10764" name="yt_shape_10764"/>
          <p:cNvSpPr txBox="1"/>
          <p:nvPr/>
        </p:nvSpPr>
        <p:spPr>
          <a:xfrm>
            <a:off x="540000" y="4257607"/>
            <a:ext cx="374461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的整数部分是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65" name="yt_shape_10765"/>
          <p:cNvSpPr txBox="1"/>
          <p:nvPr/>
        </p:nvSpPr>
        <p:spPr>
          <a:xfrm>
            <a:off x="540000" y="5217042"/>
            <a:ext cx="42912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精确到十分位是多少？</a:t>
            </a:r>
          </a:p>
        </p:txBody>
      </p:sp>
      <p:sp>
        <p:nvSpPr>
          <p:cNvPr id="10766" name="yt_shape_10766"/>
          <p:cNvSpPr txBox="1"/>
          <p:nvPr/>
        </p:nvSpPr>
        <p:spPr>
          <a:xfrm>
            <a:off x="540000" y="5696345"/>
            <a:ext cx="410368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9856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精确到十分位是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7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62" grpId="0" build="allAtOnce"/>
      <p:bldP spid="10764" grpId="0" build="allAtOnce"/>
      <p:bldP spid="1076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7" name="yt_shape_10767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）张阿姨新买了一张边长为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的正方形桌子，因此她原有的边长是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的两块正方形桌布都不适用了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于是她想了一个办法，如图：将两块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的正方形桌布拼成一块正方形大桌布，请你帮张阿姨计算一下，这块新桌布能否盖住现在的新桌子？</a:t>
            </a:r>
          </a:p>
        </p:txBody>
      </p:sp>
      <p:sp>
        <p:nvSpPr>
          <p:cNvPr id="10771" name="yt_shape_10771"/>
          <p:cNvSpPr txBox="1"/>
          <p:nvPr/>
        </p:nvSpPr>
        <p:spPr>
          <a:xfrm>
            <a:off x="540000" y="46197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68" name="yt_shape_10768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608168" y="3290444"/>
            <a:ext cx="3336417" cy="1597293"/>
            <a:chOff x="0" y="0"/>
            <a:chExt cx="3336417" cy="1597293"/>
          </a:xfrm>
        </p:grpSpPr>
        <p:pic>
          <p:nvPicPr>
            <p:cNvPr id="2" name="yt_image_1076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336417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70" name="yt_shape_10770"/>
            <p:cNvSpPr txBox="1"/>
            <p:nvPr/>
          </p:nvSpPr>
          <p:spPr>
            <a:xfrm>
              <a:off x="1058744" y="123729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0772">
            <a:extLst>
              <a:ext uri="{FF2B5EF4-FFF2-40B4-BE49-F238E27FC236}">
                <a16:creationId xmlns:a16="http://schemas.microsoft.com/office/drawing/2014/main" id="{CFCE24D0-985E-8276-358D-4B67D6D311FB}"/>
              </a:ext>
            </a:extLst>
          </p:cNvPr>
          <p:cNvSpPr txBox="1"/>
          <p:nvPr/>
        </p:nvSpPr>
        <p:spPr>
          <a:xfrm>
            <a:off x="540000" y="2852936"/>
            <a:ext cx="445314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设大正方形桌布的边长为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所以能盖住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3" name="yt_shape_1077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6d857ae-5cd0-4c9f-b293-6c095602e541.png&quot;}"/>
            </a:endParaRPr>
          </a:p>
        </p:txBody>
      </p:sp>
      <p:sp>
        <p:nvSpPr>
          <p:cNvPr id="10774" name="yt_shape_10774"/>
          <p:cNvSpPr txBox="1"/>
          <p:nvPr/>
        </p:nvSpPr>
        <p:spPr>
          <a:xfrm>
            <a:off x="540119" y="16023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）如图（小正方形的边长为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，请你按要求设计△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775" name="yt_shape_10775" title="H_202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368230" y="2714171"/>
            <a:ext cx="5455539" cy="2575701"/>
            <a:chOff x="0" y="0"/>
            <a:chExt cx="5455539" cy="2575701"/>
          </a:xfrm>
        </p:grpSpPr>
        <p:pic>
          <p:nvPicPr>
            <p:cNvPr id="2" name="yt_image_1077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455539" cy="2179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77" name="yt_shape_10777"/>
            <p:cNvSpPr txBox="1"/>
            <p:nvPr/>
          </p:nvSpPr>
          <p:spPr>
            <a:xfrm>
              <a:off x="2118305" y="221570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666452">
            <a:extLst>
              <a:ext uri="{FF2B5EF4-FFF2-40B4-BE49-F238E27FC236}">
                <a16:creationId xmlns:a16="http://schemas.microsoft.com/office/drawing/2014/main" id="{E047A443-38E4-2589-04F0-402BED82BD4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1" name="yt_shape_10781"/>
          <p:cNvSpPr txBox="1"/>
          <p:nvPr/>
        </p:nvSpPr>
        <p:spPr>
          <a:xfrm>
            <a:off x="551384" y="1988840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）三边均为无理数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82" name="yt_shape_10782"/>
          <p:cNvSpPr txBox="1"/>
          <p:nvPr/>
        </p:nvSpPr>
        <p:spPr>
          <a:xfrm>
            <a:off x="551384" y="2468143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画图如图所示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86" name="yt_shape_10786"/>
          <p:cNvSpPr txBox="1"/>
          <p:nvPr/>
        </p:nvSpPr>
        <p:spPr>
          <a:xfrm>
            <a:off x="551384" y="551546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3" name="yt_image_1078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1059" y="3099810"/>
            <a:ext cx="5192649" cy="196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85" name="yt_shape_10785"/>
          <p:cNvSpPr txBox="1"/>
          <p:nvPr/>
        </p:nvSpPr>
        <p:spPr>
          <a:xfrm>
            <a:off x="5193187" y="5105199"/>
            <a:ext cx="186439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AD69A0-1CE9-1469-4455-EA59F5803DA3}"/>
              </a:ext>
            </a:extLst>
          </p:cNvPr>
          <p:cNvSpPr txBox="1"/>
          <p:nvPr/>
        </p:nvSpPr>
        <p:spPr>
          <a:xfrm>
            <a:off x="5120971" y="505839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778">
            <a:extLst>
              <a:ext uri="{FF2B5EF4-FFF2-40B4-BE49-F238E27FC236}">
                <a16:creationId xmlns:a16="http://schemas.microsoft.com/office/drawing/2014/main" id="{18387594-1142-6B9B-6022-D58EB74B1BFF}"/>
              </a:ext>
            </a:extLst>
          </p:cNvPr>
          <p:cNvSpPr txBox="1"/>
          <p:nvPr/>
        </p:nvSpPr>
        <p:spPr>
          <a:xfrm>
            <a:off x="2506984" y="6257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5" name="yt_shape_10779">
            <a:extLst>
              <a:ext uri="{FF2B5EF4-FFF2-40B4-BE49-F238E27FC236}">
                <a16:creationId xmlns:a16="http://schemas.microsoft.com/office/drawing/2014/main" id="{187F3F01-BF49-932D-FDA7-BA2998551336}"/>
              </a:ext>
            </a:extLst>
          </p:cNvPr>
          <p:cNvSpPr txBox="1"/>
          <p:nvPr/>
        </p:nvSpPr>
        <p:spPr>
          <a:xfrm>
            <a:off x="551384" y="1067366"/>
            <a:ext cx="62388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边为无理数，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边均为有理数；</a:t>
            </a:r>
          </a:p>
        </p:txBody>
      </p:sp>
      <p:sp>
        <p:nvSpPr>
          <p:cNvPr id="6" name="yt_shape_10780">
            <a:extLst>
              <a:ext uri="{FF2B5EF4-FFF2-40B4-BE49-F238E27FC236}">
                <a16:creationId xmlns:a16="http://schemas.microsoft.com/office/drawing/2014/main" id="{572C938F-F7AE-71E3-7C11-41F655D19358}"/>
              </a:ext>
            </a:extLst>
          </p:cNvPr>
          <p:cNvSpPr txBox="1"/>
          <p:nvPr/>
        </p:nvSpPr>
        <p:spPr>
          <a:xfrm>
            <a:off x="551384" y="1546669"/>
            <a:ext cx="62388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边为有理数，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边均为无理数；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82" grpId="0" build="allAtOnce"/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7" name="yt_shape_10787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b7d8aea8-222f-46de-87e1-730e02d638ad.png&quot;}"/>
            </a:endParaRPr>
          </a:p>
        </p:txBody>
      </p:sp>
      <p:sp>
        <p:nvSpPr>
          <p:cNvPr id="10788" name="yt_shape_10788"/>
          <p:cNvSpPr txBox="1"/>
          <p:nvPr/>
        </p:nvSpPr>
        <p:spPr>
          <a:xfrm>
            <a:off x="540000" y="136500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有理数包括整数和分数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分数可化为有限小数或无限循环小数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判断一个数是不是有理数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先判断它是不是整数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再判断它是不是分数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否则是无理数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666476">
            <a:extLst>
              <a:ext uri="{FF2B5EF4-FFF2-40B4-BE49-F238E27FC236}">
                <a16:creationId xmlns:a16="http://schemas.microsoft.com/office/drawing/2014/main" id="{758BDFA4-109A-402A-CCF5-7D7A44452B7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7" name="yt_shape_10697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f4f48d3-501f-43e1-b70e-8837c742ab15.png&quot;}"/>
            </a:endParaRPr>
          </a:p>
        </p:txBody>
      </p:sp>
      <p:sp>
        <p:nvSpPr>
          <p:cNvPr id="10698" name="yt_shape_10698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无理数的概念与识别</a:t>
            </a:r>
          </a:p>
        </p:txBody>
      </p:sp>
      <p:sp>
        <p:nvSpPr>
          <p:cNvPr id="10699" name="yt_shape_10699"/>
          <p:cNvSpPr txBox="1"/>
          <p:nvPr/>
        </p:nvSpPr>
        <p:spPr>
          <a:xfrm>
            <a:off x="540000" y="2161766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毕节市中考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）下列各数中，为无理数的是（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00" name="yt_table_10700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5561142"/>
                  </p:ext>
                </p:extLst>
              </p:nvPr>
            </p:nvGraphicFramePr>
            <p:xfrm>
              <a:off x="540000" y="2793433"/>
              <a:ext cx="7306628" cy="634429"/>
            </p:xfrm>
            <a:graphic>
              <a:graphicData uri="http://schemas.openxmlformats.org/drawingml/2006/table">
                <a:tbl>
                  <a:tblPr/>
                  <a:tblGrid>
                    <a:gridCol w="196723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700" name="yt_table_10700" descr="{&quot;rangeId&quot;:4,&quot;type&quot;:&quot;Option&quot;}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5561142"/>
                  </p:ext>
                </p:extLst>
              </p:nvPr>
            </p:nvGraphicFramePr>
            <p:xfrm>
              <a:off x="540000" y="2793433"/>
              <a:ext cx="7306628" cy="634429"/>
            </p:xfrm>
            <a:graphic>
              <a:graphicData uri="http://schemas.openxmlformats.org/drawingml/2006/table">
                <a:tbl>
                  <a:tblPr/>
                  <a:tblGrid>
                    <a:gridCol w="196723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</a:tblGrid>
                  <a:tr h="63442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5846" r="-16023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01" name="yt_shape_10701"/>
          <p:cNvSpPr txBox="1"/>
          <p:nvPr/>
        </p:nvSpPr>
        <p:spPr>
          <a:xfrm>
            <a:off x="540000" y="3478510"/>
            <a:ext cx="44547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02" name="yt_table_10702" title="H_175.09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7930322"/>
                  </p:ext>
                </p:extLst>
              </p:nvPr>
            </p:nvGraphicFramePr>
            <p:xfrm>
              <a:off x="540000" y="4110177"/>
              <a:ext cx="7662864" cy="2223644"/>
            </p:xfrm>
            <a:graphic>
              <a:graphicData uri="http://schemas.openxmlformats.org/drawingml/2006/table">
                <a:tbl>
                  <a:tblPr/>
                  <a:tblGrid>
                    <a:gridCol w="7662864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limUpp>
                                <m:limUp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limUpp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  <m:lim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·</m:t>
                                  </m:r>
                                </m:lim>
                              </m:limUpp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是无限小数，是无理数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13579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（小数部分由连续的奇数组成）是无理数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702" name="yt_table_10702" descr="{&quot;rangeId&quot;:5,&quot;type&quot;:&quot;Option&quot;}" title="H_175.09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7930322"/>
                  </p:ext>
                </p:extLst>
              </p:nvPr>
            </p:nvGraphicFramePr>
            <p:xfrm>
              <a:off x="540000" y="4110177"/>
              <a:ext cx="7662864" cy="2223644"/>
            </p:xfrm>
            <a:graphic>
              <a:graphicData uri="http://schemas.openxmlformats.org/drawingml/2006/table">
                <a:tbl>
                  <a:tblPr/>
                  <a:tblGrid>
                    <a:gridCol w="7662864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</a:tblGrid>
                  <a:tr h="57080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2234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0"/>
                      </a:ext>
                    </a:extLst>
                  </a:tr>
                  <a:tr h="6318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0385" b="-191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  <a:tr h="59664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2041" b="-1030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13579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（小数部分由连续的奇数组成）是无理数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666291">
            <a:extLst>
              <a:ext uri="{FF2B5EF4-FFF2-40B4-BE49-F238E27FC236}">
                <a16:creationId xmlns:a16="http://schemas.microsoft.com/office/drawing/2014/main" id="{0A897346-6B3F-F411-BD9A-A83C280DFC6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666307">
            <a:extLst>
              <a:ext uri="{FF2B5EF4-FFF2-40B4-BE49-F238E27FC236}">
                <a16:creationId xmlns:a16="http://schemas.microsoft.com/office/drawing/2014/main" id="{D71B0B3B-0FFC-A6D9-6DFB-7ECF2959388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F6FE66-4332-8D37-8334-D2D89C52C4A5}"/>
              </a:ext>
            </a:extLst>
          </p:cNvPr>
          <p:cNvSpPr txBox="1"/>
          <p:nvPr/>
        </p:nvSpPr>
        <p:spPr>
          <a:xfrm>
            <a:off x="70793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C5DB5D-4657-A812-E150-19C12498CF1F}"/>
              </a:ext>
            </a:extLst>
          </p:cNvPr>
          <p:cNvSpPr txBox="1"/>
          <p:nvPr/>
        </p:nvSpPr>
        <p:spPr>
          <a:xfrm>
            <a:off x="4031389" y="34317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03" name="yt_shape_10703"/>
              <p:cNvSpPr txBox="1"/>
              <p:nvPr/>
            </p:nvSpPr>
            <p:spPr>
              <a:xfrm>
                <a:off x="540119" y="900000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页例题变式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）下列各数：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3030030003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（相邻两个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的个数逐次加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）中，无理数的个数为（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03" name="yt_shape_1070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r="-933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05" name="yt_table_1070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92242"/>
              </p:ext>
            </p:extLst>
          </p:nvPr>
        </p:nvGraphicFramePr>
        <p:xfrm>
          <a:off x="540000" y="2212110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p:sp>
        <p:nvSpPr>
          <p:cNvPr id="10707" name="yt_shape_10707"/>
          <p:cNvSpPr txBox="1"/>
          <p:nvPr/>
        </p:nvSpPr>
        <p:spPr>
          <a:xfrm>
            <a:off x="540000" y="2687175"/>
            <a:ext cx="93887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请写一个小于零的无理数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（写出一个即可）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08" name="yt_shape_10708"/>
          <p:cNvSpPr txBox="1"/>
          <p:nvPr/>
        </p:nvSpPr>
        <p:spPr>
          <a:xfrm>
            <a:off x="540119" y="31664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某直角三角形两直角边长分别为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，则其斜边长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（填“是”或“否”）无理数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07026A-B81C-4599-9A87-E48F5F0E9C20}"/>
              </a:ext>
            </a:extLst>
          </p:cNvPr>
          <p:cNvSpPr txBox="1"/>
          <p:nvPr/>
        </p:nvSpPr>
        <p:spPr>
          <a:xfrm>
            <a:off x="7308107" y="1527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7707EF-7434-818E-9853-20AB8B34B726}"/>
              </a:ext>
            </a:extLst>
          </p:cNvPr>
          <p:cNvSpPr txBox="1"/>
          <p:nvPr/>
        </p:nvSpPr>
        <p:spPr>
          <a:xfrm>
            <a:off x="4336189" y="2640369"/>
            <a:ext cx="2772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26DDC2-B201-40F5-E8A1-ABAA5735E612}"/>
              </a:ext>
            </a:extLst>
          </p:cNvPr>
          <p:cNvSpPr txBox="1"/>
          <p:nvPr/>
        </p:nvSpPr>
        <p:spPr>
          <a:xfrm>
            <a:off x="7689107" y="311967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710">
                <a:extLst>
                  <a:ext uri="{FF2B5EF4-FFF2-40B4-BE49-F238E27FC236}">
                    <a16:creationId xmlns:a16="http://schemas.microsoft.com/office/drawing/2014/main" id="{553CF227-791C-4D64-2755-3040D276747B}"/>
                  </a:ext>
                </a:extLst>
              </p:cNvPr>
              <p:cNvSpPr txBox="1"/>
              <p:nvPr/>
            </p:nvSpPr>
            <p:spPr>
              <a:xfrm>
                <a:off x="479376" y="1340768"/>
                <a:ext cx="6151877" cy="34958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353353335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）正数集合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0.35,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π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,0.353353335…,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）负数集合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）有理数集合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,0.35,0,−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）无理数集合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π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,0.353353335…,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　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0710">
                <a:extLst>
                  <a:ext uri="{FF2B5EF4-FFF2-40B4-BE49-F238E27FC236}">
                    <a16:creationId xmlns:a16="http://schemas.microsoft.com/office/drawing/2014/main" id="{553CF227-791C-4D64-2755-3040D27674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340768"/>
                <a:ext cx="6151877" cy="3495829"/>
              </a:xfrm>
              <a:prstGeom prst="rect">
                <a:avLst/>
              </a:prstGeom>
              <a:blipFill>
                <a:blip r:embed="rId2"/>
                <a:stretch>
                  <a:fillRect l="-3072" r="-1982" b="-1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C35FAB-221B-52C1-DA3C-8788F5A36A8D}"/>
                  </a:ext>
                </a:extLst>
              </p:cNvPr>
              <p:cNvSpPr txBox="1"/>
              <p:nvPr/>
            </p:nvSpPr>
            <p:spPr>
              <a:xfrm>
                <a:off x="2560348" y="2004064"/>
                <a:ext cx="3118549" cy="5612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0.35,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π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,0.353353335…,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C35FAB-221B-52C1-DA3C-8788F5A36A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348" y="2004064"/>
                <a:ext cx="3118549" cy="561290"/>
              </a:xfrm>
              <a:prstGeom prst="rect">
                <a:avLst/>
              </a:prstGeom>
              <a:blipFill>
                <a:blip r:embed="rId3"/>
                <a:stretch>
                  <a:fillRect b="-2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E093F57-9B86-478E-0E43-732DBE93DC8D}"/>
                  </a:ext>
                </a:extLst>
              </p:cNvPr>
              <p:cNvSpPr txBox="1"/>
              <p:nvPr/>
            </p:nvSpPr>
            <p:spPr>
              <a:xfrm>
                <a:off x="2560348" y="2706438"/>
                <a:ext cx="1264349" cy="5668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−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,−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22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,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E093F57-9B86-478E-0E43-732DBE93DC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348" y="2706438"/>
                <a:ext cx="1264349" cy="566877"/>
              </a:xfrm>
              <a:prstGeom prst="rect">
                <a:avLst/>
              </a:prstGeom>
              <a:blipFill>
                <a:blip r:embed="rId4"/>
                <a:stretch>
                  <a:fillRect r="-1449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FBB440-E30E-9BEC-E195-7EA6555BE3F7}"/>
                  </a:ext>
                </a:extLst>
              </p:cNvPr>
              <p:cNvSpPr txBox="1"/>
              <p:nvPr/>
            </p:nvSpPr>
            <p:spPr>
              <a:xfrm>
                <a:off x="2865148" y="3413828"/>
                <a:ext cx="2102549" cy="5668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−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,0.35,0,−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22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,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FBB440-E30E-9BEC-E195-7EA6555BE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148" y="3413828"/>
                <a:ext cx="2102549" cy="566877"/>
              </a:xfrm>
              <a:prstGeom prst="rect">
                <a:avLst/>
              </a:prstGeom>
              <a:blipFill>
                <a:blip r:embed="rId5"/>
                <a:stretch>
                  <a:fillRect r="-580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784D765-62E6-F897-110E-7AEE1D0CA9E1}"/>
                  </a:ext>
                </a:extLst>
              </p:cNvPr>
              <p:cNvSpPr txBox="1"/>
              <p:nvPr/>
            </p:nvSpPr>
            <p:spPr>
              <a:xfrm>
                <a:off x="2865148" y="4126234"/>
                <a:ext cx="2439099" cy="5612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π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,0.353353335…,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784D765-62E6-F897-110E-7AEE1D0CA9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148" y="4126234"/>
                <a:ext cx="2439099" cy="561290"/>
              </a:xfrm>
              <a:prstGeom prst="rect">
                <a:avLst/>
              </a:prstGeom>
              <a:blipFill>
                <a:blip r:embed="rId6"/>
                <a:stretch>
                  <a:fillRect b="-2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0709">
            <a:extLst>
              <a:ext uri="{FF2B5EF4-FFF2-40B4-BE49-F238E27FC236}">
                <a16:creationId xmlns:a16="http://schemas.microsoft.com/office/drawing/2014/main" id="{2DE738E1-A29A-4E82-C20F-F1268AEEC27B}"/>
              </a:ext>
            </a:extLst>
          </p:cNvPr>
          <p:cNvSpPr txBox="1"/>
          <p:nvPr/>
        </p:nvSpPr>
        <p:spPr>
          <a:xfrm>
            <a:off x="460433" y="954167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把下列各数写入相应的集合中：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0" name="yt_shape_10720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估计无理数的近似值</a:t>
            </a:r>
          </a:p>
        </p:txBody>
      </p:sp>
      <p:sp>
        <p:nvSpPr>
          <p:cNvPr id="10721" name="yt_shape_1072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的两个小正方形拼成一个大正方形，则大正方形的边长最接近的整数是（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25" name="yt_table_10725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363758"/>
              </p:ext>
            </p:extLst>
          </p:nvPr>
        </p:nvGraphicFramePr>
        <p:xfrm>
          <a:off x="540000" y="4225082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grpSp>
        <p:nvGrpSpPr>
          <p:cNvPr id="10722" name="yt_shape_10722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124896" y="2236061"/>
            <a:ext cx="3942207" cy="1821321"/>
            <a:chOff x="0" y="0"/>
            <a:chExt cx="3942207" cy="1821321"/>
          </a:xfrm>
        </p:grpSpPr>
        <p:pic>
          <p:nvPicPr>
            <p:cNvPr id="2" name="yt_image_1072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942207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24" name="yt_shape_10724"/>
            <p:cNvSpPr txBox="1"/>
            <p:nvPr/>
          </p:nvSpPr>
          <p:spPr>
            <a:xfrm>
              <a:off x="1437822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666346">
            <a:extLst>
              <a:ext uri="{FF2B5EF4-FFF2-40B4-BE49-F238E27FC236}">
                <a16:creationId xmlns:a16="http://schemas.microsoft.com/office/drawing/2014/main" id="{69A84836-F28B-6261-0AA6-17B575797C4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8A0B598-A5BE-163B-0A3D-9529A2357F4C}"/>
              </a:ext>
            </a:extLst>
          </p:cNvPr>
          <p:cNvSpPr txBox="1"/>
          <p:nvPr/>
        </p:nvSpPr>
        <p:spPr>
          <a:xfrm>
            <a:off x="19741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EFFEC-8096-01C1-19AB-D1D27A3452A2}"/>
              </a:ext>
            </a:extLst>
          </p:cNvPr>
          <p:cNvSpPr txBox="1"/>
          <p:nvPr/>
        </p:nvSpPr>
        <p:spPr>
          <a:xfrm>
            <a:off x="540000" y="4725144"/>
            <a:ext cx="11244632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已知直角三角形两直角边长分别为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，斜边长为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，利用“夹逼法”，求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≈</a:t>
            </a:r>
            <a:r>
              <a:rPr kumimoji="0" lang="zh-CN" altLang="zh-CN" sz="100" b="0" i="0" u="none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kumimoji="0" lang="zh-CN" altLang="zh-CN" sz="24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kumimoji="0" lang="en-US" altLang="zh-CN" sz="2400" b="0" i="0" u="sng" strike="noStrike" kern="1200" cap="none" spc="0" normalizeH="0" baseline="0" noProof="0" dirty="0">
                <a:ln>
                  <a:noFill/>
                </a:ln>
                <a:solidFill>
                  <a:srgbClr val="FF0000">
                    <a:alpha val="0"/>
                  </a:srgbClr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u="sng" strike="noStrike" kern="1200" cap="none" spc="0" normalizeH="0" baseline="0" noProof="0" dirty="0">
                <a:ln>
                  <a:noFill/>
                </a:ln>
                <a:solidFill>
                  <a:srgbClr val="FF0000">
                    <a:alpha val="0"/>
                  </a:srgbClr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u="sng" strike="noStrike" kern="1200" cap="none" spc="0" normalizeH="0" baseline="0" noProof="0" dirty="0">
                <a:ln>
                  <a:noFill/>
                </a:ln>
                <a:solidFill>
                  <a:srgbClr val="FF0000">
                    <a:alpha val="0"/>
                  </a:srgbClr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61</a:t>
            </a:r>
            <a:r>
              <a:rPr kumimoji="0" lang="zh-CN" altLang="zh-CN" sz="2400" b="0" i="0" u="sng" strike="noStrike" kern="1200" cap="none" spc="0" normalizeH="0" baseline="0" noProof="0" dirty="0">
                <a:ln>
                  <a:noFill/>
                </a:ln>
                <a:solidFill>
                  <a:srgbClr val="FF0000">
                    <a:alpha val="0"/>
                  </a:srgbClr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kumimoji="0" lang="zh-CN" altLang="zh-CN" sz="100" b="0" i="0" u="none" strike="noStrike" kern="1200" cap="none" spc="-10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（精确到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5BFBE9-32F7-FCEE-13E6-19CD5484A3A0}"/>
              </a:ext>
            </a:extLst>
          </p:cNvPr>
          <p:cNvSpPr txBox="1"/>
          <p:nvPr/>
        </p:nvSpPr>
        <p:spPr>
          <a:xfrm>
            <a:off x="1464965" y="5167947"/>
            <a:ext cx="101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7" name="yt_shape_1072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的方格中，有一阴影正方形，设每一个小方格的边长为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请解决下面的问题：</a:t>
            </a:r>
          </a:p>
        </p:txBody>
      </p:sp>
      <p:sp>
        <p:nvSpPr>
          <p:cNvPr id="3" name="yt_shape_10729">
            <a:extLst>
              <a:ext uri="{FF2B5EF4-FFF2-40B4-BE49-F238E27FC236}">
                <a16:creationId xmlns:a16="http://schemas.microsoft.com/office/drawing/2014/main" id="{5D6682FC-8BD1-8C62-BE3C-34A3B8C7594D}"/>
              </a:ext>
            </a:extLst>
          </p:cNvPr>
          <p:cNvSpPr txBox="1"/>
          <p:nvPr/>
        </p:nvSpPr>
        <p:spPr>
          <a:xfrm>
            <a:off x="407368" y="2132856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）阴影正方形的面积是多少？</a:t>
            </a:r>
          </a:p>
        </p:txBody>
      </p:sp>
      <p:sp>
        <p:nvSpPr>
          <p:cNvPr id="4" name="yt_shape_10730">
            <a:extLst>
              <a:ext uri="{FF2B5EF4-FFF2-40B4-BE49-F238E27FC236}">
                <a16:creationId xmlns:a16="http://schemas.microsoft.com/office/drawing/2014/main" id="{162F43F4-BA7A-5D20-D66F-D3615CC52398}"/>
              </a:ext>
            </a:extLst>
          </p:cNvPr>
          <p:cNvSpPr txBox="1"/>
          <p:nvPr/>
        </p:nvSpPr>
        <p:spPr>
          <a:xfrm>
            <a:off x="407368" y="2764523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阴影正方形的面积是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5" name="yt_shape_10731">
            <a:extLst>
              <a:ext uri="{FF2B5EF4-FFF2-40B4-BE49-F238E27FC236}">
                <a16:creationId xmlns:a16="http://schemas.microsoft.com/office/drawing/2014/main" id="{BBFC9A1E-EBAD-DFC4-87F6-F734042040CD}"/>
              </a:ext>
            </a:extLst>
          </p:cNvPr>
          <p:cNvGrpSpPr/>
          <p:nvPr/>
        </p:nvGrpSpPr>
        <p:grpSpPr>
          <a:xfrm>
            <a:off x="10268925" y="2764523"/>
            <a:ext cx="1250442" cy="1714957"/>
            <a:chOff x="0" y="0"/>
            <a:chExt cx="1250442" cy="1714957"/>
          </a:xfrm>
        </p:grpSpPr>
        <p:pic>
          <p:nvPicPr>
            <p:cNvPr id="6" name="yt_image_10731" descr="{&quot;rangeId&quot;:0,&quot;⚘_2&quot;:1}">
              <a:extLst>
                <a:ext uri="{FF2B5EF4-FFF2-40B4-BE49-F238E27FC236}">
                  <a16:creationId xmlns:a16="http://schemas.microsoft.com/office/drawing/2014/main" id="{EDD4EBD7-5A88-3042-DC02-E975D88CEBD9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50442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0733">
              <a:extLst>
                <a:ext uri="{FF2B5EF4-FFF2-40B4-BE49-F238E27FC236}">
                  <a16:creationId xmlns:a16="http://schemas.microsoft.com/office/drawing/2014/main" id="{FF977015-81BC-0999-B7D7-1E857DACB5FF}"/>
                </a:ext>
              </a:extLst>
            </p:cNvPr>
            <p:cNvSpPr txBox="1"/>
            <p:nvPr/>
          </p:nvSpPr>
          <p:spPr>
            <a:xfrm>
              <a:off x="104612" y="1286442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yt_shape_10735">
            <a:extLst>
              <a:ext uri="{FF2B5EF4-FFF2-40B4-BE49-F238E27FC236}">
                <a16:creationId xmlns:a16="http://schemas.microsoft.com/office/drawing/2014/main" id="{D434A6BE-3A5A-2F8F-12AA-B255D48B5496}"/>
              </a:ext>
            </a:extLst>
          </p:cNvPr>
          <p:cNvSpPr txBox="1"/>
          <p:nvPr/>
        </p:nvSpPr>
        <p:spPr>
          <a:xfrm>
            <a:off x="407368" y="3429000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）阴影正方形的边长介于哪两个整数之间？</a:t>
            </a:r>
          </a:p>
        </p:txBody>
      </p:sp>
      <p:sp>
        <p:nvSpPr>
          <p:cNvPr id="9" name="yt_shape_10736">
            <a:extLst>
              <a:ext uri="{FF2B5EF4-FFF2-40B4-BE49-F238E27FC236}">
                <a16:creationId xmlns:a16="http://schemas.microsoft.com/office/drawing/2014/main" id="{DB1D7F6D-FAEE-1FFB-0B3C-13D5CF90DC23}"/>
              </a:ext>
            </a:extLst>
          </p:cNvPr>
          <p:cNvSpPr txBox="1"/>
          <p:nvPr/>
        </p:nvSpPr>
        <p:spPr>
          <a:xfrm>
            <a:off x="407368" y="4060667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阴影正方形的边长介于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之间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1" name="yt_shape_10741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对无理数的概念理解不透致错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42" name="yt_shape_10742"/>
              <p:cNvSpPr txBox="1"/>
              <p:nvPr/>
            </p:nvSpPr>
            <p:spPr>
              <a:xfrm>
                <a:off x="540119" y="1399565"/>
                <a:ext cx="10092385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1415926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7070070007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这四个数中，无理数的个数为（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742" name="yt_shape_107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0092385" cy="1110560"/>
              </a:xfrm>
              <a:prstGeom prst="rect">
                <a:avLst/>
              </a:prstGeom>
              <a:blipFill>
                <a:blip r:embed="rId2"/>
                <a:stretch>
                  <a:fillRect l="-1873" r="-967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44" name="yt_table_10744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309518"/>
              </p:ext>
            </p:extLst>
          </p:nvPr>
        </p:nvGraphicFramePr>
        <p:xfrm>
          <a:off x="540000" y="2713277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</a:tbl>
          </a:graphicData>
        </a:graphic>
      </p:graphicFrame>
      <p:pic>
        <p:nvPicPr>
          <p:cNvPr id="3" name="yt_shape_1684745666381">
            <a:extLst>
              <a:ext uri="{FF2B5EF4-FFF2-40B4-BE49-F238E27FC236}">
                <a16:creationId xmlns:a16="http://schemas.microsoft.com/office/drawing/2014/main" id="{4D068A45-623E-92F7-7842-A1B2EA9B819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FC408B-B31E-66E4-55D4-9672B4375030}"/>
              </a:ext>
            </a:extLst>
          </p:cNvPr>
          <p:cNvSpPr txBox="1"/>
          <p:nvPr/>
        </p:nvSpPr>
        <p:spPr>
          <a:xfrm>
            <a:off x="1059708" y="2028209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6" name="yt_shape_10746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cfe7b89-0c05-472d-9052-be6757dde68a.png&quot;}"/>
            </a:endParaRPr>
          </a:p>
        </p:txBody>
      </p:sp>
      <p:sp>
        <p:nvSpPr>
          <p:cNvPr id="10747" name="yt_shape_10747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下列各数中：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的正方形的边长；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体积为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的正方体的棱长；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两条直角边分别为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的直角三角形的斜边长；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的长方形的对角线长，其中是无理数的有（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48" name="yt_table_1074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470107"/>
              </p:ext>
            </p:extLst>
          </p:nvPr>
        </p:nvGraphicFramePr>
        <p:xfrm>
          <a:off x="540000" y="3236113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</a:tbl>
          </a:graphicData>
        </a:graphic>
      </p:graphicFrame>
      <p:sp>
        <p:nvSpPr>
          <p:cNvPr id="10750" name="yt_shape_10750"/>
          <p:cNvSpPr txBox="1"/>
          <p:nvPr/>
        </p:nvSpPr>
        <p:spPr>
          <a:xfrm>
            <a:off x="540000" y="3711178"/>
            <a:ext cx="11054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的正方形的边长的整数部分分别为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51" name="yt_table_10751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415845"/>
              </p:ext>
            </p:extLst>
          </p:nvPr>
        </p:nvGraphicFramePr>
        <p:xfrm>
          <a:off x="540000" y="4342845"/>
          <a:ext cx="7962266" cy="428054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53" name="yt_shape_10753"/>
              <p:cNvSpPr txBox="1"/>
              <p:nvPr/>
            </p:nvSpPr>
            <p:spPr>
              <a:xfrm>
                <a:off x="540119" y="4821592"/>
                <a:ext cx="11111999" cy="15952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六个数：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2020020002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（相邻两个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的个数逐次加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），若其中无理数的个数为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，整数的个数为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，非负数的个数为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53" name="yt_shape_10753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21592"/>
                <a:ext cx="11111999" cy="1595245"/>
              </a:xfrm>
              <a:prstGeom prst="rect">
                <a:avLst/>
              </a:prstGeom>
              <a:blipFill>
                <a:blip r:embed="rId2"/>
                <a:stretch>
                  <a:fillRect l="-1701" r="-1701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666408">
            <a:extLst>
              <a:ext uri="{FF2B5EF4-FFF2-40B4-BE49-F238E27FC236}">
                <a16:creationId xmlns:a16="http://schemas.microsoft.com/office/drawing/2014/main" id="{B407789F-5317-22D9-F654-DA38F122CED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61D927-9965-4F83-0350-813F16D5F10B}"/>
              </a:ext>
            </a:extLst>
          </p:cNvPr>
          <p:cNvSpPr txBox="1"/>
          <p:nvPr/>
        </p:nvSpPr>
        <p:spPr>
          <a:xfrm>
            <a:off x="3193308" y="25483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B0A2C7-C737-C407-B7CC-B945CD104199}"/>
              </a:ext>
            </a:extLst>
          </p:cNvPr>
          <p:cNvSpPr txBox="1"/>
          <p:nvPr/>
        </p:nvSpPr>
        <p:spPr>
          <a:xfrm>
            <a:off x="10584589" y="36643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BBD054-4BCE-F4BE-3A4C-0297FE0152ED}"/>
              </a:ext>
            </a:extLst>
          </p:cNvPr>
          <p:cNvSpPr txBox="1"/>
          <p:nvPr/>
        </p:nvSpPr>
        <p:spPr>
          <a:xfrm>
            <a:off x="2363046" y="593023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" name="yt_shape_1075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的正方形网格中，以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为边画直角△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在格点上，且另外两条边长均为无理数，满足这样条件的点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759" name="yt_shape_10759"/>
          <p:cNvSpPr txBox="1"/>
          <p:nvPr/>
        </p:nvSpPr>
        <p:spPr>
          <a:xfrm>
            <a:off x="540000" y="40773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56" name="yt_shape_10756" title="H_170.6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0174" y="1859435"/>
            <a:ext cx="1771650" cy="2167650"/>
            <a:chOff x="0" y="0"/>
            <a:chExt cx="1771650" cy="2167650"/>
          </a:xfrm>
        </p:grpSpPr>
        <p:pic>
          <p:nvPicPr>
            <p:cNvPr id="2" name="yt_image_1075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1650" cy="1771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58" name="yt_shape_10758"/>
            <p:cNvSpPr txBox="1"/>
            <p:nvPr/>
          </p:nvSpPr>
          <p:spPr>
            <a:xfrm>
              <a:off x="276361" y="180765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FBB4B93-CF17-9381-A1E8-7954A2AE9329}"/>
              </a:ext>
            </a:extLst>
          </p:cNvPr>
          <p:cNvSpPr txBox="1"/>
          <p:nvPr/>
        </p:nvSpPr>
        <p:spPr>
          <a:xfrm>
            <a:off x="7054107" y="132868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1184</Words>
  <Application>Microsoft Office PowerPoint</Application>
  <PresentationFormat>宽屏</PresentationFormat>
  <Paragraphs>109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49</cp:revision>
  <dcterms:created xsi:type="dcterms:W3CDTF">2023-05-05T05:33:00Z</dcterms:created>
  <dcterms:modified xsi:type="dcterms:W3CDTF">2023-05-24T06:02:14Z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