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69" r:id="rId5"/>
    <p:sldId id="370" r:id="rId6"/>
    <p:sldId id="373" r:id="rId7"/>
    <p:sldId id="374" r:id="rId8"/>
    <p:sldId id="376" r:id="rId9"/>
    <p:sldId id="379" r:id="rId10"/>
    <p:sldId id="380" r:id="rId11"/>
    <p:sldId id="381" r:id="rId12"/>
    <p:sldId id="386" r:id="rId13"/>
    <p:sldId id="38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3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5" name="yt_shape_1026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7f952f2-172a-4b70-b3c8-a83079637626.png&quot;}"/>
            </a:endParaRPr>
          </a:p>
        </p:txBody>
      </p:sp>
      <p:sp>
        <p:nvSpPr>
          <p:cNvPr id="10266" name="yt_shape_10266"/>
          <p:cNvSpPr txBox="1"/>
          <p:nvPr/>
        </p:nvSpPr>
        <p:spPr>
          <a:xfrm>
            <a:off x="540000" y="165316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利用勾股定理求最短路径：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540119" y="21324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在立体图形上找最短距离，通常要把立体图形转化为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平面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图形，再利用“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两点之间线段最短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”这个性质，找到立体图形表面上两点间的最短路径，并利用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勾股定理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68" name="yt_shape_10268"/>
          <p:cNvSpPr txBox="1"/>
          <p:nvPr/>
        </p:nvSpPr>
        <p:spPr>
          <a:xfrm>
            <a:off x="540000" y="3572029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运用勾股定理解决实际问题要构造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，把实际问题抽象成几何问题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22182">
            <a:extLst>
              <a:ext uri="{FF2B5EF4-FFF2-40B4-BE49-F238E27FC236}">
                <a16:creationId xmlns:a16="http://schemas.microsoft.com/office/drawing/2014/main" id="{AAB2D226-09A0-41E5-2516-75194378965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CCD296-839D-2374-6E58-45B62D71DEE9}"/>
              </a:ext>
            </a:extLst>
          </p:cNvPr>
          <p:cNvSpPr txBox="1"/>
          <p:nvPr/>
        </p:nvSpPr>
        <p:spPr>
          <a:xfrm>
            <a:off x="7765307" y="20856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E3ECC4-26FA-1F23-BBED-CCA97748CE4B}"/>
              </a:ext>
            </a:extLst>
          </p:cNvPr>
          <p:cNvSpPr txBox="1"/>
          <p:nvPr/>
        </p:nvSpPr>
        <p:spPr>
          <a:xfrm>
            <a:off x="11118107" y="208565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D18D39-A25A-D15D-11A5-BFB4015E8861}"/>
              </a:ext>
            </a:extLst>
          </p:cNvPr>
          <p:cNvSpPr txBox="1"/>
          <p:nvPr/>
        </p:nvSpPr>
        <p:spPr>
          <a:xfrm>
            <a:off x="450108" y="256114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点之间线段最短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A22B00-A8EC-5E69-82EA-737ED48FA588}"/>
              </a:ext>
            </a:extLst>
          </p:cNvPr>
          <p:cNvSpPr txBox="1"/>
          <p:nvPr/>
        </p:nvSpPr>
        <p:spPr>
          <a:xfrm>
            <a:off x="1059708" y="303663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勾股定理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B30B7F-D6A9-F7BF-2577-BEC6AB5FA237}"/>
              </a:ext>
            </a:extLst>
          </p:cNvPr>
          <p:cNvSpPr txBox="1"/>
          <p:nvPr/>
        </p:nvSpPr>
        <p:spPr>
          <a:xfrm>
            <a:off x="5555389" y="352522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5" name="yt_shape_10335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如图是秋千架，当秋千绳子自然下垂时，踏板离地面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（踏板厚度忽略不计），如图是从侧面看，当秋千踏板荡起至点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位置时，点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离地面的垂直高度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，离秋千支柱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（不考虑支柱的直径），求秋千支柱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39" name="yt_shape_10339"/>
          <p:cNvSpPr txBox="1"/>
          <p:nvPr/>
        </p:nvSpPr>
        <p:spPr>
          <a:xfrm>
            <a:off x="540000" y="49489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36" name="yt_shape_10336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8256" y="2895667"/>
            <a:ext cx="2242566" cy="1926477"/>
            <a:chOff x="0" y="0"/>
            <a:chExt cx="2242566" cy="1926477"/>
          </a:xfrm>
        </p:grpSpPr>
        <p:pic>
          <p:nvPicPr>
            <p:cNvPr id="2" name="yt_image_1033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2566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8" name="yt_shape_10338"/>
            <p:cNvSpPr txBox="1"/>
            <p:nvPr/>
          </p:nvSpPr>
          <p:spPr>
            <a:xfrm>
              <a:off x="511819" y="156647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0340">
            <a:extLst>
              <a:ext uri="{FF2B5EF4-FFF2-40B4-BE49-F238E27FC236}">
                <a16:creationId xmlns:a16="http://schemas.microsoft.com/office/drawing/2014/main" id="{0B952086-8001-AA04-8857-9F125DB3F279}"/>
              </a:ext>
            </a:extLst>
          </p:cNvPr>
          <p:cNvSpPr txBox="1"/>
          <p:nvPr/>
        </p:nvSpPr>
        <p:spPr>
          <a:xfrm>
            <a:off x="540000" y="2895667"/>
            <a:ext cx="751808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341">
            <a:extLst>
              <a:ext uri="{FF2B5EF4-FFF2-40B4-BE49-F238E27FC236}">
                <a16:creationId xmlns:a16="http://schemas.microsoft.com/office/drawing/2014/main" id="{8CD50B38-EDA8-47D0-93B5-067290C32044}"/>
              </a:ext>
            </a:extLst>
          </p:cNvPr>
          <p:cNvSpPr txBox="1"/>
          <p:nvPr/>
        </p:nvSpPr>
        <p:spPr>
          <a:xfrm>
            <a:off x="540000" y="4335233"/>
            <a:ext cx="3957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秋千支柱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yt_shape_1034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46db988-bb01-495a-a375-732caaa5dc7e.png&quot;}"/>
            </a:endParaRPr>
          </a:p>
        </p:txBody>
      </p:sp>
      <p:sp>
        <p:nvSpPr>
          <p:cNvPr id="10343" name="yt_shape_10343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）葛藤是一种刁钻的植物，它的腰杆不硬，为了争夺雨露阳光，常常绕着树干盘旋而上，它还有一手绝招，就是它绕树盘升的路线总是沿最短路线——螺旋前进的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通过阅读以上信息，解决下列问题：</a:t>
            </a:r>
          </a:p>
        </p:txBody>
      </p:sp>
      <p:sp>
        <p:nvSpPr>
          <p:cNvPr id="10347" name="yt_shape_10347"/>
          <p:cNvSpPr txBox="1"/>
          <p:nvPr/>
        </p:nvSpPr>
        <p:spPr>
          <a:xfrm>
            <a:off x="540000" y="51670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44" name="yt_shape_10344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67362" y="3794628"/>
            <a:ext cx="1017270" cy="1871613"/>
            <a:chOff x="0" y="0"/>
            <a:chExt cx="1017270" cy="1871613"/>
          </a:xfrm>
        </p:grpSpPr>
        <p:pic>
          <p:nvPicPr>
            <p:cNvPr id="2" name="yt_image_1034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1727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6" name="yt_shape_10346"/>
            <p:cNvSpPr txBox="1"/>
            <p:nvPr/>
          </p:nvSpPr>
          <p:spPr>
            <a:xfrm>
              <a:off x="-100829" y="15116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348" name="yt_shape_10348"/>
          <p:cNvSpPr txBox="1"/>
          <p:nvPr/>
        </p:nvSpPr>
        <p:spPr>
          <a:xfrm>
            <a:off x="407368" y="3092726"/>
            <a:ext cx="978415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）如果树干的周长（即图中圆柱体的底面周长）为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，绕一圈升高（即圆柱的高）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，则它爬行一圈的路程是多少？</a:t>
            </a:r>
          </a:p>
        </p:txBody>
      </p:sp>
      <p:pic>
        <p:nvPicPr>
          <p:cNvPr id="4" name="yt_shape_1684745622365">
            <a:extLst>
              <a:ext uri="{FF2B5EF4-FFF2-40B4-BE49-F238E27FC236}">
                <a16:creationId xmlns:a16="http://schemas.microsoft.com/office/drawing/2014/main" id="{52CA2FCA-FD23-0856-15E7-33DC2E219A3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15" name="yt_shape_10350">
            <a:extLst>
              <a:ext uri="{FF2B5EF4-FFF2-40B4-BE49-F238E27FC236}">
                <a16:creationId xmlns:a16="http://schemas.microsoft.com/office/drawing/2014/main" id="{A0FF98F8-30F8-849E-77CC-0CCFBD068766}"/>
              </a:ext>
            </a:extLst>
          </p:cNvPr>
          <p:cNvSpPr txBox="1"/>
          <p:nvPr/>
        </p:nvSpPr>
        <p:spPr>
          <a:xfrm>
            <a:off x="603500" y="4001373"/>
            <a:ext cx="5222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如图为圆柱体沿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的展开图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6" name="yt_shape_10351">
            <a:extLst>
              <a:ext uri="{FF2B5EF4-FFF2-40B4-BE49-F238E27FC236}">
                <a16:creationId xmlns:a16="http://schemas.microsoft.com/office/drawing/2014/main" id="{0E82D57A-874D-0ACE-B8C9-20755F0719EF}"/>
              </a:ext>
            </a:extLst>
          </p:cNvPr>
          <p:cNvSpPr txBox="1"/>
          <p:nvPr/>
        </p:nvSpPr>
        <p:spPr>
          <a:xfrm>
            <a:off x="603500" y="4480676"/>
            <a:ext cx="8476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树干的周长为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高是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7" name="yt_shape_10352">
            <a:extLst>
              <a:ext uri="{FF2B5EF4-FFF2-40B4-BE49-F238E27FC236}">
                <a16:creationId xmlns:a16="http://schemas.microsoft.com/office/drawing/2014/main" id="{D3B36EA1-E909-CD97-B76E-07D014166D5D}"/>
              </a:ext>
            </a:extLst>
          </p:cNvPr>
          <p:cNvSpPr txBox="1"/>
          <p:nvPr/>
        </p:nvSpPr>
        <p:spPr>
          <a:xfrm>
            <a:off x="603500" y="4959979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8" name="yt_shape_10353">
            <a:extLst>
              <a:ext uri="{FF2B5EF4-FFF2-40B4-BE49-F238E27FC236}">
                <a16:creationId xmlns:a16="http://schemas.microsoft.com/office/drawing/2014/main" id="{088AED47-D713-4EF7-9099-732AB17239EE}"/>
              </a:ext>
            </a:extLst>
          </p:cNvPr>
          <p:cNvSpPr txBox="1"/>
          <p:nvPr/>
        </p:nvSpPr>
        <p:spPr>
          <a:xfrm>
            <a:off x="603500" y="5439282"/>
            <a:ext cx="17857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9" name="yt_shape_10354">
            <a:extLst>
              <a:ext uri="{FF2B5EF4-FFF2-40B4-BE49-F238E27FC236}">
                <a16:creationId xmlns:a16="http://schemas.microsoft.com/office/drawing/2014/main" id="{7104C981-6C76-C9EF-437A-FB5A1064DAA9}"/>
              </a:ext>
            </a:extLst>
          </p:cNvPr>
          <p:cNvSpPr txBox="1"/>
          <p:nvPr/>
        </p:nvSpPr>
        <p:spPr>
          <a:xfrm>
            <a:off x="603500" y="5918585"/>
            <a:ext cx="3837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故它爬行一圈的路程是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21" name="yt_image_10355">
            <a:extLst>
              <a:ext uri="{FF2B5EF4-FFF2-40B4-BE49-F238E27FC236}">
                <a16:creationId xmlns:a16="http://schemas.microsoft.com/office/drawing/2014/main" id="{4EB1144D-A6FA-8344-7402-3EB6F522AC80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2787" y="3885509"/>
            <a:ext cx="1346454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yt_shape_10357">
            <a:extLst>
              <a:ext uri="{FF2B5EF4-FFF2-40B4-BE49-F238E27FC236}">
                <a16:creationId xmlns:a16="http://schemas.microsoft.com/office/drawing/2014/main" id="{DD21A055-30FA-560E-BC9A-124F8E38B206}"/>
              </a:ext>
            </a:extLst>
          </p:cNvPr>
          <p:cNvSpPr txBox="1"/>
          <p:nvPr/>
        </p:nvSpPr>
        <p:spPr>
          <a:xfrm>
            <a:off x="8651242" y="6098864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Cambria Math" pitchFamily="24"/>
              </a:rPr>
              <a:t>第1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Cambria Math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Cambria Math" pitchFamily="24"/>
              </a:rPr>
              <a:t>题答案图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3D26299-2924-F41B-9243-6BCBBC5407AE}"/>
              </a:ext>
            </a:extLst>
          </p:cNvPr>
          <p:cNvSpPr txBox="1"/>
          <p:nvPr/>
        </p:nvSpPr>
        <p:spPr>
          <a:xfrm>
            <a:off x="8578994" y="530624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Cambria Math" pitchFamily="24"/>
              </a:rPr>
              <a:t>第1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Cambria Math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Cambria Math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9" name="yt_shape_103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）如果树干的周长为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，绕一圈爬行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，它爬行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圈到达树顶，则树干高为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CB843C-819C-8642-1673-49A383F1EAF1}"/>
              </a:ext>
            </a:extLst>
          </p:cNvPr>
          <p:cNvSpPr txBox="1"/>
          <p:nvPr/>
        </p:nvSpPr>
        <p:spPr>
          <a:xfrm>
            <a:off x="1059708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9" name="yt_shape_1035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638dc20c-ec0f-49c2-8563-6d7906ec435a.png&quot;}"/>
            </a:endParaRPr>
          </a:p>
        </p:txBody>
      </p:sp>
      <p:sp>
        <p:nvSpPr>
          <p:cNvPr id="10360" name="yt_shape_10360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立体图形表面上两点间的最短路径问题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转化为求平面两点之间的距离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关键是画出展开后的平面图形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22394">
            <a:extLst>
              <a:ext uri="{FF2B5EF4-FFF2-40B4-BE49-F238E27FC236}">
                <a16:creationId xmlns:a16="http://schemas.microsoft.com/office/drawing/2014/main" id="{75785EED-34A7-8223-A3AD-562BB33877A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22c9cdc-a7d9-4d16-af4f-008e30069e1f.png&quot;}"/>
            </a:endParaRPr>
          </a:p>
        </p:txBody>
      </p:sp>
      <p:sp>
        <p:nvSpPr>
          <p:cNvPr id="10270" name="yt_shape_10270"/>
          <p:cNvSpPr txBox="1"/>
          <p:nvPr/>
        </p:nvSpPr>
        <p:spPr>
          <a:xfrm>
            <a:off x="540000" y="1662201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立体图形表面中两点之间的最短距离</a:t>
            </a:r>
          </a:p>
        </p:txBody>
      </p:sp>
      <p:sp>
        <p:nvSpPr>
          <p:cNvPr id="10271" name="yt_shape_10271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）如图，圆柱的底面直径为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，一只蚂蚁在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处，沿圆柱的侧面爬到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处，现将圆柱侧面沿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“剪开”，在侧面展开图上画出蚂蚁爬行的最近路线，正确的是（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275" name="yt_shape_10275"/>
          <p:cNvSpPr txBox="1"/>
          <p:nvPr/>
        </p:nvSpPr>
        <p:spPr>
          <a:xfrm>
            <a:off x="540000" y="57522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72" name="yt_shape_10272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3814169"/>
            <a:ext cx="1491615" cy="1948194"/>
            <a:chOff x="0" y="0"/>
            <a:chExt cx="1491615" cy="1948194"/>
          </a:xfrm>
        </p:grpSpPr>
        <p:pic>
          <p:nvPicPr>
            <p:cNvPr id="2" name="yt_image_1027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1615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74" name="yt_shape_10274"/>
            <p:cNvSpPr txBox="1"/>
            <p:nvPr/>
          </p:nvSpPr>
          <p:spPr>
            <a:xfrm>
              <a:off x="212526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22205">
            <a:extLst>
              <a:ext uri="{FF2B5EF4-FFF2-40B4-BE49-F238E27FC236}">
                <a16:creationId xmlns:a16="http://schemas.microsoft.com/office/drawing/2014/main" id="{A8B3CF50-33CC-6050-964B-EDD3F061A7A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5622222">
            <a:extLst>
              <a:ext uri="{FF2B5EF4-FFF2-40B4-BE49-F238E27FC236}">
                <a16:creationId xmlns:a16="http://schemas.microsoft.com/office/drawing/2014/main" id="{1075A1C4-A60C-0BAF-54E4-F5999F3F711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404E37E-36E8-45FA-CFB6-B89F3BAF0E06}"/>
              </a:ext>
            </a:extLst>
          </p:cNvPr>
          <p:cNvSpPr txBox="1"/>
          <p:nvPr/>
        </p:nvSpPr>
        <p:spPr>
          <a:xfrm>
            <a:off x="3498108" y="30659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277">
            <a:extLst>
              <a:ext uri="{FF2B5EF4-FFF2-40B4-BE49-F238E27FC236}">
                <a16:creationId xmlns:a16="http://schemas.microsoft.com/office/drawing/2014/main" id="{1F215445-1AB2-8DA2-42F3-F965ADCF43FB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677" y="4064646"/>
            <a:ext cx="6325702" cy="105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如图，有一个棱长为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的正方体，现有一绳子从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出发，沿正方体表面到达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处，则最短绳长的平方为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82" name="yt_shape_10282"/>
          <p:cNvSpPr txBox="1"/>
          <p:nvPr/>
        </p:nvSpPr>
        <p:spPr>
          <a:xfrm>
            <a:off x="540000" y="47403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79" name="yt_shape_10279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6197" y="2276872"/>
            <a:ext cx="1419606" cy="1685304"/>
            <a:chOff x="0" y="0"/>
            <a:chExt cx="1419606" cy="1685304"/>
          </a:xfrm>
        </p:grpSpPr>
        <p:pic>
          <p:nvPicPr>
            <p:cNvPr id="2" name="yt_image_1027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9606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81" name="yt_shape_10281"/>
            <p:cNvSpPr txBox="1"/>
            <p:nvPr/>
          </p:nvSpPr>
          <p:spPr>
            <a:xfrm>
              <a:off x="176522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7169C2-B6A1-4FD3-F1F2-CED360962801}"/>
              </a:ext>
            </a:extLst>
          </p:cNvPr>
          <p:cNvSpPr txBox="1"/>
          <p:nvPr/>
        </p:nvSpPr>
        <p:spPr>
          <a:xfrm>
            <a:off x="3498108" y="13286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3" name="yt_shape_1028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如图是一个三级台阶，它的每一级长、宽、高分别是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是这个台阶上两个相对的端点，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点有一只蚂蚁，想到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点去吃可口的食物，则蚂蚁沿台阶面爬行到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点的最短路程是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87" name="yt_shape_10287"/>
          <p:cNvSpPr txBox="1"/>
          <p:nvPr/>
        </p:nvSpPr>
        <p:spPr>
          <a:xfrm>
            <a:off x="540000" y="41990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84" name="yt_shape_10284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1557" y="2491930"/>
            <a:ext cx="2508885" cy="1656729"/>
            <a:chOff x="0" y="0"/>
            <a:chExt cx="2508885" cy="1656729"/>
          </a:xfrm>
        </p:grpSpPr>
        <p:pic>
          <p:nvPicPr>
            <p:cNvPr id="2" name="yt_image_1028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8885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86" name="yt_shape_10286"/>
            <p:cNvSpPr txBox="1"/>
            <p:nvPr/>
          </p:nvSpPr>
          <p:spPr>
            <a:xfrm>
              <a:off x="721161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E2BFCB-F746-4C8A-5664-C0AC8005E1D6}"/>
              </a:ext>
            </a:extLst>
          </p:cNvPr>
          <p:cNvSpPr txBox="1"/>
          <p:nvPr/>
        </p:nvSpPr>
        <p:spPr>
          <a:xfrm>
            <a:off x="4903046" y="1804170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8" name="yt_shape_10288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勾股定理在生活中的应用</a:t>
            </a:r>
          </a:p>
        </p:txBody>
      </p:sp>
      <p:sp>
        <p:nvSpPr>
          <p:cNvPr id="10289" name="yt_shape_1028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如图，一棵树（树干与地面垂直）高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米，在一次强台风中树被强风折断，倒下后的树顶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与树根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米，则这棵树断裂处点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93" name="yt_table_1029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607124"/>
              </p:ext>
            </p:extLst>
          </p:nvPr>
        </p:nvGraphicFramePr>
        <p:xfrm>
          <a:off x="540000" y="2839131"/>
          <a:ext cx="88004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grpSp>
        <p:nvGrpSpPr>
          <p:cNvPr id="10290" name="yt_shape_10290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0283" y="2479131"/>
            <a:ext cx="2311398" cy="1497852"/>
            <a:chOff x="0" y="0"/>
            <a:chExt cx="2374011" cy="1497852"/>
          </a:xfrm>
        </p:grpSpPr>
        <p:pic>
          <p:nvPicPr>
            <p:cNvPr id="2" name="yt_image_1029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4011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92" name="yt_shape_10292"/>
            <p:cNvSpPr txBox="1"/>
            <p:nvPr/>
          </p:nvSpPr>
          <p:spPr>
            <a:xfrm>
              <a:off x="653724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22258">
            <a:extLst>
              <a:ext uri="{FF2B5EF4-FFF2-40B4-BE49-F238E27FC236}">
                <a16:creationId xmlns:a16="http://schemas.microsoft.com/office/drawing/2014/main" id="{2246DEFD-0151-9F0D-527F-81105F8A25F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273F4E5-33FF-A2F1-D47C-E94AC62D240A}"/>
              </a:ext>
            </a:extLst>
          </p:cNvPr>
          <p:cNvSpPr txBox="1"/>
          <p:nvPr/>
        </p:nvSpPr>
        <p:spPr>
          <a:xfrm>
            <a:off x="1059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295">
            <a:extLst>
              <a:ext uri="{FF2B5EF4-FFF2-40B4-BE49-F238E27FC236}">
                <a16:creationId xmlns:a16="http://schemas.microsoft.com/office/drawing/2014/main" id="{E1DFDA76-2F44-6D49-4430-D71085309825}"/>
              </a:ext>
            </a:extLst>
          </p:cNvPr>
          <p:cNvSpPr txBox="1"/>
          <p:nvPr/>
        </p:nvSpPr>
        <p:spPr>
          <a:xfrm>
            <a:off x="509682" y="39769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如图，将一根长为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的橡皮筋固定在笔直的木棒上，两端点分别记为点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，然后将中点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向上拉升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，则橡皮筋被拉长了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299">
            <a:extLst>
              <a:ext uri="{FF2B5EF4-FFF2-40B4-BE49-F238E27FC236}">
                <a16:creationId xmlns:a16="http://schemas.microsoft.com/office/drawing/2014/main" id="{3C9E7C97-04C3-3F2E-5B2F-413ACA225913}"/>
              </a:ext>
            </a:extLst>
          </p:cNvPr>
          <p:cNvSpPr txBox="1"/>
          <p:nvPr/>
        </p:nvSpPr>
        <p:spPr>
          <a:xfrm>
            <a:off x="509563" y="64782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0296" title="H_105.4311">
            <a:extLst>
              <a:ext uri="{FF2B5EF4-FFF2-40B4-BE49-F238E27FC236}">
                <a16:creationId xmlns:a16="http://schemas.microsoft.com/office/drawing/2014/main" id="{B81FF1DD-3C14-5FF6-AF52-B5B318368547}"/>
              </a:ext>
            </a:extLst>
          </p:cNvPr>
          <p:cNvGrpSpPr/>
          <p:nvPr/>
        </p:nvGrpSpPr>
        <p:grpSpPr>
          <a:xfrm>
            <a:off x="9352402" y="5178822"/>
            <a:ext cx="1954530" cy="1338975"/>
            <a:chOff x="0" y="0"/>
            <a:chExt cx="1954530" cy="1338975"/>
          </a:xfrm>
        </p:grpSpPr>
        <p:pic>
          <p:nvPicPr>
            <p:cNvPr id="8" name="yt_image_10296">
              <a:extLst>
                <a:ext uri="{FF2B5EF4-FFF2-40B4-BE49-F238E27FC236}">
                  <a16:creationId xmlns:a16="http://schemas.microsoft.com/office/drawing/2014/main" id="{611E0FF6-27DF-805C-9054-FBFC4E61A7EC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54530" cy="94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298">
              <a:extLst>
                <a:ext uri="{FF2B5EF4-FFF2-40B4-BE49-F238E27FC236}">
                  <a16:creationId xmlns:a16="http://schemas.microsoft.com/office/drawing/2014/main" id="{A7501B3C-1FD1-794C-8C6D-A4A938A5551C}"/>
                </a:ext>
              </a:extLst>
            </p:cNvPr>
            <p:cNvSpPr txBox="1"/>
            <p:nvPr/>
          </p:nvSpPr>
          <p:spPr>
            <a:xfrm>
              <a:off x="443984" y="9789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2C50D79-28ED-D02C-5320-2364905F7214}"/>
              </a:ext>
            </a:extLst>
          </p:cNvPr>
          <p:cNvSpPr txBox="1"/>
          <p:nvPr/>
        </p:nvSpPr>
        <p:spPr>
          <a:xfrm>
            <a:off x="8258745" y="4405665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0" name="yt_shape_1030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）如图，在波平如镜的湖面上，有一朵盛开的美丽的红莲，它高出水面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突然一阵大风吹过，红莲被吹至一边，花朵刚好齐及水面，如果知道红莲移动的水平距离为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尺，请问水深多少？</a:t>
            </a:r>
          </a:p>
        </p:txBody>
      </p:sp>
      <p:sp>
        <p:nvSpPr>
          <p:cNvPr id="10304" name="yt_shape_10304"/>
          <p:cNvSpPr txBox="1"/>
          <p:nvPr/>
        </p:nvSpPr>
        <p:spPr>
          <a:xfrm>
            <a:off x="540000" y="42322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01" name="yt_shape_10301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2703671"/>
            <a:ext cx="1346454" cy="1689876"/>
            <a:chOff x="0" y="0"/>
            <a:chExt cx="1346454" cy="1689876"/>
          </a:xfrm>
        </p:grpSpPr>
        <p:pic>
          <p:nvPicPr>
            <p:cNvPr id="2" name="yt_image_1030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645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3" name="yt_shape_10303"/>
            <p:cNvSpPr txBox="1"/>
            <p:nvPr/>
          </p:nvSpPr>
          <p:spPr>
            <a:xfrm>
              <a:off x="139946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0305">
            <a:extLst>
              <a:ext uri="{FF2B5EF4-FFF2-40B4-BE49-F238E27FC236}">
                <a16:creationId xmlns:a16="http://schemas.microsoft.com/office/drawing/2014/main" id="{4B639B56-E29E-6B96-167E-1B319BF7C8A6}"/>
              </a:ext>
            </a:extLst>
          </p:cNvPr>
          <p:cNvSpPr txBox="1"/>
          <p:nvPr/>
        </p:nvSpPr>
        <p:spPr>
          <a:xfrm>
            <a:off x="539882" y="2304858"/>
            <a:ext cx="726320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设水深为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0306">
            <a:extLst>
              <a:ext uri="{FF2B5EF4-FFF2-40B4-BE49-F238E27FC236}">
                <a16:creationId xmlns:a16="http://schemas.microsoft.com/office/drawing/2014/main" id="{46F415B9-38B8-B2B5-9FCF-3C6A19E112D9}"/>
              </a:ext>
            </a:extLst>
          </p:cNvPr>
          <p:cNvSpPr txBox="1"/>
          <p:nvPr/>
        </p:nvSpPr>
        <p:spPr>
          <a:xfrm>
            <a:off x="539882" y="4704687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0307">
            <a:extLst>
              <a:ext uri="{FF2B5EF4-FFF2-40B4-BE49-F238E27FC236}">
                <a16:creationId xmlns:a16="http://schemas.microsoft.com/office/drawing/2014/main" id="{BC940A52-02B7-C036-FEA9-0CC3629B5155}"/>
              </a:ext>
            </a:extLst>
          </p:cNvPr>
          <p:cNvSpPr txBox="1"/>
          <p:nvPr/>
        </p:nvSpPr>
        <p:spPr>
          <a:xfrm>
            <a:off x="539882" y="5183990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即水深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311">
            <a:extLst>
              <a:ext uri="{FF2B5EF4-FFF2-40B4-BE49-F238E27FC236}">
                <a16:creationId xmlns:a16="http://schemas.microsoft.com/office/drawing/2014/main" id="{DE5FDD14-B3C8-7172-3F3C-C0B162EAEB97}"/>
              </a:ext>
            </a:extLst>
          </p:cNvPr>
          <p:cNvSpPr txBox="1"/>
          <p:nvPr/>
        </p:nvSpPr>
        <p:spPr>
          <a:xfrm>
            <a:off x="539882" y="75182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7" name="yt_image_10308">
            <a:extLst>
              <a:ext uri="{FF2B5EF4-FFF2-40B4-BE49-F238E27FC236}">
                <a16:creationId xmlns:a16="http://schemas.microsoft.com/office/drawing/2014/main" id="{0FD76222-5E84-3198-8959-A77D405880CE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7999" y="2777390"/>
            <a:ext cx="1315593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0310">
            <a:extLst>
              <a:ext uri="{FF2B5EF4-FFF2-40B4-BE49-F238E27FC236}">
                <a16:creationId xmlns:a16="http://schemas.microsoft.com/office/drawing/2014/main" id="{04C0AD06-3B94-E715-70E8-CBFD16592659}"/>
              </a:ext>
            </a:extLst>
          </p:cNvPr>
          <p:cNvSpPr txBox="1"/>
          <p:nvPr/>
        </p:nvSpPr>
        <p:spPr>
          <a:xfrm>
            <a:off x="5257869" y="7107814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第6题答案图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8D5C0D-2D3D-CE5A-2277-B2BF7285F16B}"/>
              </a:ext>
            </a:extLst>
          </p:cNvPr>
          <p:cNvSpPr txBox="1"/>
          <p:nvPr/>
        </p:nvSpPr>
        <p:spPr>
          <a:xfrm>
            <a:off x="7967552" y="4036890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第6题答案图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2" name="yt_shape_10312"/>
          <p:cNvSpPr txBox="1"/>
          <p:nvPr/>
        </p:nvSpPr>
        <p:spPr>
          <a:xfrm>
            <a:off x="540000" y="900000"/>
            <a:ext cx="79508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因不知如何构成符合题意的直角三角形而出错</a:t>
            </a:r>
          </a:p>
        </p:txBody>
      </p:sp>
      <p:sp>
        <p:nvSpPr>
          <p:cNvPr id="10313" name="yt_shape_10313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的长方形草地上放着一根长方体木块，已知该木块的较长边和草地的宽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平行，且其横截面是边长为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的正方形，一只蚂蚁从点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处爬过木块到达点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处需要走的最短路程是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17" name="yt_shape_10317"/>
          <p:cNvSpPr txBox="1"/>
          <p:nvPr/>
        </p:nvSpPr>
        <p:spPr>
          <a:xfrm>
            <a:off x="540000" y="43043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14" name="yt_shape_10314" title="H_99.4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329" y="2991495"/>
            <a:ext cx="1585341" cy="1262394"/>
            <a:chOff x="0" y="0"/>
            <a:chExt cx="1585341" cy="1262394"/>
          </a:xfrm>
        </p:grpSpPr>
        <p:pic>
          <p:nvPicPr>
            <p:cNvPr id="2" name="yt_image_1031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341" cy="86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16" name="yt_shape_10316"/>
            <p:cNvSpPr txBox="1"/>
            <p:nvPr/>
          </p:nvSpPr>
          <p:spPr>
            <a:xfrm>
              <a:off x="259389" y="9023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22300">
            <a:extLst>
              <a:ext uri="{FF2B5EF4-FFF2-40B4-BE49-F238E27FC236}">
                <a16:creationId xmlns:a16="http://schemas.microsoft.com/office/drawing/2014/main" id="{ECF1D3B7-251E-528E-D4AA-E400B6BB410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BD4FE89-D90E-D151-0615-3D8DF50B5801}"/>
              </a:ext>
            </a:extLst>
          </p:cNvPr>
          <p:cNvSpPr txBox="1"/>
          <p:nvPr/>
        </p:nvSpPr>
        <p:spPr>
          <a:xfrm>
            <a:off x="6444508" y="2303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8" name="yt_shape_10318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b237a70-4a5c-4d30-912a-5d54ae7c2e32.png&quot;}"/>
            </a:endParaRPr>
          </a:p>
        </p:txBody>
      </p:sp>
      <p:sp>
        <p:nvSpPr>
          <p:cNvPr id="10319" name="yt_shape_10319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如图，一个梯子斜靠在一竖直的墙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，若梯子的顶端沿墙下滑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，这时梯子的底端也右滑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，则梯子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23" name="yt_table_10323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85766"/>
              </p:ext>
            </p:extLst>
          </p:nvPr>
        </p:nvGraphicFramePr>
        <p:xfrm>
          <a:off x="540000" y="2603618"/>
          <a:ext cx="7841616" cy="428054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grpSp>
        <p:nvGrpSpPr>
          <p:cNvPr id="10320" name="yt_shape_10320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3822" y="2086920"/>
            <a:ext cx="1671066" cy="1844181"/>
            <a:chOff x="0" y="0"/>
            <a:chExt cx="1671066" cy="1844181"/>
          </a:xfrm>
        </p:grpSpPr>
        <p:pic>
          <p:nvPicPr>
            <p:cNvPr id="2" name="yt_image_1032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106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22" name="yt_shape_10322"/>
            <p:cNvSpPr txBox="1"/>
            <p:nvPr/>
          </p:nvSpPr>
          <p:spPr>
            <a:xfrm>
              <a:off x="302252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22326">
            <a:extLst>
              <a:ext uri="{FF2B5EF4-FFF2-40B4-BE49-F238E27FC236}">
                <a16:creationId xmlns:a16="http://schemas.microsoft.com/office/drawing/2014/main" id="{DABADB5D-E87E-E80C-2253-01A1753E516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219596-B874-DB3C-42F2-ABB1DC56AEAB}"/>
              </a:ext>
            </a:extLst>
          </p:cNvPr>
          <p:cNvSpPr txBox="1"/>
          <p:nvPr/>
        </p:nvSpPr>
        <p:spPr>
          <a:xfrm>
            <a:off x="8000257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325">
            <a:extLst>
              <a:ext uri="{FF2B5EF4-FFF2-40B4-BE49-F238E27FC236}">
                <a16:creationId xmlns:a16="http://schemas.microsoft.com/office/drawing/2014/main" id="{B29B02B6-3898-0930-0919-B22EC2A4D831}"/>
              </a:ext>
            </a:extLst>
          </p:cNvPr>
          <p:cNvSpPr txBox="1"/>
          <p:nvPr/>
        </p:nvSpPr>
        <p:spPr>
          <a:xfrm>
            <a:off x="603500" y="39701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如图，长方形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上一点，将△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329">
            <a:extLst>
              <a:ext uri="{FF2B5EF4-FFF2-40B4-BE49-F238E27FC236}">
                <a16:creationId xmlns:a16="http://schemas.microsoft.com/office/drawing/2014/main" id="{F5855799-650D-134B-C421-6F880DC5F9D4}"/>
              </a:ext>
            </a:extLst>
          </p:cNvPr>
          <p:cNvSpPr txBox="1"/>
          <p:nvPr/>
        </p:nvSpPr>
        <p:spPr>
          <a:xfrm>
            <a:off x="540000" y="39612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0326" title="H_149.5311">
            <a:extLst>
              <a:ext uri="{FF2B5EF4-FFF2-40B4-BE49-F238E27FC236}">
                <a16:creationId xmlns:a16="http://schemas.microsoft.com/office/drawing/2014/main" id="{2BC802FC-BCC4-ACDB-E48C-6AA501C99890}"/>
              </a:ext>
            </a:extLst>
          </p:cNvPr>
          <p:cNvGrpSpPr/>
          <p:nvPr/>
        </p:nvGrpSpPr>
        <p:grpSpPr>
          <a:xfrm>
            <a:off x="9291451" y="4581128"/>
            <a:ext cx="2353437" cy="1899045"/>
            <a:chOff x="0" y="0"/>
            <a:chExt cx="2353437" cy="1899045"/>
          </a:xfrm>
        </p:grpSpPr>
        <p:pic>
          <p:nvPicPr>
            <p:cNvPr id="8" name="yt_image_10326">
              <a:extLst>
                <a:ext uri="{FF2B5EF4-FFF2-40B4-BE49-F238E27FC236}">
                  <a16:creationId xmlns:a16="http://schemas.microsoft.com/office/drawing/2014/main" id="{16B8A91E-A108-972E-2A7E-CB06ED987908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53437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328">
              <a:extLst>
                <a:ext uri="{FF2B5EF4-FFF2-40B4-BE49-F238E27FC236}">
                  <a16:creationId xmlns:a16="http://schemas.microsoft.com/office/drawing/2014/main" id="{5DFF5890-C663-D304-5852-5E766273A94E}"/>
                </a:ext>
              </a:extLst>
            </p:cNvPr>
            <p:cNvSpPr txBox="1"/>
            <p:nvPr/>
          </p:nvSpPr>
          <p:spPr>
            <a:xfrm>
              <a:off x="643437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644EE075-36B5-08D6-F35E-394E5D22F716}"/>
              </a:ext>
            </a:extLst>
          </p:cNvPr>
          <p:cNvSpPr txBox="1"/>
          <p:nvPr/>
        </p:nvSpPr>
        <p:spPr>
          <a:xfrm>
            <a:off x="7176120" y="432213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0" name="yt_shape_1033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如图，圆柱形容器的高为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，在容器内壁离容器底部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处有一蚊子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此时，一只壁虎正好在容器外壁，离容器上沿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与蚊子相对的点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处，则壁虎捕捉蚊子的最短距离为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334" name="yt_shape_10334"/>
          <p:cNvSpPr txBox="1"/>
          <p:nvPr/>
        </p:nvSpPr>
        <p:spPr>
          <a:xfrm>
            <a:off x="540000" y="44847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31" name="yt_shape_10331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8505" y="2491930"/>
            <a:ext cx="1054989" cy="1942479"/>
            <a:chOff x="0" y="0"/>
            <a:chExt cx="1054989" cy="1942479"/>
          </a:xfrm>
        </p:grpSpPr>
        <p:pic>
          <p:nvPicPr>
            <p:cNvPr id="2" name="yt_image_1033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54989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3" name="yt_shape_10333"/>
            <p:cNvSpPr txBox="1"/>
            <p:nvPr/>
          </p:nvSpPr>
          <p:spPr>
            <a:xfrm>
              <a:off x="-81969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8165CA-F944-4B2A-2724-4962F5C47C46}"/>
              </a:ext>
            </a:extLst>
          </p:cNvPr>
          <p:cNvSpPr txBox="1"/>
          <p:nvPr/>
        </p:nvSpPr>
        <p:spPr>
          <a:xfrm>
            <a:off x="5817446" y="1804170"/>
            <a:ext cx="56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1286</Words>
  <Application>Microsoft Office PowerPoint</Application>
  <PresentationFormat>宽屏</PresentationFormat>
  <Paragraphs>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2023-05-24T05:55:27Z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