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8" r:id="rId4"/>
    <p:sldId id="374" r:id="rId5"/>
    <p:sldId id="375" r:id="rId6"/>
    <p:sldId id="377" r:id="rId7"/>
    <p:sldId id="380" r:id="rId8"/>
    <p:sldId id="384" r:id="rId9"/>
    <p:sldId id="391" r:id="rId10"/>
    <p:sldId id="385" r:id="rId11"/>
    <p:sldId id="387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9" name="yt_shape_1514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e98ae8d-9c2d-44b9-aa37-f474ce80927f.png&quot;}"/>
            </a:endParaRPr>
          </a:p>
        </p:txBody>
      </p:sp>
      <p:sp>
        <p:nvSpPr>
          <p:cNvPr id="15150" name="yt_shape_15150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公认的真命题称为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；除公理外，其他命题的真假都要通过演绎推理的方法进行判断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演绎推理的过程称为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，经过证明的真命题称为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6196827">
            <a:extLst>
              <a:ext uri="{FF2B5EF4-FFF2-40B4-BE49-F238E27FC236}">
                <a16:creationId xmlns:a16="http://schemas.microsoft.com/office/drawing/2014/main" id="{D1BC1250-E216-1197-6EFA-D43AF1B0EAB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2E998C-2C93-FDC0-2905-F0D05FFF7B1D}"/>
              </a:ext>
            </a:extLst>
          </p:cNvPr>
          <p:cNvSpPr txBox="1"/>
          <p:nvPr/>
        </p:nvSpPr>
        <p:spPr>
          <a:xfrm>
            <a:off x="3193308" y="16063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83060A-F0DA-D1D2-D16C-663A5D257422}"/>
              </a:ext>
            </a:extLst>
          </p:cNvPr>
          <p:cNvSpPr txBox="1"/>
          <p:nvPr/>
        </p:nvSpPr>
        <p:spPr>
          <a:xfrm>
            <a:off x="4793508" y="20818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823D90-EA43-1939-670B-54C2D33344BE}"/>
              </a:ext>
            </a:extLst>
          </p:cNvPr>
          <p:cNvSpPr txBox="1"/>
          <p:nvPr/>
        </p:nvSpPr>
        <p:spPr>
          <a:xfrm>
            <a:off x="9365507" y="20818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定理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4" name="yt_shape_1522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2d2e59d-26fd-4369-809c-964d1834eae7.png&quot;}"/>
            </a:endParaRPr>
          </a:p>
        </p:txBody>
      </p:sp>
      <p:sp>
        <p:nvSpPr>
          <p:cNvPr id="15225" name="yt_shape_15225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在数学课上，林老师在黑板上画出如图所示的图形（其中点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在同一直线上），并写出四个条件：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26" name="yt_shape_15226"/>
          <p:cNvSpPr txBox="1"/>
          <p:nvPr/>
        </p:nvSpPr>
        <p:spPr>
          <a:xfrm>
            <a:off x="540119" y="26125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请你从这四个条件中选出三个作为条件，另一个作为结论，组成一个真命题，并给予证明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30" name="yt_shape_15230"/>
          <p:cNvSpPr txBox="1"/>
          <p:nvPr/>
        </p:nvSpPr>
        <p:spPr>
          <a:xfrm>
            <a:off x="539882" y="31985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27" name="yt_shape_15227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3572030"/>
            <a:ext cx="2024253" cy="1552716"/>
            <a:chOff x="0" y="0"/>
            <a:chExt cx="2024253" cy="1552716"/>
          </a:xfrm>
        </p:grpSpPr>
        <p:pic>
          <p:nvPicPr>
            <p:cNvPr id="2" name="yt_image_1522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4253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29" name="yt_shape_15229"/>
            <p:cNvSpPr txBox="1"/>
            <p:nvPr/>
          </p:nvSpPr>
          <p:spPr>
            <a:xfrm>
              <a:off x="402662" y="11927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231" name="yt_shape_15231"/>
          <p:cNvSpPr txBox="1"/>
          <p:nvPr/>
        </p:nvSpPr>
        <p:spPr>
          <a:xfrm>
            <a:off x="539882" y="3572030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条件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；结论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（均填写序号）</a:t>
            </a:r>
          </a:p>
        </p:txBody>
      </p:sp>
      <p:pic>
        <p:nvPicPr>
          <p:cNvPr id="4" name="yt_shape_1684746197030">
            <a:extLst>
              <a:ext uri="{FF2B5EF4-FFF2-40B4-BE49-F238E27FC236}">
                <a16:creationId xmlns:a16="http://schemas.microsoft.com/office/drawing/2014/main" id="{F524E655-8DEE-8CEE-687C-D1C902F3ABD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4DB4041-91B0-0D38-9ECA-A2279ADEA35D}"/>
              </a:ext>
            </a:extLst>
          </p:cNvPr>
          <p:cNvSpPr txBox="1"/>
          <p:nvPr/>
        </p:nvSpPr>
        <p:spPr>
          <a:xfrm>
            <a:off x="1364271" y="352522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B75A91-1065-5199-8393-3D56901B2E18}"/>
              </a:ext>
            </a:extLst>
          </p:cNvPr>
          <p:cNvSpPr txBox="1"/>
          <p:nvPr/>
        </p:nvSpPr>
        <p:spPr>
          <a:xfrm>
            <a:off x="3802671" y="352522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5232">
            <a:extLst>
              <a:ext uri="{FF2B5EF4-FFF2-40B4-BE49-F238E27FC236}">
                <a16:creationId xmlns:a16="http://schemas.microsoft.com/office/drawing/2014/main" id="{141F3818-E67C-7238-8D06-95E806B8F2A8}"/>
              </a:ext>
            </a:extLst>
          </p:cNvPr>
          <p:cNvSpPr txBox="1"/>
          <p:nvPr/>
        </p:nvSpPr>
        <p:spPr>
          <a:xfrm>
            <a:off x="539882" y="3933056"/>
            <a:ext cx="777135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等式的性质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全等三角形的对应角相等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3" name="yt_shape_15233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9aacdb7d-02df-4f20-b1b1-b549ecbab9d7.png&quot;}"/>
            </a:endParaRPr>
          </a:p>
        </p:txBody>
      </p:sp>
      <p:sp>
        <p:nvSpPr>
          <p:cNvPr id="15234" name="yt_shape_15234"/>
          <p:cNvSpPr txBox="1"/>
          <p:nvPr/>
        </p:nvSpPr>
        <p:spPr>
          <a:xfrm>
            <a:off x="2137618" y="1365004"/>
            <a:ext cx="7916764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每个定理只能用公理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定义和已经证明为真的命题来证明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97050">
            <a:extLst>
              <a:ext uri="{FF2B5EF4-FFF2-40B4-BE49-F238E27FC236}">
                <a16:creationId xmlns:a16="http://schemas.microsoft.com/office/drawing/2014/main" id="{B094DA11-9C3C-1EB5-B2A2-BC9068DA6D1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1" name="yt_shape_1515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d89d6e9-2b17-4a5b-af9b-54a84935ee32.png&quot;}"/>
            </a:endParaRPr>
          </a:p>
        </p:txBody>
      </p:sp>
      <p:sp>
        <p:nvSpPr>
          <p:cNvPr id="15152" name="yt_shape_15152"/>
          <p:cNvSpPr txBox="1"/>
          <p:nvPr/>
        </p:nvSpPr>
        <p:spPr>
          <a:xfrm>
            <a:off x="540000" y="1662201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公理与定理</a:t>
            </a:r>
          </a:p>
        </p:txBody>
      </p:sp>
      <p:sp>
        <p:nvSpPr>
          <p:cNvPr id="15153" name="yt_shape_15153"/>
          <p:cNvSpPr txBox="1"/>
          <p:nvPr/>
        </p:nvSpPr>
        <p:spPr>
          <a:xfrm>
            <a:off x="540000" y="2161766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命题“对顶角相等”是（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54" name="yt_table_1515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149364"/>
              </p:ext>
            </p:extLst>
          </p:nvPr>
        </p:nvGraphicFramePr>
        <p:xfrm>
          <a:off x="540000" y="2793433"/>
          <a:ext cx="4810443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角的定义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公理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6"/>
                  </a:ext>
                </a:extLst>
              </a:tr>
            </a:tbl>
          </a:graphicData>
        </a:graphic>
      </p:graphicFrame>
      <p:sp>
        <p:nvSpPr>
          <p:cNvPr id="15156" name="yt_shape_15156"/>
          <p:cNvSpPr txBox="1"/>
          <p:nvPr/>
        </p:nvSpPr>
        <p:spPr>
          <a:xfrm>
            <a:off x="540119" y="36927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有下列命题：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真命题都是定理；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定理都是真命题；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假命题不是命题；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公理都是命题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其中真命题有（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57" name="yt_table_1515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312565"/>
              </p:ext>
            </p:extLst>
          </p:nvPr>
        </p:nvGraphicFramePr>
        <p:xfrm>
          <a:off x="540000" y="4804574"/>
          <a:ext cx="4370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"/>
                  </a:ext>
                </a:extLst>
              </a:tr>
            </a:tbl>
          </a:graphicData>
        </a:graphic>
      </p:graphicFrame>
      <p:sp>
        <p:nvSpPr>
          <p:cNvPr id="15159" name="yt_shape_15159"/>
          <p:cNvSpPr txBox="1"/>
          <p:nvPr/>
        </p:nvSpPr>
        <p:spPr>
          <a:xfrm>
            <a:off x="540119" y="57039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为抄近路践踏草坪是一种不文明现象，请你用数学知识解释出现这一现象的原因：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两点之间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线段最短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它属于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理（填“定”或“公”）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746196852">
            <a:extLst>
              <a:ext uri="{FF2B5EF4-FFF2-40B4-BE49-F238E27FC236}">
                <a16:creationId xmlns:a16="http://schemas.microsoft.com/office/drawing/2014/main" id="{2BCA3851-EA11-DBE5-E094-9DD6AAC47D9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196868">
            <a:extLst>
              <a:ext uri="{FF2B5EF4-FFF2-40B4-BE49-F238E27FC236}">
                <a16:creationId xmlns:a16="http://schemas.microsoft.com/office/drawing/2014/main" id="{BB5941C3-B362-74FB-CF83-DC1751F6D6F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3595F4-E348-0734-3CBD-B6FADDDAB1D0}"/>
              </a:ext>
            </a:extLst>
          </p:cNvPr>
          <p:cNvSpPr txBox="1"/>
          <p:nvPr/>
        </p:nvSpPr>
        <p:spPr>
          <a:xfrm>
            <a:off x="43361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A157C0-394A-B5B0-EC39-FF17BC9FC1F9}"/>
              </a:ext>
            </a:extLst>
          </p:cNvPr>
          <p:cNvSpPr txBox="1"/>
          <p:nvPr/>
        </p:nvSpPr>
        <p:spPr>
          <a:xfrm>
            <a:off x="4488708" y="41214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7E4EED-F1B3-210F-9AC3-838C6E93D09E}"/>
              </a:ext>
            </a:extLst>
          </p:cNvPr>
          <p:cNvSpPr txBox="1"/>
          <p:nvPr/>
        </p:nvSpPr>
        <p:spPr>
          <a:xfrm>
            <a:off x="1364508" y="6132598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05A5F4-D4BD-7943-2E65-6B35DCB72A13}"/>
              </a:ext>
            </a:extLst>
          </p:cNvPr>
          <p:cNvSpPr txBox="1"/>
          <p:nvPr/>
        </p:nvSpPr>
        <p:spPr>
          <a:xfrm>
            <a:off x="5707908" y="61325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0" name="yt_shape_15160"/>
          <p:cNvSpPr txBox="1"/>
          <p:nvPr/>
        </p:nvSpPr>
        <p:spPr>
          <a:xfrm>
            <a:off x="543736" y="764704"/>
            <a:ext cx="24109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</a:p>
        </p:txBody>
      </p:sp>
      <p:sp>
        <p:nvSpPr>
          <p:cNvPr id="15161" name="yt_shape_15161"/>
          <p:cNvSpPr txBox="1"/>
          <p:nvPr/>
        </p:nvSpPr>
        <p:spPr>
          <a:xfrm>
            <a:off x="543736" y="1264269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下面关于“证明”的说法正确的是（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62" name="yt_table_1516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231525"/>
              </p:ext>
            </p:extLst>
          </p:nvPr>
        </p:nvGraphicFramePr>
        <p:xfrm>
          <a:off x="543736" y="1895936"/>
          <a:ext cx="4216400" cy="1697484"/>
        </p:xfrm>
        <a:graphic>
          <a:graphicData uri="http://schemas.openxmlformats.org/drawingml/2006/table">
            <a:tbl>
              <a:tblPr/>
              <a:tblGrid>
                <a:gridCol w="4216400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“证明”是一种命题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“证明”是一种定理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“证明”是一种推理过程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“证明”就是举例说明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2"/>
                  </a:ext>
                </a:extLst>
              </a:tr>
            </a:tbl>
          </a:graphicData>
        </a:graphic>
      </p:graphicFrame>
      <p:sp>
        <p:nvSpPr>
          <p:cNvPr id="15164" name="yt_shape_15164"/>
          <p:cNvSpPr txBox="1"/>
          <p:nvPr/>
        </p:nvSpPr>
        <p:spPr>
          <a:xfrm>
            <a:off x="543855" y="3643833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，理由是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同角的补角相等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65" name="yt_shape_15165"/>
          <p:cNvSpPr txBox="1"/>
          <p:nvPr/>
        </p:nvSpPr>
        <p:spPr>
          <a:xfrm>
            <a:off x="543736" y="4119154"/>
            <a:ext cx="108074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，依据是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等式的基本性质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96895">
            <a:extLst>
              <a:ext uri="{FF2B5EF4-FFF2-40B4-BE49-F238E27FC236}">
                <a16:creationId xmlns:a16="http://schemas.microsoft.com/office/drawing/2014/main" id="{1A202C7F-F85C-9A89-76D1-A7A914EF37C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36" y="80533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3F092B-A998-A2BE-7E16-97AE23C878C8}"/>
              </a:ext>
            </a:extLst>
          </p:cNvPr>
          <p:cNvSpPr txBox="1"/>
          <p:nvPr/>
        </p:nvSpPr>
        <p:spPr>
          <a:xfrm>
            <a:off x="5863925" y="12174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FB369C-07BE-AD7E-BF48-F5FFB7C42C4D}"/>
              </a:ext>
            </a:extLst>
          </p:cNvPr>
          <p:cNvSpPr txBox="1"/>
          <p:nvPr/>
        </p:nvSpPr>
        <p:spPr>
          <a:xfrm>
            <a:off x="9521643" y="359702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同角的补角相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179FB4-2F2E-6AEE-645A-1282513640E4}"/>
              </a:ext>
            </a:extLst>
          </p:cNvPr>
          <p:cNvSpPr txBox="1"/>
          <p:nvPr/>
        </p:nvSpPr>
        <p:spPr>
          <a:xfrm>
            <a:off x="11373091" y="358466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DF7586-BA84-2C36-627D-10E57CDAC94B}"/>
              </a:ext>
            </a:extLst>
          </p:cNvPr>
          <p:cNvSpPr txBox="1"/>
          <p:nvPr/>
        </p:nvSpPr>
        <p:spPr>
          <a:xfrm>
            <a:off x="8642050" y="407234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等式的基本性质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yt_shape_15166" title="H_132.7011">
            <a:extLst>
              <a:ext uri="{FF2B5EF4-FFF2-40B4-BE49-F238E27FC236}">
                <a16:creationId xmlns:a16="http://schemas.microsoft.com/office/drawing/2014/main" id="{31F9DCF0-0740-ACCF-45B1-08BEDEB9AAB7}"/>
              </a:ext>
            </a:extLst>
          </p:cNvPr>
          <p:cNvGrpSpPr/>
          <p:nvPr/>
        </p:nvGrpSpPr>
        <p:grpSpPr>
          <a:xfrm>
            <a:off x="5240464" y="4941168"/>
            <a:ext cx="1711071" cy="1685304"/>
            <a:chOff x="0" y="0"/>
            <a:chExt cx="1711071" cy="1685304"/>
          </a:xfrm>
        </p:grpSpPr>
        <p:pic>
          <p:nvPicPr>
            <p:cNvPr id="8" name="yt_image_15166">
              <a:extLst>
                <a:ext uri="{FF2B5EF4-FFF2-40B4-BE49-F238E27FC236}">
                  <a16:creationId xmlns:a16="http://schemas.microsoft.com/office/drawing/2014/main" id="{B62E2E54-8DE3-A45B-7B39-96CC4C176FD8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1071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5168">
              <a:extLst>
                <a:ext uri="{FF2B5EF4-FFF2-40B4-BE49-F238E27FC236}">
                  <a16:creationId xmlns:a16="http://schemas.microsoft.com/office/drawing/2014/main" id="{2E65FAAC-5565-EDA9-CC01-03986B64AFA7}"/>
                </a:ext>
              </a:extLst>
            </p:cNvPr>
            <p:cNvSpPr txBox="1"/>
            <p:nvPr/>
          </p:nvSpPr>
          <p:spPr>
            <a:xfrm>
              <a:off x="322254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0" name="yt_shape_1517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命题：在同一平面内，垂直于同一条直线的两条直线互相平行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）请将此命题改写成“如果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，那么……”的形式：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在同一平面内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如果两条直线都垂直于同一条直线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那么这两条直线互相平行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4825C3-D519-A58C-5211-94B06C88D127}"/>
              </a:ext>
            </a:extLst>
          </p:cNvPr>
          <p:cNvSpPr txBox="1"/>
          <p:nvPr/>
        </p:nvSpPr>
        <p:spPr>
          <a:xfrm>
            <a:off x="8527307" y="132868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在同一平面内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439B07-BE4A-57C1-1E91-A3A6A9FE6795}"/>
              </a:ext>
            </a:extLst>
          </p:cNvPr>
          <p:cNvSpPr txBox="1"/>
          <p:nvPr/>
        </p:nvSpPr>
        <p:spPr>
          <a:xfrm>
            <a:off x="450108" y="1804170"/>
            <a:ext cx="7800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两条直线都垂直于同一条直线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那么这两条直线互相平行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172">
            <a:extLst>
              <a:ext uri="{FF2B5EF4-FFF2-40B4-BE49-F238E27FC236}">
                <a16:creationId xmlns:a16="http://schemas.microsoft.com/office/drawing/2014/main" id="{C60A31D9-5D33-7169-6E48-88E5A52E278E}"/>
              </a:ext>
            </a:extLst>
          </p:cNvPr>
          <p:cNvSpPr txBox="1"/>
          <p:nvPr/>
        </p:nvSpPr>
        <p:spPr>
          <a:xfrm>
            <a:off x="539882" y="22843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）如下给出了不完整的“已知”和“求证”，请补充完整，并写出证明过程（注明理由）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5" name="yt_shape_15176">
            <a:extLst>
              <a:ext uri="{FF2B5EF4-FFF2-40B4-BE49-F238E27FC236}">
                <a16:creationId xmlns:a16="http://schemas.microsoft.com/office/drawing/2014/main" id="{69646C40-F7C3-F2E7-A6BC-80988A226929}"/>
              </a:ext>
            </a:extLst>
          </p:cNvPr>
          <p:cNvSpPr txBox="1"/>
          <p:nvPr/>
        </p:nvSpPr>
        <p:spPr>
          <a:xfrm>
            <a:off x="695400" y="27282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6" name="yt_shape_15173" title="H_175.90111">
            <a:extLst>
              <a:ext uri="{FF2B5EF4-FFF2-40B4-BE49-F238E27FC236}">
                <a16:creationId xmlns:a16="http://schemas.microsoft.com/office/drawing/2014/main" id="{0661D55C-7025-4F9C-5677-FC16A89AAC3F}"/>
              </a:ext>
            </a:extLst>
          </p:cNvPr>
          <p:cNvGrpSpPr/>
          <p:nvPr/>
        </p:nvGrpSpPr>
        <p:grpSpPr>
          <a:xfrm>
            <a:off x="9243692" y="2924944"/>
            <a:ext cx="2538603" cy="2233944"/>
            <a:chOff x="0" y="0"/>
            <a:chExt cx="2538603" cy="2233944"/>
          </a:xfrm>
        </p:grpSpPr>
        <p:pic>
          <p:nvPicPr>
            <p:cNvPr id="7" name="yt_image_15173">
              <a:extLst>
                <a:ext uri="{FF2B5EF4-FFF2-40B4-BE49-F238E27FC236}">
                  <a16:creationId xmlns:a16="http://schemas.microsoft.com/office/drawing/2014/main" id="{8699174B-808C-0BFF-4025-A97509306040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38603" cy="1837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175">
              <a:extLst>
                <a:ext uri="{FF2B5EF4-FFF2-40B4-BE49-F238E27FC236}">
                  <a16:creationId xmlns:a16="http://schemas.microsoft.com/office/drawing/2014/main" id="{823C8504-9002-4322-7F18-8CF4A515C33B}"/>
                </a:ext>
              </a:extLst>
            </p:cNvPr>
            <p:cNvSpPr txBox="1"/>
            <p:nvPr/>
          </p:nvSpPr>
          <p:spPr>
            <a:xfrm>
              <a:off x="736020" y="18739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yt_shape_15177">
            <a:extLst>
              <a:ext uri="{FF2B5EF4-FFF2-40B4-BE49-F238E27FC236}">
                <a16:creationId xmlns:a16="http://schemas.microsoft.com/office/drawing/2014/main" id="{E05E0CEB-1DBD-75F0-674D-E8543CAB33F7}"/>
              </a:ext>
            </a:extLst>
          </p:cNvPr>
          <p:cNvSpPr txBox="1"/>
          <p:nvPr/>
        </p:nvSpPr>
        <p:spPr>
          <a:xfrm>
            <a:off x="695400" y="3101700"/>
            <a:ext cx="40940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" name="yt_shape_15178">
            <a:extLst>
              <a:ext uri="{FF2B5EF4-FFF2-40B4-BE49-F238E27FC236}">
                <a16:creationId xmlns:a16="http://schemas.microsoft.com/office/drawing/2014/main" id="{C00660A7-1ECC-8594-F94E-83C0EF32312A}"/>
              </a:ext>
            </a:extLst>
          </p:cNvPr>
          <p:cNvSpPr txBox="1"/>
          <p:nvPr/>
        </p:nvSpPr>
        <p:spPr>
          <a:xfrm>
            <a:off x="695400" y="3581003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B535E8-0993-8ED0-D53B-27438ED6C24E}"/>
              </a:ext>
            </a:extLst>
          </p:cNvPr>
          <p:cNvSpPr txBox="1"/>
          <p:nvPr/>
        </p:nvSpPr>
        <p:spPr>
          <a:xfrm>
            <a:off x="3585127" y="3054894"/>
            <a:ext cx="721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B6F3948-6F4A-A868-367B-BD874810D2C7}"/>
              </a:ext>
            </a:extLst>
          </p:cNvPr>
          <p:cNvSpPr txBox="1"/>
          <p:nvPr/>
        </p:nvSpPr>
        <p:spPr>
          <a:xfrm>
            <a:off x="1824589" y="353419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5179">
            <a:extLst>
              <a:ext uri="{FF2B5EF4-FFF2-40B4-BE49-F238E27FC236}">
                <a16:creationId xmlns:a16="http://schemas.microsoft.com/office/drawing/2014/main" id="{51B1D330-E1E8-06A8-D6F5-A6FAFC380BBB}"/>
              </a:ext>
            </a:extLst>
          </p:cNvPr>
          <p:cNvSpPr txBox="1"/>
          <p:nvPr/>
        </p:nvSpPr>
        <p:spPr>
          <a:xfrm>
            <a:off x="695400" y="4037780"/>
            <a:ext cx="29399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" name="yt_shape_15180">
            <a:extLst>
              <a:ext uri="{FF2B5EF4-FFF2-40B4-BE49-F238E27FC236}">
                <a16:creationId xmlns:a16="http://schemas.microsoft.com/office/drawing/2014/main" id="{8FF257E6-AC74-51B6-7957-203CDC8B242E}"/>
              </a:ext>
            </a:extLst>
          </p:cNvPr>
          <p:cNvSpPr txBox="1"/>
          <p:nvPr/>
        </p:nvSpPr>
        <p:spPr>
          <a:xfrm>
            <a:off x="695400" y="4517083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黑体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5" name="yt_shape_15181">
            <a:extLst>
              <a:ext uri="{FF2B5EF4-FFF2-40B4-BE49-F238E27FC236}">
                <a16:creationId xmlns:a16="http://schemas.microsoft.com/office/drawing/2014/main" id="{13B5DEFE-F613-8B8B-D84F-A88321522E64}"/>
              </a:ext>
            </a:extLst>
          </p:cNvPr>
          <p:cNvSpPr txBox="1"/>
          <p:nvPr/>
        </p:nvSpPr>
        <p:spPr>
          <a:xfrm>
            <a:off x="695400" y="4996386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6" name="yt_shape_15185">
            <a:extLst>
              <a:ext uri="{FF2B5EF4-FFF2-40B4-BE49-F238E27FC236}">
                <a16:creationId xmlns:a16="http://schemas.microsoft.com/office/drawing/2014/main" id="{726BE70E-063C-53C9-BD19-6046A0F8BC41}"/>
              </a:ext>
            </a:extLst>
          </p:cNvPr>
          <p:cNvSpPr txBox="1"/>
          <p:nvPr/>
        </p:nvSpPr>
        <p:spPr>
          <a:xfrm>
            <a:off x="695400" y="71935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7" name="yt_image_15182">
            <a:extLst>
              <a:ext uri="{FF2B5EF4-FFF2-40B4-BE49-F238E27FC236}">
                <a16:creationId xmlns:a16="http://schemas.microsoft.com/office/drawing/2014/main" id="{4800D115-C25E-0988-1075-009F81E454A3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6444" y="3215842"/>
            <a:ext cx="1697355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yt_shape_15184">
            <a:extLst>
              <a:ext uri="{FF2B5EF4-FFF2-40B4-BE49-F238E27FC236}">
                <a16:creationId xmlns:a16="http://schemas.microsoft.com/office/drawing/2014/main" id="{B88C5B1A-0C6B-90AD-D2F5-EEBDA0CD7668}"/>
              </a:ext>
            </a:extLst>
          </p:cNvPr>
          <p:cNvSpPr txBox="1"/>
          <p:nvPr/>
        </p:nvSpPr>
        <p:spPr>
          <a:xfrm>
            <a:off x="5413386" y="6783050"/>
            <a:ext cx="1712026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C739C60-67BF-596E-7064-AAEDB3E918B8}"/>
              </a:ext>
            </a:extLst>
          </p:cNvPr>
          <p:cNvSpPr txBox="1"/>
          <p:nvPr/>
        </p:nvSpPr>
        <p:spPr>
          <a:xfrm>
            <a:off x="5835120" y="4460905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题答案图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6" name="yt_shape_15186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混淆命题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公理的关系而出错</a:t>
            </a:r>
          </a:p>
        </p:txBody>
      </p:sp>
      <p:sp>
        <p:nvSpPr>
          <p:cNvPr id="15187" name="yt_shape_1518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命题、定理、公理的关系如下：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公理是真命题；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定理是由基本定义和公理推出来的真命题；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真命题是公理；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真命题一定是定理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88" name="yt_table_1518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558370"/>
              </p:ext>
            </p:extLst>
          </p:nvPr>
        </p:nvGraphicFramePr>
        <p:xfrm>
          <a:off x="540000" y="2511364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3"/>
                  </a:ext>
                </a:extLst>
              </a:tr>
            </a:tbl>
          </a:graphicData>
        </a:graphic>
      </p:graphicFrame>
      <p:pic>
        <p:nvPicPr>
          <p:cNvPr id="3" name="yt_shape_1684746196944">
            <a:extLst>
              <a:ext uri="{FF2B5EF4-FFF2-40B4-BE49-F238E27FC236}">
                <a16:creationId xmlns:a16="http://schemas.microsoft.com/office/drawing/2014/main" id="{9C797940-80B4-B076-30A7-914BAEB5318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801292-05A4-9CC1-DE29-F924E25FA088}"/>
              </a:ext>
            </a:extLst>
          </p:cNvPr>
          <p:cNvSpPr txBox="1"/>
          <p:nvPr/>
        </p:nvSpPr>
        <p:spPr>
          <a:xfrm>
            <a:off x="1027990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0" name="yt_shape_1519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dc35807-569c-446e-b058-1236dc7c5636.png&quot;}"/>
            </a:endParaRPr>
          </a:p>
        </p:txBody>
      </p:sp>
      <p:sp>
        <p:nvSpPr>
          <p:cNvPr id="15191" name="yt_shape_1519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“垂线段最短”有下列说法：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是命题；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是假命题；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是真命题；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是公理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其中正确的说法有（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92" name="yt_table_1519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385373"/>
              </p:ext>
            </p:extLst>
          </p:nvPr>
        </p:nvGraphicFramePr>
        <p:xfrm>
          <a:off x="540000" y="2755982"/>
          <a:ext cx="46755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5"/>
                  </a:ext>
                </a:extLst>
              </a:tr>
            </a:tbl>
          </a:graphicData>
        </a:graphic>
      </p:graphicFrame>
      <p:sp>
        <p:nvSpPr>
          <p:cNvPr id="15194" name="yt_shape_15194"/>
          <p:cNvSpPr txBox="1"/>
          <p:nvPr/>
        </p:nvSpPr>
        <p:spPr>
          <a:xfrm>
            <a:off x="540119" y="36553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，则图中与∠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互余的角有（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98" name="yt_table_15198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508241"/>
              </p:ext>
            </p:extLst>
          </p:nvPr>
        </p:nvGraphicFramePr>
        <p:xfrm>
          <a:off x="540000" y="4614759"/>
          <a:ext cx="1338263" cy="1697484"/>
        </p:xfrm>
        <a:graphic>
          <a:graphicData uri="http://schemas.openxmlformats.org/drawingml/2006/table">
            <a:tbl>
              <a:tblPr/>
              <a:tblGrid>
                <a:gridCol w="1338263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9"/>
                  </a:ext>
                </a:extLst>
              </a:tr>
            </a:tbl>
          </a:graphicData>
        </a:graphic>
      </p:graphicFrame>
      <p:grpSp>
        <p:nvGrpSpPr>
          <p:cNvPr id="15195" name="yt_shape_15195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7951" y="4614759"/>
            <a:ext cx="1901952" cy="1574433"/>
            <a:chOff x="0" y="0"/>
            <a:chExt cx="1901952" cy="1574433"/>
          </a:xfrm>
        </p:grpSpPr>
        <p:pic>
          <p:nvPicPr>
            <p:cNvPr id="2" name="yt_image_1519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1952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97" name="yt_shape_15197"/>
            <p:cNvSpPr txBox="1"/>
            <p:nvPr/>
          </p:nvSpPr>
          <p:spPr>
            <a:xfrm>
              <a:off x="341512" y="121443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96981">
            <a:extLst>
              <a:ext uri="{FF2B5EF4-FFF2-40B4-BE49-F238E27FC236}">
                <a16:creationId xmlns:a16="http://schemas.microsoft.com/office/drawing/2014/main" id="{056CEBB5-73C8-925F-8FB9-7F99BFFD3D2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C3ECD93-AA23-1E4A-0D4F-6CA6197F3117}"/>
              </a:ext>
            </a:extLst>
          </p:cNvPr>
          <p:cNvSpPr txBox="1"/>
          <p:nvPr/>
        </p:nvSpPr>
        <p:spPr>
          <a:xfrm>
            <a:off x="31933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1169CE-C149-A26C-DB82-36BA98EBE644}"/>
              </a:ext>
            </a:extLst>
          </p:cNvPr>
          <p:cNvSpPr txBox="1"/>
          <p:nvPr/>
        </p:nvSpPr>
        <p:spPr>
          <a:xfrm>
            <a:off x="1974108" y="40840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0" name="yt_shape_1520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，依据是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等式的性质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；若∠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，依据是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等量代换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01" name="yt_shape_15201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上另一点，并且∠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，试问：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有何位置关系？并说明理由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05" name="yt_shape_15205"/>
          <p:cNvSpPr txBox="1"/>
          <p:nvPr/>
        </p:nvSpPr>
        <p:spPr>
          <a:xfrm>
            <a:off x="540000" y="47237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02" name="yt_shape_15202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32826" y="3429000"/>
            <a:ext cx="1733931" cy="1854468"/>
            <a:chOff x="0" y="0"/>
            <a:chExt cx="1733931" cy="1854468"/>
          </a:xfrm>
        </p:grpSpPr>
        <p:pic>
          <p:nvPicPr>
            <p:cNvPr id="2" name="yt_image_1520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3931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04" name="yt_shape_15204"/>
            <p:cNvSpPr txBox="1"/>
            <p:nvPr/>
          </p:nvSpPr>
          <p:spPr>
            <a:xfrm>
              <a:off x="257501" y="14944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D6284DE-5DA7-55F8-30B3-B0FAD9A84268}"/>
              </a:ext>
            </a:extLst>
          </p:cNvPr>
          <p:cNvSpPr txBox="1"/>
          <p:nvPr/>
        </p:nvSpPr>
        <p:spPr>
          <a:xfrm>
            <a:off x="4782205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D95168-496E-63E5-95B8-AB15CE4B061A}"/>
              </a:ext>
            </a:extLst>
          </p:cNvPr>
          <p:cNvSpPr txBox="1"/>
          <p:nvPr/>
        </p:nvSpPr>
        <p:spPr>
          <a:xfrm>
            <a:off x="7830204" y="85319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等式的性质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DBE17C-18DA-F14D-10FC-4A0623D399AB}"/>
              </a:ext>
            </a:extLst>
          </p:cNvPr>
          <p:cNvSpPr txBox="1"/>
          <p:nvPr/>
        </p:nvSpPr>
        <p:spPr>
          <a:xfrm>
            <a:off x="4260108" y="1328682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8DA931-A0FB-A482-224B-29558EB651D4}"/>
              </a:ext>
            </a:extLst>
          </p:cNvPr>
          <p:cNvSpPr txBox="1"/>
          <p:nvPr/>
        </p:nvSpPr>
        <p:spPr>
          <a:xfrm>
            <a:off x="8222507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等量代换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5206">
            <a:extLst>
              <a:ext uri="{FF2B5EF4-FFF2-40B4-BE49-F238E27FC236}">
                <a16:creationId xmlns:a16="http://schemas.microsoft.com/office/drawing/2014/main" id="{3D8ECBE9-CEA0-E5DA-D7E0-F2930628BC34}"/>
              </a:ext>
            </a:extLst>
          </p:cNvPr>
          <p:cNvSpPr txBox="1"/>
          <p:nvPr/>
        </p:nvSpPr>
        <p:spPr>
          <a:xfrm>
            <a:off x="526651" y="2768082"/>
            <a:ext cx="3640420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7" name="yt_shape_1520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，我们将等腰三角形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对折，让两腰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重叠在一起，折痕为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，折叠的两个部分是互相重合的，两个底角也会完全重合，由此我们得到命题“等腰三角形的两个底角相等”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208" name="yt_image_1520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3319" y="2491930"/>
            <a:ext cx="1745361" cy="1933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10" name="yt_shape_15210"/>
          <p:cNvSpPr txBox="1"/>
          <p:nvPr/>
        </p:nvSpPr>
        <p:spPr>
          <a:xfrm>
            <a:off x="540119" y="44762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）请将此命题改写成“如果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，那么……”的形式：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如果三角形为等腰三角形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那么这个三角形的两个底角相等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FA843C-F403-C232-5F30-8CE802233451}"/>
              </a:ext>
            </a:extLst>
          </p:cNvPr>
          <p:cNvSpPr txBox="1"/>
          <p:nvPr/>
        </p:nvSpPr>
        <p:spPr>
          <a:xfrm>
            <a:off x="8527307" y="442944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如果三角形为等腰三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ACF93D-808D-0BB4-7E6E-EF8B35624E87}"/>
              </a:ext>
            </a:extLst>
          </p:cNvPr>
          <p:cNvSpPr txBox="1"/>
          <p:nvPr/>
        </p:nvSpPr>
        <p:spPr>
          <a:xfrm>
            <a:off x="450108" y="4904929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那么这个三角形的两个底角相等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1" name="yt_shape_15211"/>
          <p:cNvSpPr txBox="1"/>
          <p:nvPr/>
        </p:nvSpPr>
        <p:spPr>
          <a:xfrm>
            <a:off x="540000" y="900000"/>
            <a:ext cx="10695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）如下给出了不完整的“已知”和“求证”，请补充完整，并写出证明过程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212" name="yt_image_1521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3234" y="1546194"/>
            <a:ext cx="1868805" cy="209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14" name="yt_shape_15214"/>
          <p:cNvSpPr txBox="1"/>
          <p:nvPr/>
        </p:nvSpPr>
        <p:spPr>
          <a:xfrm>
            <a:off x="770811" y="1361857"/>
            <a:ext cx="55800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215" name="yt_shape_15215"/>
          <p:cNvSpPr txBox="1"/>
          <p:nvPr/>
        </p:nvSpPr>
        <p:spPr>
          <a:xfrm>
            <a:off x="770811" y="1841160"/>
            <a:ext cx="30088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DAEBCA-5E0D-125E-1A33-F262481A9308}"/>
              </a:ext>
            </a:extLst>
          </p:cNvPr>
          <p:cNvSpPr txBox="1"/>
          <p:nvPr/>
        </p:nvSpPr>
        <p:spPr>
          <a:xfrm>
            <a:off x="4760675" y="1315051"/>
            <a:ext cx="1245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993EF7-A318-EB68-41E2-CBA5888EF851}"/>
              </a:ext>
            </a:extLst>
          </p:cNvPr>
          <p:cNvSpPr txBox="1"/>
          <p:nvPr/>
        </p:nvSpPr>
        <p:spPr>
          <a:xfrm>
            <a:off x="1900000" y="1794354"/>
            <a:ext cx="1483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216">
            <a:extLst>
              <a:ext uri="{FF2B5EF4-FFF2-40B4-BE49-F238E27FC236}">
                <a16:creationId xmlns:a16="http://schemas.microsoft.com/office/drawing/2014/main" id="{DAC0EC9C-8654-4D37-3820-7B65BD66DB3D}"/>
              </a:ext>
            </a:extLst>
          </p:cNvPr>
          <p:cNvSpPr txBox="1"/>
          <p:nvPr/>
        </p:nvSpPr>
        <p:spPr>
          <a:xfrm>
            <a:off x="688020" y="2359143"/>
            <a:ext cx="88549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5" name="yt_shape_15217">
            <a:extLst>
              <a:ext uri="{FF2B5EF4-FFF2-40B4-BE49-F238E27FC236}">
                <a16:creationId xmlns:a16="http://schemas.microsoft.com/office/drawing/2014/main" id="{39E5E52C-B2FA-EC16-850D-CC18356C08E0}"/>
              </a:ext>
            </a:extLst>
          </p:cNvPr>
          <p:cNvSpPr txBox="1"/>
          <p:nvPr/>
        </p:nvSpPr>
        <p:spPr>
          <a:xfrm>
            <a:off x="688020" y="2838446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5218">
                <a:extLst>
                  <a:ext uri="{FF2B5EF4-FFF2-40B4-BE49-F238E27FC236}">
                    <a16:creationId xmlns:a16="http://schemas.microsoft.com/office/drawing/2014/main" id="{5EB1A467-CC56-3B41-B5E2-903242DE5668}"/>
                  </a:ext>
                </a:extLst>
              </p:cNvPr>
              <p:cNvSpPr txBox="1"/>
              <p:nvPr/>
            </p:nvSpPr>
            <p:spPr>
              <a:xfrm>
                <a:off x="688020" y="3317749"/>
                <a:ext cx="2260555" cy="11791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ar-AE" altLang="zh-CN" sz="2400" b="0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ar-AE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ar-AE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zh-CN" altLang="ar-AE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𝐴𝐵</m:t>
                              </m:r>
                              <m:r>
                                <a:rPr lang="zh-CN" altLang="ar-AE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zh-CN" altLang="ar-AE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𝐴𝐶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ar-AE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zh-CN" altLang="ar-AE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𝐵𝐴𝐷</m:t>
                              </m:r>
                              <m:r>
                                <a:rPr lang="zh-CN" altLang="ar-AE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∠</m:t>
                              </m:r>
                              <m:r>
                                <a:rPr lang="zh-CN" altLang="ar-AE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𝐶𝐴𝐷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ar-AE" altLang="zh-CN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zh-CN" altLang="ar-AE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𝐴𝐷</m:t>
                              </m:r>
                              <m:r>
                                <a:rPr lang="zh-CN" altLang="ar-AE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＝</m:t>
                              </m:r>
                              <m:r>
                                <a:rPr lang="zh-CN" altLang="ar-AE" sz="2400" b="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𝐴𝐷</m:t>
                              </m:r>
                              <m:r>
                                <m:rPr>
                                  <m:nor/>
                                </m:rPr>
                                <a:rPr lang="ar-AE" altLang="zh-CN" sz="2400" b="0" i="0">
                                  <a:solidFill>
                                    <a:srgbClr val="FF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,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ar-AE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yt_shape_15218">
                <a:extLst>
                  <a:ext uri="{FF2B5EF4-FFF2-40B4-BE49-F238E27FC236}">
                    <a16:creationId xmlns:a16="http://schemas.microsoft.com/office/drawing/2014/main" id="{5EB1A467-CC56-3B41-B5E2-903242DE5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020" y="3317749"/>
                <a:ext cx="2260555" cy="117910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5220">
            <a:extLst>
              <a:ext uri="{FF2B5EF4-FFF2-40B4-BE49-F238E27FC236}">
                <a16:creationId xmlns:a16="http://schemas.microsoft.com/office/drawing/2014/main" id="{7D9EB7D5-6187-FA44-2321-BA2E2F8AC419}"/>
              </a:ext>
            </a:extLst>
          </p:cNvPr>
          <p:cNvSpPr txBox="1"/>
          <p:nvPr/>
        </p:nvSpPr>
        <p:spPr>
          <a:xfrm>
            <a:off x="688020" y="4547642"/>
            <a:ext cx="38632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8" name="yt_shape_15221">
            <a:extLst>
              <a:ext uri="{FF2B5EF4-FFF2-40B4-BE49-F238E27FC236}">
                <a16:creationId xmlns:a16="http://schemas.microsoft.com/office/drawing/2014/main" id="{4F92116B-B911-2672-799A-FF122770AD21}"/>
              </a:ext>
            </a:extLst>
          </p:cNvPr>
          <p:cNvSpPr txBox="1"/>
          <p:nvPr/>
        </p:nvSpPr>
        <p:spPr>
          <a:xfrm>
            <a:off x="688020" y="5026945"/>
            <a:ext cx="1700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9" name="yt_image_15222">
            <a:extLst>
              <a:ext uri="{FF2B5EF4-FFF2-40B4-BE49-F238E27FC236}">
                <a16:creationId xmlns:a16="http://schemas.microsoft.com/office/drawing/2014/main" id="{2E1A5EB4-D3F4-D28A-BB42-BA869194721D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2344" y="3818286"/>
            <a:ext cx="2215134" cy="251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1290</Words>
  <Application>Microsoft Office PowerPoint</Application>
  <PresentationFormat>宽屏</PresentationFormat>
  <Paragraphs>115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49</cp:revision>
  <dcterms:created xsi:type="dcterms:W3CDTF">2023-05-05T05:33:00Z</dcterms:created>
  <dcterms:modified xsi:type="dcterms:W3CDTF">2023-05-24T06:41:37Z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