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71" r:id="rId5"/>
    <p:sldId id="373" r:id="rId6"/>
    <p:sldId id="378" r:id="rId7"/>
    <p:sldId id="381" r:id="rId8"/>
    <p:sldId id="382" r:id="rId9"/>
    <p:sldId id="387" r:id="rId10"/>
    <p:sldId id="392" r:id="rId11"/>
    <p:sldId id="389" r:id="rId12"/>
    <p:sldId id="393" r:id="rId13"/>
    <p:sldId id="394" r:id="rId14"/>
    <p:sldId id="390" r:id="rId15"/>
    <p:sldId id="395" r:id="rId16"/>
    <p:sldId id="397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2" name="yt_shape_14352"/>
          <p:cNvSpPr txBox="1"/>
          <p:nvPr/>
        </p:nvSpPr>
        <p:spPr>
          <a:xfrm>
            <a:off x="540000" y="900000"/>
            <a:ext cx="2577629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87b8ace4-9eec-4496-a856-83d72c24daac.png&quot;}"/>
            </a:endParaRPr>
          </a:p>
        </p:txBody>
      </p:sp>
      <p:sp>
        <p:nvSpPr>
          <p:cNvPr id="14353" name="yt_shape_14353"/>
          <p:cNvSpPr txBox="1"/>
          <p:nvPr/>
        </p:nvSpPr>
        <p:spPr>
          <a:xfrm>
            <a:off x="540000" y="1617189"/>
            <a:ext cx="59246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的定义及解</a:t>
            </a:r>
          </a:p>
        </p:txBody>
      </p:sp>
      <p:sp>
        <p:nvSpPr>
          <p:cNvPr id="14354" name="yt_shape_14354"/>
          <p:cNvSpPr txBox="1"/>
          <p:nvPr/>
        </p:nvSpPr>
        <p:spPr>
          <a:xfrm>
            <a:off x="540000" y="2116754"/>
            <a:ext cx="92910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写成含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的形式，结果是（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55" name="yt_table_14355" title="H_112.4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0353958"/>
                  </p:ext>
                </p:extLst>
              </p:nvPr>
            </p:nvGraphicFramePr>
            <p:xfrm>
              <a:off x="540000" y="2748421"/>
              <a:ext cx="5310124" cy="1427988"/>
            </p:xfrm>
            <a:graphic>
              <a:graphicData uri="http://schemas.openxmlformats.org/drawingml/2006/table">
                <a:tbl>
                  <a:tblPr/>
                  <a:tblGrid>
                    <a:gridCol w="3151505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2158619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黑体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−15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黑体" pitchFamily="24"/>
                            <a:ea typeface="黑体" pitchFamily="24"/>
                            <a:cs typeface="黑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黑体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15−2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黑体" pitchFamily="24"/>
                            <a:ea typeface="黑体" pitchFamily="24"/>
                            <a:cs typeface="黑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黑体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−15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黑体" pitchFamily="24"/>
                            <a:ea typeface="黑体" pitchFamily="24"/>
                            <a:cs typeface="黑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黑体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15−7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黑体" pitchFamily="24"/>
                            <a:ea typeface="黑体" pitchFamily="24"/>
                            <a:cs typeface="黑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4355" name="yt_table_14355" descr="{&quot;rangeId&quot;:2,&quot;type&quot;:&quot;Option&quot;}" title="H_112.4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0353958"/>
                  </p:ext>
                </p:extLst>
              </p:nvPr>
            </p:nvGraphicFramePr>
            <p:xfrm>
              <a:off x="540000" y="2748421"/>
              <a:ext cx="5310124" cy="1427988"/>
            </p:xfrm>
            <a:graphic>
              <a:graphicData uri="http://schemas.openxmlformats.org/drawingml/2006/table">
                <a:tbl>
                  <a:tblPr/>
                  <a:tblGrid>
                    <a:gridCol w="3151505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2158619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</a:tblGrid>
                  <a:tr h="7143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8340" b="-1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328" b="-1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  <a:tr h="71361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834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328" t="-100000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6111688">
            <a:extLst>
              <a:ext uri="{FF2B5EF4-FFF2-40B4-BE49-F238E27FC236}">
                <a16:creationId xmlns:a16="http://schemas.microsoft.com/office/drawing/2014/main" id="{7AFA1775-DE18-DC81-92CB-A0C354C2A3B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39"/>
            <a:ext cx="2425764" cy="608478"/>
          </a:xfrm>
          <a:prstGeom prst="rect">
            <a:avLst/>
          </a:prstGeom>
        </p:spPr>
      </p:pic>
      <p:pic>
        <p:nvPicPr>
          <p:cNvPr id="5" name="yt_shape_1684746111707">
            <a:extLst>
              <a:ext uri="{FF2B5EF4-FFF2-40B4-BE49-F238E27FC236}">
                <a16:creationId xmlns:a16="http://schemas.microsoft.com/office/drawing/2014/main" id="{653A4824-90B4-2C33-CFE1-984C93799FA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57228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E9983F-3855-AB46-526B-873CB4A44811}"/>
              </a:ext>
            </a:extLst>
          </p:cNvPr>
          <p:cNvSpPr txBox="1"/>
          <p:nvPr/>
        </p:nvSpPr>
        <p:spPr>
          <a:xfrm>
            <a:off x="8838339" y="20699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13" name="yt_table_14413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049126"/>
              </p:ext>
            </p:extLst>
          </p:nvPr>
        </p:nvGraphicFramePr>
        <p:xfrm>
          <a:off x="487402" y="1281433"/>
          <a:ext cx="11111999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4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目的地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质量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费用（元）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北京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415" name="yt_shape_14415"/>
          <p:cNvSpPr txBox="1"/>
          <p:nvPr/>
        </p:nvSpPr>
        <p:spPr>
          <a:xfrm>
            <a:off x="487402" y="3105889"/>
            <a:ext cx="1615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16" name="yt_shape_14416"/>
              <p:cNvSpPr txBox="1"/>
              <p:nvPr/>
            </p:nvSpPr>
            <p:spPr>
              <a:xfrm>
                <a:off x="487402" y="3585192"/>
                <a:ext cx="6119624" cy="823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(2−1)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=9,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+3+(3−1)(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+4)=22,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416" name="yt_shape_144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402" y="3585192"/>
                <a:ext cx="6119624" cy="823815"/>
              </a:xfrm>
              <a:prstGeom prst="rect">
                <a:avLst/>
              </a:prstGeom>
              <a:blipFill>
                <a:blip r:embed="rId2"/>
                <a:stretch>
                  <a:fillRect l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18" name="yt_shape_14418"/>
              <p:cNvSpPr txBox="1"/>
              <p:nvPr/>
            </p:nvSpPr>
            <p:spPr>
              <a:xfrm>
                <a:off x="487402" y="4459795"/>
                <a:ext cx="3154710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=7,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18" name="yt_shape_144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402" y="4459795"/>
                <a:ext cx="3154710" cy="1193147"/>
              </a:xfrm>
              <a:prstGeom prst="rect">
                <a:avLst/>
              </a:prstGeom>
              <a:blipFill>
                <a:blip r:embed="rId3"/>
                <a:stretch>
                  <a:fillRect l="-5996" r="-5029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412">
            <a:extLst>
              <a:ext uri="{FF2B5EF4-FFF2-40B4-BE49-F238E27FC236}">
                <a16:creationId xmlns:a16="http://schemas.microsoft.com/office/drawing/2014/main" id="{29BB6124-03CE-53E4-6361-D1E213389E14}"/>
              </a:ext>
            </a:extLst>
          </p:cNvPr>
          <p:cNvSpPr txBox="1"/>
          <p:nvPr/>
        </p:nvSpPr>
        <p:spPr>
          <a:xfrm>
            <a:off x="5375920" y="692696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实际收费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16" grpId="0" build="allAtOnce"/>
      <p:bldP spid="1441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0" name="yt_shape_14420"/>
          <p:cNvSpPr txBox="1"/>
          <p:nvPr/>
        </p:nvSpPr>
        <p:spPr>
          <a:xfrm>
            <a:off x="540119" y="900000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齐齐哈尔市中考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）团结奋战，众志成城，齐齐哈尔市组织援助医疗队，分别乘甲、乙两车同时出发，沿同一路线赶往绥芬河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齐齐哈尔距绥芬河的路程为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，在行驶过程中乙车速度始终保持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，甲车先以一定速度行驶了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，用时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，然后再以乙车的速度行驶，直至到达绥芬河（加油、休息时间忽略不计）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甲、乙两车离齐齐哈尔的路程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）与所用时间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）的关系如图所示，请结合图象解答下列问题：</a:t>
            </a:r>
          </a:p>
        </p:txBody>
      </p:sp>
      <p:sp>
        <p:nvSpPr>
          <p:cNvPr id="14421" name="yt_shape_14421"/>
          <p:cNvSpPr txBox="1"/>
          <p:nvPr/>
        </p:nvSpPr>
        <p:spPr>
          <a:xfrm>
            <a:off x="540000" y="3779960"/>
            <a:ext cx="108651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）甲车改变速度前的速度是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，乙车行驶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到达绥芬河；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yt_shape_14422"/>
          <p:cNvSpPr txBox="1"/>
          <p:nvPr/>
        </p:nvSpPr>
        <p:spPr>
          <a:xfrm>
            <a:off x="540119" y="4411627"/>
            <a:ext cx="923462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甲车改变速度前的速度为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km/h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乙车到达绥芬河所用时间为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故答案为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4423" name="yt_shape_1442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0626" y="4411627"/>
            <a:ext cx="1841373" cy="1764106"/>
            <a:chOff x="0" y="0"/>
            <a:chExt cx="1841373" cy="1764106"/>
          </a:xfrm>
        </p:grpSpPr>
        <p:pic>
          <p:nvPicPr>
            <p:cNvPr id="3" name="yt_image_14423" descr="{&quot;rangeId&quot;:0,&quot;⚘_3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1373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25" name="yt_shape_14425"/>
            <p:cNvSpPr txBox="1"/>
            <p:nvPr/>
          </p:nvSpPr>
          <p:spPr>
            <a:xfrm>
              <a:off x="323133" y="1335591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7" name="yt_shape_1442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）求甲车改变速度后离齐齐哈尔的路程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）与所用时间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）之间的函数表达式，并写出自变量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428"/>
              <p:cNvSpPr txBox="1"/>
              <p:nvPr/>
            </p:nvSpPr>
            <p:spPr>
              <a:xfrm>
                <a:off x="540118" y="2011799"/>
                <a:ext cx="9948369" cy="4537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乙车速度为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80km/h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甲车到达绥芬河的时间为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800−500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甲车改变速度后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到达绥芬河前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设所求函数表达式为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=500,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35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=800,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即甲车改变速度后离齐齐哈尔的路程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与所用时间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4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2011799"/>
                <a:ext cx="9948369" cy="4537909"/>
              </a:xfrm>
              <a:prstGeom prst="rect">
                <a:avLst/>
              </a:prstGeom>
              <a:blipFill>
                <a:blip r:embed="rId2"/>
                <a:stretch>
                  <a:fillRect l="-1900" t="-2419" r="-797" b="-1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30" name="yt_shape_1443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3645024"/>
            <a:ext cx="1841373" cy="1704923"/>
            <a:chOff x="0" y="0"/>
            <a:chExt cx="1841373" cy="1704923"/>
          </a:xfrm>
        </p:grpSpPr>
        <p:pic>
          <p:nvPicPr>
            <p:cNvPr id="5" name="yt_image_14430" descr="{&quot;rangeId&quot;:0,&quot;⚘_3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1373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32" name="yt_shape_14432"/>
            <p:cNvSpPr txBox="1"/>
            <p:nvPr/>
          </p:nvSpPr>
          <p:spPr>
            <a:xfrm>
              <a:off x="323133" y="1335591"/>
              <a:ext cx="1231106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4" name="yt_shape_1443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）甲车到达绥芬河时，乙车距绥芬河的路程还有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；出发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时，甲、乙两车第一次相距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4435"/>
              <p:cNvSpPr txBox="1"/>
              <p:nvPr/>
            </p:nvSpPr>
            <p:spPr>
              <a:xfrm>
                <a:off x="540119" y="2011799"/>
                <a:ext cx="9234626" cy="25547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甲车到达绥芬河时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乙车距绥芬河的路程为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即出发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乙两车第一次相距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40km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故答案为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6" name="yt_shape_14435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9234626" cy="2554738"/>
              </a:xfrm>
              <a:prstGeom prst="rect">
                <a:avLst/>
              </a:prstGeom>
              <a:blipFill>
                <a:blip r:embed="rId2"/>
                <a:stretch>
                  <a:fillRect l="-2048" r="-528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37" name="yt_shape_144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0626" y="2011799"/>
            <a:ext cx="1841373" cy="1764106"/>
            <a:chOff x="0" y="0"/>
            <a:chExt cx="1841373" cy="1764106"/>
          </a:xfrm>
        </p:grpSpPr>
        <p:pic>
          <p:nvPicPr>
            <p:cNvPr id="7" name="yt_image_14437" descr="{&quot;rangeId&quot;:0,&quot;⚘_3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1373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39" name="yt_shape_14439"/>
            <p:cNvSpPr txBox="1"/>
            <p:nvPr/>
          </p:nvSpPr>
          <p:spPr>
            <a:xfrm>
              <a:off x="323133" y="1335591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1" name="yt_shape_1444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）某运输公司有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两种货车，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货车与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货车一次可以运货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货车与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货车一次可以运货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442" name="yt_shape_14442"/>
          <p:cNvSpPr txBox="1"/>
          <p:nvPr/>
        </p:nvSpPr>
        <p:spPr>
          <a:xfrm>
            <a:off x="540000" y="1859435"/>
            <a:ext cx="7915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货车和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货车一次可以分别运货多少吨？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43" name="yt_shape_14443"/>
              <p:cNvSpPr txBox="1"/>
              <p:nvPr/>
            </p:nvSpPr>
            <p:spPr>
              <a:xfrm>
                <a:off x="540000" y="2338738"/>
                <a:ext cx="9419245" cy="3050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货车一次可以运货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货车一次可以运货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=90,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=160,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货车一次可以运货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货车一次可以运货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43" name="yt_shape_14443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8738"/>
                <a:ext cx="9419245" cy="3050515"/>
              </a:xfrm>
              <a:prstGeom prst="rect">
                <a:avLst/>
              </a:prstGeom>
              <a:blipFill>
                <a:blip r:embed="rId2"/>
                <a:stretch>
                  <a:fillRect l="-2006" t="-1800" r="-1036" b="-5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5" name="yt_shape_1444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）目前有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吨货物需要运输，该运输公司计划安排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两种货车将全部货物一次运完（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两种货车均满载），其中每辆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货车一次运货花费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货车一次运货花费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请你列出所有的运输方案，并指出哪种运输方案费用最少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46" name="yt_shape_14446"/>
              <p:cNvSpPr txBox="1"/>
              <p:nvPr/>
            </p:nvSpPr>
            <p:spPr>
              <a:xfrm>
                <a:off x="540000" y="2339566"/>
                <a:ext cx="7158050" cy="3643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设安排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货车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则安排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190−20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货车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190−20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15200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190−20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都为整数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4446" name="yt_shape_144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566"/>
                <a:ext cx="7158050" cy="3643049"/>
              </a:xfrm>
              <a:prstGeom prst="rect">
                <a:avLst/>
              </a:prstGeom>
              <a:blipFill>
                <a:blip r:embed="rId2"/>
                <a:stretch>
                  <a:fillRect l="-2641" r="-1704" b="-4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4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4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3574DA13-06E4-3B4D-04A7-9B34E8814E9D}"/>
                  </a:ext>
                </a:extLst>
              </p:cNvPr>
              <p:cNvSpPr txBox="1"/>
              <p:nvPr/>
            </p:nvSpPr>
            <p:spPr>
              <a:xfrm>
                <a:off x="540000" y="1404056"/>
                <a:ext cx="3606757" cy="3508974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货车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货车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货车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货车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货车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货车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费用越少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越大</a:t>
                </a:r>
                <a:r>
                  <a:rPr lang="zh-CN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故方案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费用最少</a:t>
                </a:r>
                <a:r>
                  <a:rPr lang="en-US" altLang="zh-CN" sz="240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3574DA13-06E4-3B4D-04A7-9B34E8814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4056"/>
                <a:ext cx="3606757" cy="3508974"/>
              </a:xfrm>
              <a:prstGeom prst="rect">
                <a:avLst/>
              </a:prstGeom>
              <a:blipFill>
                <a:blip r:embed="rId2"/>
                <a:stretch>
                  <a:fillRect l="-5245" t="-1389" r="-4399" b="-381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E061C98-4448-0062-5B82-67A38D6532B9}"/>
              </a:ext>
            </a:extLst>
          </p:cNvPr>
          <p:cNvSpPr txBox="1"/>
          <p:nvPr/>
        </p:nvSpPr>
        <p:spPr>
          <a:xfrm>
            <a:off x="479376" y="980728"/>
            <a:ext cx="6096000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故符合题意的运输方案有三种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4"/>
              <a:ea typeface="宋体" pitchFamily="24"/>
              <a:cs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6" name="yt_shape_14356"/>
          <p:cNvSpPr txBox="1"/>
          <p:nvPr/>
        </p:nvSpPr>
        <p:spPr>
          <a:xfrm>
            <a:off x="540000" y="900000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下列方程组是二元一次方程组的是（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57" name="yt_table_14357" title="H_203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7343083"/>
                  </p:ext>
                </p:extLst>
              </p:nvPr>
            </p:nvGraphicFramePr>
            <p:xfrm>
              <a:off x="540000" y="1531667"/>
              <a:ext cx="6074538" cy="2578608"/>
            </p:xfrm>
            <a:graphic>
              <a:graphicData uri="http://schemas.openxmlformats.org/drawingml/2006/table">
                <a:tbl>
                  <a:tblPr/>
                  <a:tblGrid>
                    <a:gridCol w="3385757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  <a:gridCol w="2688781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2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𝑥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＝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2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𝑦</m:t>
                                          </m:r>
                                        </m:den>
                                      </m:f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=5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=3,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4357" name="yt_table_14357" descr="{&quot;rangeId&quot;:3,&quot;type&quot;:&quot;Option&quot;}" title="H_203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7343083"/>
                  </p:ext>
                </p:extLst>
              </p:nvPr>
            </p:nvGraphicFramePr>
            <p:xfrm>
              <a:off x="540000" y="1531667"/>
              <a:ext cx="6074538" cy="2578608"/>
            </p:xfrm>
            <a:graphic>
              <a:graphicData uri="http://schemas.openxmlformats.org/drawingml/2006/table">
                <a:tbl>
                  <a:tblPr/>
                  <a:tblGrid>
                    <a:gridCol w="3385757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  <a:gridCol w="2688781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</a:tblGrid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9496" b="-696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5792" b="-696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3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3678" r="-794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5792" t="-1436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FBC2F7-E4C9-83C9-9E14-99F28F099EB7}"/>
              </a:ext>
            </a:extLst>
          </p:cNvPr>
          <p:cNvSpPr txBox="1"/>
          <p:nvPr/>
        </p:nvSpPr>
        <p:spPr>
          <a:xfrm>
            <a:off x="5860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358">
                <a:extLst>
                  <a:ext uri="{FF2B5EF4-FFF2-40B4-BE49-F238E27FC236}">
                    <a16:creationId xmlns:a16="http://schemas.microsoft.com/office/drawing/2014/main" id="{BE249396-9EA5-A9F6-6D74-85A15585B1D5}"/>
                  </a:ext>
                </a:extLst>
              </p:cNvPr>
              <p:cNvSpPr txBox="1"/>
              <p:nvPr/>
            </p:nvSpPr>
            <p:spPr>
              <a:xfrm>
                <a:off x="540000" y="4437112"/>
                <a:ext cx="10194522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=7,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3" name="yt_shape_14358">
                <a:extLst>
                  <a:ext uri="{FF2B5EF4-FFF2-40B4-BE49-F238E27FC236}">
                    <a16:creationId xmlns:a16="http://schemas.microsoft.com/office/drawing/2014/main" id="{BE249396-9EA5-A9F6-6D74-85A15585B1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37112"/>
                <a:ext cx="10194522" cy="1070934"/>
              </a:xfrm>
              <a:prstGeom prst="rect">
                <a:avLst/>
              </a:prstGeom>
              <a:blipFill>
                <a:blip r:embed="rId3"/>
                <a:stretch>
                  <a:fillRect l="-1854" r="-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1E0C242-38A7-D853-A2D6-80EDFE1D8624}"/>
              </a:ext>
            </a:extLst>
          </p:cNvPr>
          <p:cNvSpPr txBox="1"/>
          <p:nvPr/>
        </p:nvSpPr>
        <p:spPr>
          <a:xfrm>
            <a:off x="9555318" y="4390306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0" name="yt_shape_14360"/>
          <p:cNvSpPr txBox="1"/>
          <p:nvPr/>
        </p:nvSpPr>
        <p:spPr>
          <a:xfrm>
            <a:off x="540000" y="900000"/>
            <a:ext cx="561692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元一次方程组的解法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61" name="yt_shape_14361"/>
              <p:cNvSpPr txBox="1"/>
              <p:nvPr/>
            </p:nvSpPr>
            <p:spPr>
              <a:xfrm>
                <a:off x="540000" y="1399565"/>
                <a:ext cx="9356408" cy="9548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无锡市中考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361" name="yt_shape_14361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356408" cy="954877"/>
              </a:xfrm>
              <a:prstGeom prst="rect">
                <a:avLst/>
              </a:prstGeom>
              <a:blipFill>
                <a:blip r:embed="rId2"/>
                <a:stretch>
                  <a:fillRect l="-2021" r="-261" b="-6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63" name="yt_shape_14363"/>
              <p:cNvSpPr txBox="1"/>
              <p:nvPr/>
            </p:nvSpPr>
            <p:spPr>
              <a:xfrm>
                <a:off x="540119" y="2521287"/>
                <a:ext cx="11111999" cy="17107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的解也是二元一次方程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363" name="yt_shape_1436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21287"/>
                <a:ext cx="11111999" cy="1710789"/>
              </a:xfrm>
              <a:prstGeom prst="rect">
                <a:avLst/>
              </a:prstGeom>
              <a:blipFill>
                <a:blip r:embed="rId3"/>
                <a:stretch>
                  <a:fillRect l="-1701" b="-4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111750">
            <a:extLst>
              <a:ext uri="{FF2B5EF4-FFF2-40B4-BE49-F238E27FC236}">
                <a16:creationId xmlns:a16="http://schemas.microsoft.com/office/drawing/2014/main" id="{52A75AC7-005D-A2F2-385E-3E2EFDEC704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3C0475-F31F-0A5F-8600-E5E06B7A8F5F}"/>
                  </a:ext>
                </a:extLst>
              </p:cNvPr>
              <p:cNvSpPr txBox="1"/>
              <p:nvPr/>
            </p:nvSpPr>
            <p:spPr>
              <a:xfrm>
                <a:off x="8233056" y="1352759"/>
                <a:ext cx="1129539" cy="10392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=2,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=3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6, 'hasSerialNum': 1, 'mathAnswerShape': 1}">
                <a:extLst>
                  <a:ext uri="{FF2B5EF4-FFF2-40B4-BE49-F238E27FC236}">
                    <a16:creationId xmlns:a16="http://schemas.microsoft.com/office/drawing/2014/main" id="{B53C0475-F31F-0A5F-8600-E5E06B7A8F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3056" y="1352759"/>
                <a:ext cx="1129539" cy="10392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E16747F-2812-E3A4-BC92-D17AC237AB4E}"/>
              </a:ext>
            </a:extLst>
          </p:cNvPr>
          <p:cNvCxnSpPr/>
          <p:nvPr/>
        </p:nvCxnSpPr>
        <p:spPr>
          <a:xfrm>
            <a:off x="8018268" y="2364257"/>
            <a:ext cx="155911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BFA849-2211-15F3-6DAD-A848E4218CA8}"/>
                  </a:ext>
                </a:extLst>
              </p:cNvPr>
              <p:cNvSpPr txBox="1"/>
              <p:nvPr/>
            </p:nvSpPr>
            <p:spPr>
              <a:xfrm>
                <a:off x="2794846" y="3454108"/>
                <a:ext cx="613474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6, 'hasSerialNum': 1, 'mathAnswerShape': 1}">
                <a:extLst>
                  <a:ext uri="{FF2B5EF4-FFF2-40B4-BE49-F238E27FC236}">
                    <a16:creationId xmlns:a16="http://schemas.microsoft.com/office/drawing/2014/main" id="{79BFA849-2211-15F3-6DAD-A848E4218C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4846" y="3454108"/>
                <a:ext cx="613474" cy="6750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66" name="yt_shape_14366"/>
              <p:cNvSpPr txBox="1"/>
              <p:nvPr/>
            </p:nvSpPr>
            <p:spPr>
              <a:xfrm>
                <a:off x="540000" y="900000"/>
                <a:ext cx="4783425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山西省中考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=6,②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366" name="yt_shape_14366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783425" cy="1247008"/>
              </a:xfrm>
              <a:prstGeom prst="rect">
                <a:avLst/>
              </a:prstGeom>
              <a:blipFill>
                <a:blip r:embed="rId2"/>
                <a:stretch>
                  <a:fillRect l="-3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68" name="yt_shape_14368"/>
          <p:cNvSpPr txBox="1"/>
          <p:nvPr/>
        </p:nvSpPr>
        <p:spPr>
          <a:xfrm>
            <a:off x="540000" y="2197796"/>
            <a:ext cx="321402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69" name="yt_shape_14369"/>
              <p:cNvSpPr txBox="1"/>
              <p:nvPr/>
            </p:nvSpPr>
            <p:spPr>
              <a:xfrm>
                <a:off x="540000" y="3157231"/>
                <a:ext cx="3811941" cy="15624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369" name="yt_shape_14369" descr="{&quot;rangeId&quot;:23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57231"/>
                <a:ext cx="3811941" cy="1562479"/>
              </a:xfrm>
              <a:prstGeom prst="rect">
                <a:avLst/>
              </a:prstGeom>
              <a:blipFill>
                <a:blip r:embed="rId3"/>
                <a:stretch>
                  <a:fillRect l="-4960" t="-7422" r="-3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365">
            <a:extLst>
              <a:ext uri="{FF2B5EF4-FFF2-40B4-BE49-F238E27FC236}">
                <a16:creationId xmlns:a16="http://schemas.microsoft.com/office/drawing/2014/main" id="{9058790B-0031-CA64-E57B-8C6DD1D89B84}"/>
              </a:ext>
            </a:extLst>
          </p:cNvPr>
          <p:cNvSpPr txBox="1"/>
          <p:nvPr/>
        </p:nvSpPr>
        <p:spPr>
          <a:xfrm>
            <a:off x="540000" y="854788"/>
            <a:ext cx="17697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解方程组：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371">
                <a:extLst>
                  <a:ext uri="{FF2B5EF4-FFF2-40B4-BE49-F238E27FC236}">
                    <a16:creationId xmlns:a16="http://schemas.microsoft.com/office/drawing/2014/main" id="{E90624F5-2DC8-F445-C63A-B229E79A88F1}"/>
                  </a:ext>
                </a:extLst>
              </p:cNvPr>
              <p:cNvSpPr txBox="1"/>
              <p:nvPr/>
            </p:nvSpPr>
            <p:spPr>
              <a:xfrm>
                <a:off x="6278349" y="854788"/>
                <a:ext cx="5373651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呼和浩特市中考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−1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3" name="yt_shape_14371">
                <a:extLst>
                  <a:ext uri="{FF2B5EF4-FFF2-40B4-BE49-F238E27FC236}">
                    <a16:creationId xmlns:a16="http://schemas.microsoft.com/office/drawing/2014/main" id="{E90624F5-2DC8-F445-C63A-B229E79A88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8349" y="854788"/>
                <a:ext cx="5373651" cy="1532856"/>
              </a:xfrm>
              <a:prstGeom prst="rect">
                <a:avLst/>
              </a:prstGeom>
              <a:blipFill>
                <a:blip r:embed="rId4"/>
                <a:stretch>
                  <a:fillRect l="-3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373">
                <a:extLst>
                  <a:ext uri="{FF2B5EF4-FFF2-40B4-BE49-F238E27FC236}">
                    <a16:creationId xmlns:a16="http://schemas.microsoft.com/office/drawing/2014/main" id="{511D52D0-BD6A-601B-CC5A-7CF5B73629B1}"/>
                  </a:ext>
                </a:extLst>
              </p:cNvPr>
              <p:cNvSpPr txBox="1"/>
              <p:nvPr/>
            </p:nvSpPr>
            <p:spPr>
              <a:xfrm>
                <a:off x="6278349" y="2438432"/>
                <a:ext cx="4863832" cy="959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方程组整理得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=15,②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4" name="yt_shape_14373">
                <a:extLst>
                  <a:ext uri="{FF2B5EF4-FFF2-40B4-BE49-F238E27FC236}">
                    <a16:creationId xmlns:a16="http://schemas.microsoft.com/office/drawing/2014/main" id="{511D52D0-BD6A-601B-CC5A-7CF5B73629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8349" y="2438432"/>
                <a:ext cx="4863832" cy="959237"/>
              </a:xfrm>
              <a:prstGeom prst="rect">
                <a:avLst/>
              </a:prstGeom>
              <a:blipFill>
                <a:blip r:embed="rId5"/>
                <a:stretch>
                  <a:fillRect l="-3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4375">
            <a:extLst>
              <a:ext uri="{FF2B5EF4-FFF2-40B4-BE49-F238E27FC236}">
                <a16:creationId xmlns:a16="http://schemas.microsoft.com/office/drawing/2014/main" id="{7444E35D-5488-DCD4-0A26-50ABC5D9C49B}"/>
              </a:ext>
            </a:extLst>
          </p:cNvPr>
          <p:cNvSpPr txBox="1"/>
          <p:nvPr/>
        </p:nvSpPr>
        <p:spPr>
          <a:xfrm>
            <a:off x="6278349" y="3448457"/>
            <a:ext cx="3367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4376">
            <a:extLst>
              <a:ext uri="{FF2B5EF4-FFF2-40B4-BE49-F238E27FC236}">
                <a16:creationId xmlns:a16="http://schemas.microsoft.com/office/drawing/2014/main" id="{6E4BAEE2-38CA-AA97-6D13-8B535CA18EBB}"/>
              </a:ext>
            </a:extLst>
          </p:cNvPr>
          <p:cNvSpPr txBox="1"/>
          <p:nvPr/>
        </p:nvSpPr>
        <p:spPr>
          <a:xfrm>
            <a:off x="6278349" y="3927760"/>
            <a:ext cx="1829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4377">
            <a:extLst>
              <a:ext uri="{FF2B5EF4-FFF2-40B4-BE49-F238E27FC236}">
                <a16:creationId xmlns:a16="http://schemas.microsoft.com/office/drawing/2014/main" id="{EAA78D1C-C9F6-BB9C-25DF-31E690A3B255}"/>
              </a:ext>
            </a:extLst>
          </p:cNvPr>
          <p:cNvSpPr txBox="1"/>
          <p:nvPr/>
        </p:nvSpPr>
        <p:spPr>
          <a:xfrm>
            <a:off x="6278349" y="4407063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4378">
                <a:extLst>
                  <a:ext uri="{FF2B5EF4-FFF2-40B4-BE49-F238E27FC236}">
                    <a16:creationId xmlns:a16="http://schemas.microsoft.com/office/drawing/2014/main" id="{92DC6080-615F-7DB6-7BE6-F8C4007A7E2A}"/>
                  </a:ext>
                </a:extLst>
              </p:cNvPr>
              <p:cNvSpPr txBox="1"/>
              <p:nvPr/>
            </p:nvSpPr>
            <p:spPr>
              <a:xfrm>
                <a:off x="6278349" y="4886366"/>
                <a:ext cx="3377528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=9.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8" name="yt_shape_14378">
                <a:extLst>
                  <a:ext uri="{FF2B5EF4-FFF2-40B4-BE49-F238E27FC236}">
                    <a16:creationId xmlns:a16="http://schemas.microsoft.com/office/drawing/2014/main" id="{92DC6080-615F-7DB6-7BE6-F8C4007A7E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8349" y="4886366"/>
                <a:ext cx="3377528" cy="1193147"/>
              </a:xfrm>
              <a:prstGeom prst="rect">
                <a:avLst/>
              </a:prstGeom>
              <a:blipFill>
                <a:blip r:embed="rId6"/>
                <a:stretch>
                  <a:fillRect l="-5596" t="-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8" grpId="0" build="allAtOnce"/>
      <p:bldP spid="14369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0" name="yt_shape_14380"/>
          <p:cNvSpPr txBox="1"/>
          <p:nvPr/>
        </p:nvSpPr>
        <p:spPr>
          <a:xfrm>
            <a:off x="540000" y="900198"/>
            <a:ext cx="4693593" cy="419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二元一次方程组的应用</a:t>
            </a:r>
          </a:p>
        </p:txBody>
      </p:sp>
      <p:sp>
        <p:nvSpPr>
          <p:cNvPr id="14381" name="yt_shape_14381"/>
          <p:cNvSpPr txBox="1"/>
          <p:nvPr/>
        </p:nvSpPr>
        <p:spPr>
          <a:xfrm>
            <a:off x="540119" y="1370921"/>
            <a:ext cx="11111999" cy="128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黔西南州中考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）有大小两种货车，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辆大货车与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辆小货车一次可以运货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辆大货车与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辆小货车一次可以运货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辆大货车与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辆小货车一次可以运货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382" name="yt_shape_14382"/>
          <p:cNvSpPr txBox="1"/>
          <p:nvPr/>
        </p:nvSpPr>
        <p:spPr>
          <a:xfrm>
            <a:off x="540119" y="2708933"/>
            <a:ext cx="11111999" cy="173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）我省某村委会根据“十四五”规划的要求，打造乡村品牌，推销有机黑胡椒和有机白胡椒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已知每千克有机黑胡椒比每千克有机白胡椒的售价便宜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千克有机黑胡椒和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千克有机白胡椒需付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元，求每千克有机黑胡椒和每千克有机白胡椒的售价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383">
                <a:extLst>
                  <a:ext uri="{FF2B5EF4-FFF2-40B4-BE49-F238E27FC236}">
                    <a16:creationId xmlns:a16="http://schemas.microsoft.com/office/drawing/2014/main" id="{33D7EA81-106A-1BDE-8554-612C4F26FFB4}"/>
                  </a:ext>
                </a:extLst>
              </p:cNvPr>
              <p:cNvSpPr txBox="1"/>
              <p:nvPr/>
            </p:nvSpPr>
            <p:spPr>
              <a:xfrm>
                <a:off x="540119" y="4490144"/>
                <a:ext cx="9659696" cy="18326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设每千克有机黑胡椒的售价为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每千克有机白胡椒的售价为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=280,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=60.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即每千克有机黑胡椒的售价为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每千克有机白胡椒的售价为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4383" descr="{&quot;rangeId&quot;:8,&quot;color&quot;:&quot;R&quot;,&quot;mathAnswerShape&quot;:1}">
                <a:extLst>
                  <a:ext uri="{FF2B5EF4-FFF2-40B4-BE49-F238E27FC236}">
                    <a16:creationId xmlns:a16="http://schemas.microsoft.com/office/drawing/2014/main" id="{33D7EA81-106A-1BDE-8554-612C4F26FF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90144"/>
                <a:ext cx="9659696" cy="1832618"/>
              </a:xfrm>
              <a:prstGeom prst="rect">
                <a:avLst/>
              </a:prstGeom>
              <a:blipFill>
                <a:blip r:embed="rId2"/>
                <a:stretch>
                  <a:fillRect l="-1957" t="-4667" r="-947" b="-9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4746111798">
            <a:extLst>
              <a:ext uri="{FF2B5EF4-FFF2-40B4-BE49-F238E27FC236}">
                <a16:creationId xmlns:a16="http://schemas.microsoft.com/office/drawing/2014/main" id="{E77D805D-23EC-C1FB-5E97-DB09AA6945F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94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C6D6787-D419-8CE6-E685-115BABF392E1}"/>
              </a:ext>
            </a:extLst>
          </p:cNvPr>
          <p:cNvSpPr txBox="1"/>
          <p:nvPr/>
        </p:nvSpPr>
        <p:spPr>
          <a:xfrm>
            <a:off x="1059708" y="2201939"/>
            <a:ext cx="4848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5" name="yt_shape_14385"/>
          <p:cNvSpPr txBox="1"/>
          <p:nvPr/>
        </p:nvSpPr>
        <p:spPr>
          <a:xfrm>
            <a:off x="540000" y="900000"/>
            <a:ext cx="59246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与一次函数</a:t>
            </a:r>
          </a:p>
        </p:txBody>
      </p:sp>
      <p:sp>
        <p:nvSpPr>
          <p:cNvPr id="14386" name="yt_shape_14386"/>
          <p:cNvSpPr txBox="1"/>
          <p:nvPr/>
        </p:nvSpPr>
        <p:spPr>
          <a:xfrm>
            <a:off x="540000" y="1399565"/>
            <a:ext cx="80679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87" name="yt_table_1438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815909"/>
              </p:ext>
            </p:extLst>
          </p:nvPr>
        </p:nvGraphicFramePr>
        <p:xfrm>
          <a:off x="540000" y="2031232"/>
          <a:ext cx="6012180" cy="848742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6"/>
                  </a:ext>
                </a:extLst>
              </a:tr>
            </a:tbl>
          </a:graphicData>
        </a:graphic>
      </p:graphicFrame>
      <p:sp>
        <p:nvSpPr>
          <p:cNvPr id="14389" name="yt_shape_14389"/>
          <p:cNvSpPr txBox="1"/>
          <p:nvPr/>
        </p:nvSpPr>
        <p:spPr>
          <a:xfrm>
            <a:off x="540119" y="29305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的一次函数的图象与正比例函数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，能表示这个一次函数图象的方程是（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93" name="yt_table_1439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716118"/>
              </p:ext>
            </p:extLst>
          </p:nvPr>
        </p:nvGraphicFramePr>
        <p:xfrm>
          <a:off x="540000" y="3890009"/>
          <a:ext cx="5994718" cy="848742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2370138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</a:tbl>
          </a:graphicData>
        </a:graphic>
      </p:graphicFrame>
      <p:grpSp>
        <p:nvGrpSpPr>
          <p:cNvPr id="14390" name="yt_shape_14390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65615" y="3890009"/>
            <a:ext cx="1384173" cy="1673874"/>
            <a:chOff x="0" y="0"/>
            <a:chExt cx="1384173" cy="1673874"/>
          </a:xfrm>
        </p:grpSpPr>
        <p:pic>
          <p:nvPicPr>
            <p:cNvPr id="2" name="yt_image_14390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84173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92" name="yt_shape_14392"/>
            <p:cNvSpPr txBox="1"/>
            <p:nvPr/>
          </p:nvSpPr>
          <p:spPr>
            <a:xfrm>
              <a:off x="82622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11829">
            <a:extLst>
              <a:ext uri="{FF2B5EF4-FFF2-40B4-BE49-F238E27FC236}">
                <a16:creationId xmlns:a16="http://schemas.microsoft.com/office/drawing/2014/main" id="{208FC95C-9C2C-8272-6574-933E790D001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13D778C-11F2-C0A1-F07D-3663DD5C5033}"/>
              </a:ext>
            </a:extLst>
          </p:cNvPr>
          <p:cNvSpPr txBox="1"/>
          <p:nvPr/>
        </p:nvSpPr>
        <p:spPr>
          <a:xfrm>
            <a:off x="760961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CF259A-6164-1DB2-ED42-0E894D267B5B}"/>
              </a:ext>
            </a:extLst>
          </p:cNvPr>
          <p:cNvSpPr txBox="1"/>
          <p:nvPr/>
        </p:nvSpPr>
        <p:spPr>
          <a:xfrm>
            <a:off x="4412508" y="33592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5" name="yt_shape_1439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）一次越野跑中，当小明跑了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米时，小刚跑了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米，小明、小刚在此后所跑的路程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（米）与时间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（秒）之间的函数关系如图所示，则这次越野跑的全程为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399" name="yt_shape_14399"/>
          <p:cNvSpPr txBox="1"/>
          <p:nvPr/>
        </p:nvSpPr>
        <p:spPr>
          <a:xfrm>
            <a:off x="540000" y="418879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96" name="yt_shape_14396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6164" y="2491930"/>
            <a:ext cx="1939671" cy="1646442"/>
            <a:chOff x="0" y="0"/>
            <a:chExt cx="1939671" cy="1646442"/>
          </a:xfrm>
        </p:grpSpPr>
        <p:pic>
          <p:nvPicPr>
            <p:cNvPr id="2" name="yt_image_1439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9671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98" name="yt_shape_14398"/>
            <p:cNvSpPr txBox="1"/>
            <p:nvPr/>
          </p:nvSpPr>
          <p:spPr>
            <a:xfrm>
              <a:off x="360371" y="128644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9930A5F-8B8A-4069-8B98-C48C21BFDBFC}"/>
              </a:ext>
            </a:extLst>
          </p:cNvPr>
          <p:cNvSpPr txBox="1"/>
          <p:nvPr/>
        </p:nvSpPr>
        <p:spPr>
          <a:xfrm>
            <a:off x="2583708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0" name="yt_shape_14400"/>
          <p:cNvSpPr txBox="1"/>
          <p:nvPr/>
        </p:nvSpPr>
        <p:spPr>
          <a:xfrm>
            <a:off x="540000" y="900198"/>
            <a:ext cx="2551981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db2f2ec-01cc-49c4-bd3f-8975e77f1fce.png&quot;}"/>
            </a:endParaRPr>
          </a:p>
        </p:txBody>
      </p:sp>
      <p:sp>
        <p:nvSpPr>
          <p:cNvPr id="14401" name="yt_shape_14401"/>
          <p:cNvSpPr txBox="1"/>
          <p:nvPr/>
        </p:nvSpPr>
        <p:spPr>
          <a:xfrm>
            <a:off x="540000" y="1644393"/>
            <a:ext cx="108507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02" name="yt_table_14402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253055"/>
              </p:ext>
            </p:extLst>
          </p:nvPr>
        </p:nvGraphicFramePr>
        <p:xfrm>
          <a:off x="540000" y="2123708"/>
          <a:ext cx="4370706" cy="852425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</a:tblGrid>
              <a:tr h="4243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  <a:tr h="428054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404" name="yt_shape_14404"/>
              <p:cNvSpPr txBox="1"/>
              <p:nvPr/>
            </p:nvSpPr>
            <p:spPr>
              <a:xfrm>
                <a:off x="540119" y="3026933"/>
                <a:ext cx="11111999" cy="20258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𝑑𝑦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−3)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+1)=5,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−3)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𝑑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+1)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4404" name="yt_shape_14404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26933"/>
                <a:ext cx="11111999" cy="2025811"/>
              </a:xfrm>
              <a:prstGeom prst="rect">
                <a:avLst/>
              </a:prstGeom>
              <a:blipFill>
                <a:blip r:embed="rId2"/>
                <a:stretch>
                  <a:fillRect l="-1701" b="-2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406">
            <a:extLst>
              <a:ext uri="{FF2B5EF4-FFF2-40B4-BE49-F238E27FC236}">
                <a16:creationId xmlns:a16="http://schemas.microsoft.com/office/drawing/2014/main" id="{8C6073B5-AA20-492C-DB95-A4D37498D3B6}"/>
              </a:ext>
            </a:extLst>
          </p:cNvPr>
          <p:cNvSpPr txBox="1"/>
          <p:nvPr/>
        </p:nvSpPr>
        <p:spPr>
          <a:xfrm>
            <a:off x="540119" y="52196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某班同学参加学校运土劳动，一部分同学抬土，另一部分同学挑土，已知全班共用箩筐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个，扁担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根（无闲置不用工具），则共有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名同学抬土，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名同学挑土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shape_1684746111868">
            <a:extLst>
              <a:ext uri="{FF2B5EF4-FFF2-40B4-BE49-F238E27FC236}">
                <a16:creationId xmlns:a16="http://schemas.microsoft.com/office/drawing/2014/main" id="{F6BD0E10-46B4-9075-2713-815B14126C0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927"/>
            <a:ext cx="2400364" cy="6352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FD6CA3B-AF2C-DDEC-8E7D-8D6BD4680AE4}"/>
              </a:ext>
            </a:extLst>
          </p:cNvPr>
          <p:cNvSpPr txBox="1"/>
          <p:nvPr/>
        </p:nvSpPr>
        <p:spPr>
          <a:xfrm>
            <a:off x="10365514" y="15975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528E57-DA80-6A9E-2DBF-3C95356AB336}"/>
                  </a:ext>
                </a:extLst>
              </p:cNvPr>
              <p:cNvSpPr txBox="1"/>
              <p:nvPr/>
            </p:nvSpPr>
            <p:spPr>
              <a:xfrm>
                <a:off x="4900887" y="4040705"/>
                <a:ext cx="1129538" cy="10392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=4,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5" name="文本框 4" descr="{'rangeId': 15, 'hasSerialNum': 1, 'mathAnswerShape': 1}">
                <a:extLst>
                  <a:ext uri="{FF2B5EF4-FFF2-40B4-BE49-F238E27FC236}">
                    <a16:creationId xmlns:a16="http://schemas.microsoft.com/office/drawing/2014/main" id="{B9528E57-DA80-6A9E-2DBF-3C95356AB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0887" y="4040705"/>
                <a:ext cx="1129538" cy="10392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93C762F-F0AC-75C1-26D5-A2EF396EF157}"/>
              </a:ext>
            </a:extLst>
          </p:cNvPr>
          <p:cNvCxnSpPr/>
          <p:nvPr/>
        </p:nvCxnSpPr>
        <p:spPr>
          <a:xfrm>
            <a:off x="4686098" y="5052202"/>
            <a:ext cx="155911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2AE12FE-A91F-2F7E-A8FF-87662111F847}"/>
              </a:ext>
            </a:extLst>
          </p:cNvPr>
          <p:cNvSpPr txBox="1"/>
          <p:nvPr/>
        </p:nvSpPr>
        <p:spPr>
          <a:xfrm>
            <a:off x="7765307" y="564828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77C0311-24DE-0456-95BB-86BF616A95BD}"/>
              </a:ext>
            </a:extLst>
          </p:cNvPr>
          <p:cNvSpPr txBox="1"/>
          <p:nvPr/>
        </p:nvSpPr>
        <p:spPr>
          <a:xfrm>
            <a:off x="10508507" y="564828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7" name="yt_shape_14407"/>
          <p:cNvSpPr txBox="1"/>
          <p:nvPr/>
        </p:nvSpPr>
        <p:spPr>
          <a:xfrm>
            <a:off x="540000" y="900000"/>
            <a:ext cx="2539157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9e4ceed-b2f9-4470-8e1a-23f3d3b859a8.png&quot;}"/>
            </a:endParaRPr>
          </a:p>
        </p:txBody>
      </p:sp>
      <p:sp>
        <p:nvSpPr>
          <p:cNvPr id="14408" name="yt_shape_14408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）本地某快递公司规定：寄件不超过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千克的部分按起步价计费；寄件超过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千克的部分按千克计费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小丽分别寄快递到上海和北京，收费标准及实际收费如下表：</a:t>
            </a:r>
          </a:p>
        </p:txBody>
      </p:sp>
      <p:sp>
        <p:nvSpPr>
          <p:cNvPr id="14409" name="yt_shape_14409"/>
          <p:cNvSpPr txBox="1"/>
          <p:nvPr/>
        </p:nvSpPr>
        <p:spPr>
          <a:xfrm>
            <a:off x="5480447" y="3083749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收费标准</a:t>
            </a:r>
          </a:p>
        </p:txBody>
      </p:sp>
      <p:graphicFrame>
        <p:nvGraphicFramePr>
          <p:cNvPr id="14410" name="yt_table_14410" title="H_159.57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374889"/>
              </p:ext>
            </p:extLst>
          </p:nvPr>
        </p:nvGraphicFramePr>
        <p:xfrm>
          <a:off x="540000" y="3715416"/>
          <a:ext cx="11111999" cy="20266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4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目的地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起步价（元）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千克的</a:t>
                      </a:r>
                    </a:p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部分（元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千克）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北京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yt_shape_1684746111892">
            <a:extLst>
              <a:ext uri="{FF2B5EF4-FFF2-40B4-BE49-F238E27FC236}">
                <a16:creationId xmlns:a16="http://schemas.microsoft.com/office/drawing/2014/main" id="{F00D396E-9F69-9845-DD42-E4541F71591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260"/>
            <a:ext cx="2387664" cy="636169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1756</Words>
  <Application>Microsoft Office PowerPoint</Application>
  <PresentationFormat>宽屏</PresentationFormat>
  <Paragraphs>138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49</cp:revision>
  <dcterms:created xsi:type="dcterms:W3CDTF">2023-05-05T05:33:00Z</dcterms:created>
  <dcterms:modified xsi:type="dcterms:W3CDTF">2023-05-24T06:19:29Z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