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71" r:id="rId6"/>
    <p:sldId id="372" r:id="rId7"/>
    <p:sldId id="374" r:id="rId8"/>
    <p:sldId id="376" r:id="rId9"/>
    <p:sldId id="378" r:id="rId10"/>
    <p:sldId id="381" r:id="rId11"/>
    <p:sldId id="384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4" name="yt_shape_1482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98cf284-50fb-4ef8-a442-120cd09c9dc3.png&quot;}"/>
            </a:endParaRPr>
          </a:p>
        </p:txBody>
      </p:sp>
      <p:sp>
        <p:nvSpPr>
          <p:cNvPr id="14825" name="yt_shape_14825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极差、方差、标准差在生活中的应用很广泛，看数据的稳定性，根据方差作决策，都需用到这几个统计量反映一组数据的离散程度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一般而言，方差越大，数据波动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，方差越小，数据波动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59935">
            <a:extLst>
              <a:ext uri="{FF2B5EF4-FFF2-40B4-BE49-F238E27FC236}">
                <a16:creationId xmlns:a16="http://schemas.microsoft.com/office/drawing/2014/main" id="{85E306A1-01EE-C87B-C969-0F5D3721484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1AD1B9-C87F-8CE9-70D2-4924AAF137DA}"/>
              </a:ext>
            </a:extLst>
          </p:cNvPr>
          <p:cNvSpPr txBox="1"/>
          <p:nvPr/>
        </p:nvSpPr>
        <p:spPr>
          <a:xfrm>
            <a:off x="1059708" y="255733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8173AC-907C-7FE4-7919-9894DEEA3DBF}"/>
              </a:ext>
            </a:extLst>
          </p:cNvPr>
          <p:cNvSpPr txBox="1"/>
          <p:nvPr/>
        </p:nvSpPr>
        <p:spPr>
          <a:xfrm>
            <a:off x="5326908" y="255733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1" name="yt_shape_1487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d5a0a35-8c85-4fcb-a873-9984d31990f0.png&quot;}"/>
            </a:endParaRPr>
          </a:p>
        </p:txBody>
      </p:sp>
      <p:sp>
        <p:nvSpPr>
          <p:cNvPr id="14872" name="yt_shape_14872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某中学在建党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周年之际，举行“唱红歌·感党恩”歌手大赛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八年级和九年级根据初赛成绩，各选出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名选手参加复赛，两个年级各选出的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名选手的复赛成绩如图所示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873" name="yt_table_14873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306396"/>
              </p:ext>
            </p:extLst>
          </p:nvPr>
        </p:nvGraphicFramePr>
        <p:xfrm>
          <a:off x="2496400" y="3245090"/>
          <a:ext cx="7200000" cy="20302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平均数（分）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九年级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yt_shape_1684746160077">
            <a:extLst>
              <a:ext uri="{FF2B5EF4-FFF2-40B4-BE49-F238E27FC236}">
                <a16:creationId xmlns:a16="http://schemas.microsoft.com/office/drawing/2014/main" id="{2AB88767-5C74-D649-029E-59F7E2007A9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5" name="yt_shape_14875"/>
          <p:cNvSpPr txBox="1"/>
          <p:nvPr/>
        </p:nvSpPr>
        <p:spPr>
          <a:xfrm>
            <a:off x="540000" y="900000"/>
            <a:ext cx="9061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）根据图示填写上表中的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grpSp>
        <p:nvGrpSpPr>
          <p:cNvPr id="14877" name="yt_shape_1487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465190" y="1531667"/>
            <a:ext cx="4186809" cy="2696794"/>
            <a:chOff x="0" y="0"/>
            <a:chExt cx="4186809" cy="2696794"/>
          </a:xfrm>
        </p:grpSpPr>
        <p:pic>
          <p:nvPicPr>
            <p:cNvPr id="3" name="yt_image_14877" descr="{&quot;rangeId&quot;:0,&quot;⚘_3&quot;:1}">
              <a:extLst>
                <a:ext uri="">
  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186809" cy="2232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9" name="yt_shape_14879"/>
            <p:cNvSpPr txBox="1"/>
            <p:nvPr/>
          </p:nvSpPr>
          <p:spPr>
            <a:xfrm>
              <a:off x="1501557" y="2268279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CA19769-60B0-941E-E905-5590FCE77243}"/>
              </a:ext>
            </a:extLst>
          </p:cNvPr>
          <p:cNvSpPr txBox="1"/>
          <p:nvPr/>
        </p:nvSpPr>
        <p:spPr>
          <a:xfrm>
            <a:off x="5021989" y="8531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947011-D39D-698D-857E-7F036F109C8A}"/>
              </a:ext>
            </a:extLst>
          </p:cNvPr>
          <p:cNvSpPr txBox="1"/>
          <p:nvPr/>
        </p:nvSpPr>
        <p:spPr>
          <a:xfrm>
            <a:off x="6698389" y="8531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979B4B-65F9-3424-1158-758D7CE1B8E3}"/>
              </a:ext>
            </a:extLst>
          </p:cNvPr>
          <p:cNvSpPr txBox="1"/>
          <p:nvPr/>
        </p:nvSpPr>
        <p:spPr>
          <a:xfrm>
            <a:off x="8357326" y="85319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881">
            <a:extLst>
              <a:ext uri="{FF2B5EF4-FFF2-40B4-BE49-F238E27FC236}">
                <a16:creationId xmlns:a16="http://schemas.microsoft.com/office/drawing/2014/main" id="{FFB3BD8F-F6E6-B6C6-4E90-EA0EBFB5D527}"/>
              </a:ext>
            </a:extLst>
          </p:cNvPr>
          <p:cNvSpPr txBox="1"/>
          <p:nvPr/>
        </p:nvSpPr>
        <p:spPr>
          <a:xfrm>
            <a:off x="540000" y="4229189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）结合两个年级复赛成绩的平均数和中位数，分析哪个年级的复赛成绩较好；</a:t>
            </a:r>
          </a:p>
        </p:txBody>
      </p:sp>
      <p:sp>
        <p:nvSpPr>
          <p:cNvPr id="8" name="yt_shape_14882">
            <a:extLst>
              <a:ext uri="{FF2B5EF4-FFF2-40B4-BE49-F238E27FC236}">
                <a16:creationId xmlns:a16="http://schemas.microsoft.com/office/drawing/2014/main" id="{17616A44-EF0F-C70E-A0BA-DDBE69083548}"/>
              </a:ext>
            </a:extLst>
          </p:cNvPr>
          <p:cNvSpPr txBox="1"/>
          <p:nvPr/>
        </p:nvSpPr>
        <p:spPr>
          <a:xfrm>
            <a:off x="540118" y="4860856"/>
            <a:ext cx="1088447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八年级成绩好些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因为八年级的平均数和九年级的平均数相同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但八年级的中位数高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所以八年级成绩好些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7" name="yt_shape_14887"/>
          <p:cNvSpPr txBox="1"/>
          <p:nvPr/>
        </p:nvSpPr>
        <p:spPr>
          <a:xfrm>
            <a:off x="540000" y="900000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）计算两个年级复赛成绩的方差，并说明哪个年级的成绩较稳定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888"/>
              <p:cNvSpPr txBox="1"/>
              <p:nvPr/>
            </p:nvSpPr>
            <p:spPr>
              <a:xfrm>
                <a:off x="540118" y="1531667"/>
                <a:ext cx="7068049" cy="37110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八年级的方差是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九年级的方差是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所以八年级成绩稳定些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8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1531667"/>
                <a:ext cx="7068049" cy="3711081"/>
              </a:xfrm>
              <a:prstGeom prst="rect">
                <a:avLst/>
              </a:prstGeom>
              <a:blipFill>
                <a:blip r:embed="rId2"/>
                <a:stretch>
                  <a:fillRect l="-2675" r="-2588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890" name="yt_shape_1489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752184" y="1700808"/>
            <a:ext cx="4186809" cy="2696794"/>
            <a:chOff x="0" y="0"/>
            <a:chExt cx="4186809" cy="2696794"/>
          </a:xfrm>
        </p:grpSpPr>
        <p:pic>
          <p:nvPicPr>
            <p:cNvPr id="7" name="yt_image_14890" descr="{&quot;rangeId&quot;:0,&quot;⚘_3&quot;:1}">
              <a:extLst>
                <a:ext uri="">
  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186809" cy="2232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2" name="yt_shape_14892"/>
            <p:cNvSpPr txBox="1"/>
            <p:nvPr/>
          </p:nvSpPr>
          <p:spPr>
            <a:xfrm>
              <a:off x="1501557" y="2268279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6" name="yt_shape_1482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cf6d7f6-a484-4187-839e-eabe05a3713a.png&quot;}"/>
            </a:endParaRPr>
          </a:p>
        </p:txBody>
      </p:sp>
      <p:sp>
        <p:nvSpPr>
          <p:cNvPr id="14827" name="yt_shape_14827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方差的应用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28" name="yt_shape_14828"/>
              <p:cNvSpPr txBox="1"/>
              <p:nvPr/>
            </p:nvSpPr>
            <p:spPr>
              <a:xfrm>
                <a:off x="540119" y="2161766"/>
                <a:ext cx="11111999" cy="14062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丹东市中考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丁四人进行射击测试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次射击的平均成绩恰好都是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方差分别是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丁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在本次射击测试中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这四个人成绩最稳定的是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4828" name="yt_shape_1482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766"/>
                <a:ext cx="11111999" cy="1406219"/>
              </a:xfrm>
              <a:prstGeom prst="rect">
                <a:avLst/>
              </a:prstGeom>
              <a:blipFill>
                <a:blip r:embed="rId2"/>
                <a:stretch>
                  <a:fillRect l="-1701" t="-3913" r="-439" b="-12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30" name="yt_table_14830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28998"/>
              </p:ext>
            </p:extLst>
          </p:nvPr>
        </p:nvGraphicFramePr>
        <p:xfrm>
          <a:off x="540000" y="3771137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p:pic>
        <p:nvPicPr>
          <p:cNvPr id="3" name="yt_shape_1684746159958">
            <a:extLst>
              <a:ext uri="{FF2B5EF4-FFF2-40B4-BE49-F238E27FC236}">
                <a16:creationId xmlns:a16="http://schemas.microsoft.com/office/drawing/2014/main" id="{FD64CA41-9883-BF52-C1AE-7649A53D52E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59974">
            <a:extLst>
              <a:ext uri="{FF2B5EF4-FFF2-40B4-BE49-F238E27FC236}">
                <a16:creationId xmlns:a16="http://schemas.microsoft.com/office/drawing/2014/main" id="{716D28EC-01E6-4AF1-1BE7-7D17A14D696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5C5950-585F-4314-3D77-0BE87EA01AFD}"/>
              </a:ext>
            </a:extLst>
          </p:cNvPr>
          <p:cNvSpPr txBox="1"/>
          <p:nvPr/>
        </p:nvSpPr>
        <p:spPr>
          <a:xfrm>
            <a:off x="6546107" y="30832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）为庆祝神舟十四号发射成功，学校开展航天知识竞赛活动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经过几轮筛选，本班决定从甲、乙、丙、丁四名同学中选择一名同学代表班级参加比赛，经过统计，四名同学成绩的平均数（单位：分）及方差（单位：分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）如表所示：</a:t>
            </a:r>
          </a:p>
        </p:txBody>
      </p:sp>
      <p:graphicFrame>
        <p:nvGraphicFramePr>
          <p:cNvPr id="14833" name="yt_table_14833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83275"/>
              </p:ext>
            </p:extLst>
          </p:nvPr>
        </p:nvGraphicFramePr>
        <p:xfrm>
          <a:off x="540000" y="2491930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23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6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6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69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835" name="yt_shape_14835"/>
          <p:cNvSpPr txBox="1"/>
          <p:nvPr/>
        </p:nvSpPr>
        <p:spPr>
          <a:xfrm>
            <a:off x="540000" y="4316386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如果要选一名成绩好且状态稳定的同学参赛，那么应该选择（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36" name="yt_table_14836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229780"/>
              </p:ext>
            </p:extLst>
          </p:nvPr>
        </p:nvGraphicFramePr>
        <p:xfrm>
          <a:off x="540000" y="4948053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5DA64B-C606-58F4-DA88-09BFAAD0EC40}"/>
              </a:ext>
            </a:extLst>
          </p:cNvPr>
          <p:cNvSpPr txBox="1"/>
          <p:nvPr/>
        </p:nvSpPr>
        <p:spPr>
          <a:xfrm>
            <a:off x="8984389" y="42695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38" name="yt_shape_14838"/>
              <p:cNvSpPr txBox="1"/>
              <p:nvPr/>
            </p:nvSpPr>
            <p:spPr>
              <a:xfrm>
                <a:off x="540119" y="900000"/>
                <a:ext cx="11111999" cy="14387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葫芦岛市中考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乙两人参加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环保知识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竞赛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轮比赛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他们的平均成绩都是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乙两人比赛成绩的方差分别为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轮比赛成绩比较稳定的是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838" name="yt_shape_14838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8792"/>
              </a:xfrm>
              <a:prstGeom prst="rect">
                <a:avLst/>
              </a:prstGeom>
              <a:blipFill>
                <a:blip r:embed="rId2"/>
                <a:stretch>
                  <a:fillRect l="-1701" t="-3814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40" name="yt_shape_14840"/>
              <p:cNvSpPr txBox="1"/>
              <p:nvPr/>
            </p:nvSpPr>
            <p:spPr>
              <a:xfrm>
                <a:off x="540119" y="2389580"/>
                <a:ext cx="11111999" cy="14031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某射击运动队进行了五次射击测试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乙两名选手的测试成绩如图所示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乙两选手成绩的方差分别记为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“＞”“＜”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4840" name="yt_shape_1484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9580"/>
                <a:ext cx="11111999" cy="1403141"/>
              </a:xfrm>
              <a:prstGeom prst="rect">
                <a:avLst/>
              </a:prstGeom>
              <a:blipFill>
                <a:blip r:embed="rId3"/>
                <a:stretch>
                  <a:fillRect l="-1701" t="-3913" r="-439" b="-10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42" name="yt_image_14842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8352" y="3843509"/>
            <a:ext cx="3495294" cy="20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CF534E-E1AE-4C5A-FA1E-B53CDB2C75D3}"/>
              </a:ext>
            </a:extLst>
          </p:cNvPr>
          <p:cNvSpPr txBox="1"/>
          <p:nvPr/>
        </p:nvSpPr>
        <p:spPr>
          <a:xfrm>
            <a:off x="4564908" y="18537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0CB83F-D382-74B7-07CA-4882488BAE6F}"/>
              </a:ext>
            </a:extLst>
          </p:cNvPr>
          <p:cNvSpPr txBox="1"/>
          <p:nvPr/>
        </p:nvSpPr>
        <p:spPr>
          <a:xfrm>
            <a:off x="9238063" y="2818262"/>
            <a:ext cx="789685" cy="5833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4" name="yt_shape_14844"/>
          <p:cNvSpPr txBox="1"/>
          <p:nvPr/>
        </p:nvSpPr>
        <p:spPr>
          <a:xfrm>
            <a:off x="540000" y="900000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某学生在一学期内的六次测验中数学、语文两科的成绩（单位：分）分别如下：</a:t>
            </a:r>
          </a:p>
        </p:txBody>
      </p:sp>
      <p:sp>
        <p:nvSpPr>
          <p:cNvPr id="14845" name="yt_shape_14845"/>
          <p:cNvSpPr txBox="1"/>
          <p:nvPr/>
        </p:nvSpPr>
        <p:spPr>
          <a:xfrm>
            <a:off x="540000" y="1379303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846" name="yt_shape_14846"/>
          <p:cNvSpPr txBox="1"/>
          <p:nvPr/>
        </p:nvSpPr>
        <p:spPr>
          <a:xfrm>
            <a:off x="540000" y="185860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语文：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47" name="yt_shape_14847"/>
          <p:cNvSpPr txBox="1"/>
          <p:nvPr/>
        </p:nvSpPr>
        <p:spPr>
          <a:xfrm>
            <a:off x="540119" y="23379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求两组数据的极差、方差、标准差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试估计该学生是数学成绩较稳定还是语文成绩较稳定？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48" name="yt_shape_14848"/>
              <p:cNvSpPr txBox="1"/>
              <p:nvPr/>
            </p:nvSpPr>
            <p:spPr>
              <a:xfrm>
                <a:off x="540000" y="3297344"/>
                <a:ext cx="685283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数学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极差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平均数是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方差是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848" name="yt_shape_14848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7344"/>
                <a:ext cx="6852838" cy="642163"/>
              </a:xfrm>
              <a:prstGeom prst="rect">
                <a:avLst/>
              </a:prstGeom>
              <a:blipFill>
                <a:blip r:embed="rId2"/>
                <a:stretch>
                  <a:fillRect l="-2758" r="-16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50" name="yt_shape_14850"/>
              <p:cNvSpPr txBox="1"/>
              <p:nvPr/>
            </p:nvSpPr>
            <p:spPr>
              <a:xfrm>
                <a:off x="540000" y="3990295"/>
                <a:ext cx="956351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语文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极差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平均数是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方差是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该学生的语文成绩较稳定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850" name="yt_shape_14850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0295"/>
                <a:ext cx="9563515" cy="642163"/>
              </a:xfrm>
              <a:prstGeom prst="rect">
                <a:avLst/>
              </a:prstGeom>
              <a:blipFill>
                <a:blip r:embed="rId3"/>
                <a:stretch>
                  <a:fillRect l="-1977" r="-10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" grpId="0" build="allAtOnce"/>
      <p:bldP spid="1485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2" name="yt_shape_14852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对方差的意义理解不透而出错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53" name="yt_shape_14853"/>
              <p:cNvSpPr txBox="1"/>
              <p:nvPr/>
            </p:nvSpPr>
            <p:spPr>
              <a:xfrm>
                <a:off x="540119" y="1399565"/>
                <a:ext cx="11111999" cy="14126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人学习小组在寒假期间进行线上测试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其成绩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方差为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后来老师发现每人都少加了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每人补加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人新成绩的方差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zh-CN" altLang="zh-CN" sz="2400" b="0" i="0" baseline="-200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新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853" name="yt_shape_1485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412631"/>
              </a:xfrm>
              <a:prstGeom prst="rect">
                <a:avLst/>
              </a:prstGeom>
              <a:blipFill>
                <a:blip r:embed="rId2"/>
                <a:stretch>
                  <a:fillRect l="-1701" t="-3896" b="-12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160016">
            <a:extLst>
              <a:ext uri="{FF2B5EF4-FFF2-40B4-BE49-F238E27FC236}">
                <a16:creationId xmlns:a16="http://schemas.microsoft.com/office/drawing/2014/main" id="{B799829F-8A77-FB41-84E5-4DD9F3963A3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2C788A-7ADB-51E3-E2B4-949B404CA129}"/>
              </a:ext>
            </a:extLst>
          </p:cNvPr>
          <p:cNvSpPr txBox="1"/>
          <p:nvPr/>
        </p:nvSpPr>
        <p:spPr>
          <a:xfrm>
            <a:off x="5825256" y="2303735"/>
            <a:ext cx="637286" cy="5416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5" name="yt_shape_1485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33677fd-0ef4-4ec1-a47b-2bff1e51f426.png&quot;}"/>
            </a:endParaRPr>
          </a:p>
        </p:txBody>
      </p:sp>
      <p:sp>
        <p:nvSpPr>
          <p:cNvPr id="14856" name="yt_shape_14856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为了解居民用水情况，在某小区随机抽查了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户家庭的月用水量，结果统计如图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关于这组数据，下列说法错误的是（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58" name="yt_table_1485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982332"/>
              </p:ext>
            </p:extLst>
          </p:nvPr>
        </p:nvGraphicFramePr>
        <p:xfrm>
          <a:off x="540000" y="4596482"/>
          <a:ext cx="5402580" cy="848742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pic>
        <p:nvPicPr>
          <p:cNvPr id="14857" name="yt_image_14857_skip" title="H_138.1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2723818"/>
            <a:ext cx="2631186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160042">
            <a:extLst>
              <a:ext uri="{FF2B5EF4-FFF2-40B4-BE49-F238E27FC236}">
                <a16:creationId xmlns:a16="http://schemas.microsoft.com/office/drawing/2014/main" id="{F1BFC9A3-5246-26D3-0FE0-8F5C307CB64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CCE1DD-A962-1E8A-5458-EA24E3799F14}"/>
              </a:ext>
            </a:extLst>
          </p:cNvPr>
          <p:cNvSpPr txBox="1"/>
          <p:nvPr/>
        </p:nvSpPr>
        <p:spPr>
          <a:xfrm>
            <a:off x="56317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0" name="yt_shape_148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牡丹江市中考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）甲、乙两班举行一分钟跳绳比赛，参赛学生每分钟跳绳次数的统计结果如表：</a:t>
            </a:r>
          </a:p>
        </p:txBody>
      </p:sp>
      <p:graphicFrame>
        <p:nvGraphicFramePr>
          <p:cNvPr id="14861" name="yt_table_14861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111778"/>
              </p:ext>
            </p:extLst>
          </p:nvPr>
        </p:nvGraphicFramePr>
        <p:xfrm>
          <a:off x="540000" y="2011799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92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7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0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03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班级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参加人数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863" name="yt_shape_14863"/>
          <p:cNvSpPr txBox="1"/>
          <p:nvPr/>
        </p:nvSpPr>
        <p:spPr>
          <a:xfrm>
            <a:off x="540119" y="38362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某同学分析如表后得到如下结论：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甲、乙两班学生平均成绩相同；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乙班优秀人数多于甲班优秀人数（每分钟跳绳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次为优秀）；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甲班成绩的波动比乙班大，则正确结论的序号是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64" name="yt_shape_14864"/>
          <p:cNvSpPr txBox="1"/>
          <p:nvPr/>
        </p:nvSpPr>
        <p:spPr>
          <a:xfrm>
            <a:off x="540119" y="52758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次射击命中的环数分别为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若这组数据的中位数为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，则这组数据的方差为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5C4E83-00D2-C2D8-27D1-3738C59C464C}"/>
              </a:ext>
            </a:extLst>
          </p:cNvPr>
          <p:cNvSpPr txBox="1"/>
          <p:nvPr/>
        </p:nvSpPr>
        <p:spPr>
          <a:xfrm>
            <a:off x="3498108" y="47404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E3DE65-25E8-4378-83FE-5059CE3A6E5E}"/>
              </a:ext>
            </a:extLst>
          </p:cNvPr>
          <p:cNvSpPr txBox="1"/>
          <p:nvPr/>
        </p:nvSpPr>
        <p:spPr>
          <a:xfrm>
            <a:off x="4869708" y="5704503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5" name="yt_shape_14865"/>
          <p:cNvSpPr txBox="1"/>
          <p:nvPr/>
        </p:nvSpPr>
        <p:spPr>
          <a:xfrm>
            <a:off x="479376" y="692696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甲、乙两名同学进行射击训练，在相同条件下各射击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次，成绩统计如下：</a:t>
            </a:r>
          </a:p>
        </p:txBody>
      </p:sp>
      <p:graphicFrame>
        <p:nvGraphicFramePr>
          <p:cNvPr id="14866" name="yt_table_14866" title="H_122.71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56446"/>
              </p:ext>
            </p:extLst>
          </p:nvPr>
        </p:nvGraphicFramePr>
        <p:xfrm>
          <a:off x="1775520" y="1171999"/>
          <a:ext cx="8375693" cy="15584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1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命中环数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甲命中相应环数的次数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乙命中相应环数的次数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868" name="yt_shape_14868"/>
          <p:cNvSpPr txBox="1"/>
          <p:nvPr/>
        </p:nvSpPr>
        <p:spPr>
          <a:xfrm>
            <a:off x="479376" y="2730481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若从甲、乙两人射击成绩方差的角度评价两人的射击水平，则谁的射击成绩更稳定些？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869">
                <a:extLst>
                  <a:ext uri="{FF2B5EF4-FFF2-40B4-BE49-F238E27FC236}">
                    <a16:creationId xmlns:a16="http://schemas.microsoft.com/office/drawing/2014/main" id="{95382642-E612-BF75-33D2-A042414CBB60}"/>
                  </a:ext>
                </a:extLst>
              </p:cNvPr>
              <p:cNvSpPr txBox="1"/>
              <p:nvPr/>
            </p:nvSpPr>
            <p:spPr>
              <a:xfrm>
                <a:off x="495648" y="3479553"/>
                <a:ext cx="7995715" cy="3241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乙两人射击成绩的平均数分别为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乙同学的射击成绩更稳定些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4869">
                <a:extLst>
                  <a:ext uri="{FF2B5EF4-FFF2-40B4-BE49-F238E27FC236}">
                    <a16:creationId xmlns:a16="http://schemas.microsoft.com/office/drawing/2014/main" id="{95382642-E612-BF75-33D2-A042414CB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648" y="3479553"/>
                <a:ext cx="7995715" cy="3241913"/>
              </a:xfrm>
              <a:prstGeom prst="rect">
                <a:avLst/>
              </a:prstGeom>
              <a:blipFill>
                <a:blip r:embed="rId2"/>
                <a:stretch>
                  <a:fillRect l="-2287" t="-3571" r="-1524" b="-4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1331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2023-05-24T06:31:00Z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