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4" r:id="rId4"/>
    <p:sldId id="376" r:id="rId5"/>
    <p:sldId id="380" r:id="rId6"/>
    <p:sldId id="382" r:id="rId7"/>
    <p:sldId id="388" r:id="rId8"/>
    <p:sldId id="389" r:id="rId9"/>
    <p:sldId id="392" r:id="rId10"/>
    <p:sldId id="396" r:id="rId11"/>
    <p:sldId id="397" r:id="rId12"/>
    <p:sldId id="401" r:id="rId13"/>
    <p:sldId id="399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1" name="yt_shape_1099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d3853f4-a9cb-4046-b42a-380313c76f23.png&quot;}"/>
            </a:endParaRPr>
          </a:p>
        </p:txBody>
      </p:sp>
      <p:sp>
        <p:nvSpPr>
          <p:cNvPr id="10992" name="yt_shape_10992"/>
          <p:cNvSpPr txBox="1"/>
          <p:nvPr/>
        </p:nvSpPr>
        <p:spPr>
          <a:xfrm>
            <a:off x="540000" y="1653160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立方根：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93" name="yt_shape_10993"/>
              <p:cNvSpPr txBox="1"/>
              <p:nvPr/>
            </p:nvSpPr>
            <p:spPr>
              <a:xfrm>
                <a:off x="540119" y="2132463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叫做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的立方根，数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的立方根用符号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表示，读作“三次根号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3" name="yt_shape_10993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2463"/>
                <a:ext cx="11111999" cy="913968"/>
              </a:xfrm>
              <a:prstGeom prst="rect">
                <a:avLst/>
              </a:prstGeom>
              <a:blipFill>
                <a:blip r:embed="rId2"/>
                <a:stretch>
                  <a:fillRect l="-1701" t="-8000" r="-659" b="-1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95" name="yt_shape_10995"/>
          <p:cNvSpPr txBox="1"/>
          <p:nvPr/>
        </p:nvSpPr>
        <p:spPr>
          <a:xfrm>
            <a:off x="540119" y="30972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正数只有一个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的立方根；负数只有一个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负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的立方根；零的立方根为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96" name="yt_shape_10996"/>
          <p:cNvSpPr txBox="1"/>
          <p:nvPr/>
        </p:nvSpPr>
        <p:spPr>
          <a:xfrm>
            <a:off x="540000" y="4056654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求一个数的立方根的运算，叫做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开立方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；开立方和立方互为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逆运算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00961">
            <a:extLst>
              <a:ext uri="{FF2B5EF4-FFF2-40B4-BE49-F238E27FC236}">
                <a16:creationId xmlns:a16="http://schemas.microsoft.com/office/drawing/2014/main" id="{8E12BBD3-783B-6660-B811-B1DC9D9FD30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1FE7BD-65F9-0426-A467-182AAC175AFB}"/>
                  </a:ext>
                </a:extLst>
              </p:cNvPr>
              <p:cNvSpPr txBox="1"/>
              <p:nvPr/>
            </p:nvSpPr>
            <p:spPr>
              <a:xfrm>
                <a:off x="7984382" y="2004707"/>
                <a:ext cx="591629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deg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5C1FE7BD-65F9-0426-A467-182AAC175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4382" y="2004707"/>
                <a:ext cx="591629" cy="5743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E763D7B-9F79-91F2-F7B3-A30986FA68EE}"/>
              </a:ext>
            </a:extLst>
          </p:cNvPr>
          <p:cNvSpPr txBox="1"/>
          <p:nvPr/>
        </p:nvSpPr>
        <p:spPr>
          <a:xfrm>
            <a:off x="2812308" y="305041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E0441F-BA1F-A0F1-6CA3-11718CBBCEBF}"/>
              </a:ext>
            </a:extLst>
          </p:cNvPr>
          <p:cNvSpPr txBox="1"/>
          <p:nvPr/>
        </p:nvSpPr>
        <p:spPr>
          <a:xfrm>
            <a:off x="7079507" y="305041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85857F-29D0-3F0F-F249-31408B484FC4}"/>
              </a:ext>
            </a:extLst>
          </p:cNvPr>
          <p:cNvSpPr txBox="1"/>
          <p:nvPr/>
        </p:nvSpPr>
        <p:spPr>
          <a:xfrm>
            <a:off x="1059708" y="352590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542E3F-397B-3303-4FAE-BA8D0DCEDCFA}"/>
              </a:ext>
            </a:extLst>
          </p:cNvPr>
          <p:cNvSpPr txBox="1"/>
          <p:nvPr/>
        </p:nvSpPr>
        <p:spPr>
          <a:xfrm>
            <a:off x="5250589" y="40098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开立方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85CE30-D477-8E15-6C34-04A7D8EF0DEA}"/>
              </a:ext>
            </a:extLst>
          </p:cNvPr>
          <p:cNvSpPr txBox="1"/>
          <p:nvPr/>
        </p:nvSpPr>
        <p:spPr>
          <a:xfrm>
            <a:off x="9517789" y="40098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逆运算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3" name="yt_shape_11063"/>
              <p:cNvSpPr txBox="1"/>
              <p:nvPr/>
            </p:nvSpPr>
            <p:spPr>
              <a:xfrm>
                <a:off x="540119" y="900000"/>
                <a:ext cx="11111999" cy="9713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−3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63" name="yt_shape_11063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1356"/>
              </a:xfrm>
              <a:prstGeom prst="rect">
                <a:avLst/>
              </a:prstGeom>
              <a:blipFill>
                <a:blip r:embed="rId2"/>
                <a:stretch>
                  <a:fillRect l="-1701" t="-1258" r="-384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65" name="yt_shape_11065"/>
          <p:cNvSpPr txBox="1"/>
          <p:nvPr/>
        </p:nvSpPr>
        <p:spPr>
          <a:xfrm>
            <a:off x="540000" y="1922144"/>
            <a:ext cx="492442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的立方根为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6" name="yt_shape_11066"/>
          <p:cNvSpPr txBox="1"/>
          <p:nvPr/>
        </p:nvSpPr>
        <p:spPr>
          <a:xfrm>
            <a:off x="487884" y="74055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bf45663-c0b2-41c0-b3f3-aa5ed9ace97e.png&quot;}"/>
            </a:endParaRPr>
          </a:p>
        </p:txBody>
      </p:sp>
      <p:sp>
        <p:nvSpPr>
          <p:cNvPr id="11067" name="yt_shape_11067"/>
          <p:cNvSpPr txBox="1"/>
          <p:nvPr/>
        </p:nvSpPr>
        <p:spPr>
          <a:xfrm>
            <a:off x="488003" y="144292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）我们知道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也成立，若将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的立方根，我们能否得出这样的结论：若两个数的立方根互为相反数，则这两个数也互为相反数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68" name="yt_shape_11068"/>
          <p:cNvSpPr txBox="1"/>
          <p:nvPr/>
        </p:nvSpPr>
        <p:spPr>
          <a:xfrm>
            <a:off x="487884" y="2882489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）试举一个例子来判断上述结论是否成立；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69" name="yt_shape_11069"/>
              <p:cNvSpPr txBox="1"/>
              <p:nvPr/>
            </p:nvSpPr>
            <p:spPr>
              <a:xfrm>
                <a:off x="487884" y="3361792"/>
                <a:ext cx="9925794" cy="1959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也互为相反数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若两个数的立方根互为相反数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则这两个数也互为相反数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是成立的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69" name="yt_shape_11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84" y="3361792"/>
                <a:ext cx="9925794" cy="1959447"/>
              </a:xfrm>
              <a:prstGeom prst="rect">
                <a:avLst/>
              </a:prstGeom>
              <a:blipFill>
                <a:blip r:embed="rId2"/>
                <a:stretch>
                  <a:fillRect l="-1843" t="-932" r="-98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71" name="yt_shape_11071"/>
              <p:cNvSpPr txBox="1"/>
              <p:nvPr/>
            </p:nvSpPr>
            <p:spPr>
              <a:xfrm>
                <a:off x="487884" y="5372027"/>
                <a:ext cx="7311553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1−2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互为相反数，求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的值；</a:t>
                </a:r>
              </a:p>
            </p:txBody>
          </p:sp>
        </mc:Choice>
        <mc:Fallback>
          <p:sp>
            <p:nvSpPr>
              <p:cNvPr id="11071" name="yt_shape_110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84" y="5372027"/>
                <a:ext cx="7311553" cy="465512"/>
              </a:xfrm>
              <a:prstGeom prst="rect">
                <a:avLst/>
              </a:prstGeom>
              <a:blipFill>
                <a:blip r:embed="rId3"/>
                <a:stretch>
                  <a:fillRect l="-2502" t="-3896" r="-166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73" name="yt_shape_11073"/>
              <p:cNvSpPr txBox="1"/>
              <p:nvPr/>
            </p:nvSpPr>
            <p:spPr>
              <a:xfrm>
                <a:off x="487884" y="5888327"/>
                <a:ext cx="6889707" cy="913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验证的结果知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73" name="yt_shape_11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84" y="5888327"/>
                <a:ext cx="6889707" cy="913455"/>
              </a:xfrm>
              <a:prstGeom prst="rect">
                <a:avLst/>
              </a:prstGeom>
              <a:blipFill>
                <a:blip r:embed="rId4"/>
                <a:stretch>
                  <a:fillRect l="-2655" t="-6000" r="-1770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01193">
            <a:extLst>
              <a:ext uri="{FF2B5EF4-FFF2-40B4-BE49-F238E27FC236}">
                <a16:creationId xmlns:a16="http://schemas.microsoft.com/office/drawing/2014/main" id="{6D352C3A-72C3-95D2-DD04-FB5455947C2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9" grpId="0" build="allAtOnce"/>
      <p:bldP spid="1107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5" name="yt_shape_11075"/>
              <p:cNvSpPr txBox="1"/>
              <p:nvPr/>
            </p:nvSpPr>
            <p:spPr>
              <a:xfrm>
                <a:off x="540000" y="900000"/>
                <a:ext cx="6837706" cy="735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1−2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75" name="yt_shape_11075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37706" cy="735201"/>
              </a:xfrm>
              <a:prstGeom prst="rect">
                <a:avLst/>
              </a:prstGeom>
              <a:blipFill>
                <a:blip r:embed="rId2"/>
                <a:stretch>
                  <a:fillRect l="-2765" r="-169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77" name="yt_shape_11077"/>
              <p:cNvSpPr txBox="1"/>
              <p:nvPr/>
            </p:nvSpPr>
            <p:spPr>
              <a:xfrm>
                <a:off x="540000" y="1685989"/>
                <a:ext cx="6889707" cy="1695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验证的结果知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77" name="yt_shape_11077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5989"/>
                <a:ext cx="6889707" cy="1695464"/>
              </a:xfrm>
              <a:prstGeom prst="rect">
                <a:avLst/>
              </a:prstGeom>
              <a:blipFill>
                <a:blip r:embed="rId3"/>
                <a:stretch>
                  <a:fillRect l="-2743" t="-3237" r="-1681" b="-25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7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" name="yt_shape_1107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43dabf11-2c26-4a88-96e3-fa541a2afa81.png&quot;}"/>
            </a:endParaRPr>
          </a:p>
        </p:txBody>
      </p:sp>
      <p:sp>
        <p:nvSpPr>
          <p:cNvPr id="11080" name="yt_shape_11080"/>
          <p:cNvSpPr txBox="1"/>
          <p:nvPr/>
        </p:nvSpPr>
        <p:spPr>
          <a:xfrm>
            <a:off x="2022201" y="1365004"/>
            <a:ext cx="8147597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根号内是带分数的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开方时先将带分数化成假分数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一个数的立方根只有一个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与平方根区别开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若两个数的立方根互为相反数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则这两个数也互为相反数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701216">
            <a:extLst>
              <a:ext uri="{FF2B5EF4-FFF2-40B4-BE49-F238E27FC236}">
                <a16:creationId xmlns:a16="http://schemas.microsoft.com/office/drawing/2014/main" id="{7004F70B-529E-2B4F-8626-AD56A279D49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" name="yt_shape_10997"/>
          <p:cNvSpPr txBox="1"/>
          <p:nvPr/>
        </p:nvSpPr>
        <p:spPr>
          <a:xfrm>
            <a:off x="540000" y="900198"/>
            <a:ext cx="4270400" cy="620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96d1683-2e07-4f8c-93d9-18e16c5aa25b.png&quot;}"/>
            </a:endParaRPr>
          </a:p>
        </p:txBody>
      </p:sp>
      <p:sp>
        <p:nvSpPr>
          <p:cNvPr id="10998" name="yt_shape_10998"/>
          <p:cNvSpPr txBox="1"/>
          <p:nvPr/>
        </p:nvSpPr>
        <p:spPr>
          <a:xfrm>
            <a:off x="540000" y="1571232"/>
            <a:ext cx="4873129" cy="3910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立方根的概念及其性质</a:t>
            </a:r>
          </a:p>
        </p:txBody>
      </p:sp>
      <p:sp>
        <p:nvSpPr>
          <p:cNvPr id="10999" name="yt_shape_10999"/>
          <p:cNvSpPr txBox="1"/>
          <p:nvPr/>
        </p:nvSpPr>
        <p:spPr>
          <a:xfrm>
            <a:off x="540000" y="2013101"/>
            <a:ext cx="674543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”用数学式子表示为（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00" name="yt_table_11000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8869646"/>
                  </p:ext>
                </p:extLst>
              </p:nvPr>
            </p:nvGraphicFramePr>
            <p:xfrm>
              <a:off x="540000" y="2437016"/>
              <a:ext cx="5359908" cy="802006"/>
            </p:xfrm>
            <a:graphic>
              <a:graphicData uri="http://schemas.openxmlformats.org/drawingml/2006/table">
                <a:tbl>
                  <a:tblPr/>
                  <a:tblGrid>
                    <a:gridCol w="3146044">
                      <a:extLst>
                        <a:ext uri="{9D8B030D-6E8A-4147-A177-3AD203B41FA5}">
                          <a16:colId xmlns:a16="http://schemas.microsoft.com/office/drawing/2014/main" val="10160"/>
                        </a:ext>
                      </a:extLst>
                    </a:gridCol>
                    <a:gridCol w="2213864">
                      <a:extLst>
                        <a:ext uri="{9D8B030D-6E8A-4147-A177-3AD203B41FA5}">
                          <a16:colId xmlns:a16="http://schemas.microsoft.com/office/drawing/2014/main" val="10161"/>
                        </a:ext>
                      </a:extLst>
                    </a:gridCol>
                  </a:tblGrid>
                  <a:tr h="3601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  <a:tr h="3601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00" name="yt_table_11000" descr="{&quot;rangeId&quot;:5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8869646"/>
                  </p:ext>
                </p:extLst>
              </p:nvPr>
            </p:nvGraphicFramePr>
            <p:xfrm>
              <a:off x="540000" y="2437016"/>
              <a:ext cx="5359908" cy="802006"/>
            </p:xfrm>
            <a:graphic>
              <a:graphicData uri="http://schemas.openxmlformats.org/drawingml/2006/table">
                <a:tbl>
                  <a:tblPr/>
                  <a:tblGrid>
                    <a:gridCol w="3146044">
                      <a:extLst>
                        <a:ext uri="{9D8B030D-6E8A-4147-A177-3AD203B41FA5}">
                          <a16:colId xmlns:a16="http://schemas.microsoft.com/office/drawing/2014/main" val="10160"/>
                        </a:ext>
                      </a:extLst>
                    </a:gridCol>
                    <a:gridCol w="2213864">
                      <a:extLst>
                        <a:ext uri="{9D8B030D-6E8A-4147-A177-3AD203B41FA5}">
                          <a16:colId xmlns:a16="http://schemas.microsoft.com/office/drawing/2014/main" val="10161"/>
                        </a:ext>
                      </a:extLst>
                    </a:gridCol>
                  </a:tblGrid>
                  <a:tr h="4010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403" r="-70213" b="-1432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424" t="-19403" b="-1432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  <a:tr h="4010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1212" r="-70213" b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424" t="-121212" b="-454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01" name="yt_shape_11001"/>
          <p:cNvSpPr txBox="1"/>
          <p:nvPr/>
        </p:nvSpPr>
        <p:spPr>
          <a:xfrm>
            <a:off x="540000" y="3289822"/>
            <a:ext cx="412933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02" name="yt_table_11002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3908770"/>
                  </p:ext>
                </p:extLst>
              </p:nvPr>
            </p:nvGraphicFramePr>
            <p:xfrm>
              <a:off x="540000" y="3713738"/>
              <a:ext cx="4691063" cy="1509524"/>
            </p:xfrm>
            <a:graphic>
              <a:graphicData uri="http://schemas.openxmlformats.org/drawingml/2006/table">
                <a:tbl>
                  <a:tblPr/>
                  <a:tblGrid>
                    <a:gridCol w="4691063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</a:tblGrid>
                  <a:tr h="3358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负数没有立方根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  <a:tr h="3358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  <a:tr h="3601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−8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  <a:tr h="3358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立方根等于本身的数只有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02" name="yt_table_11002" descr="{&quot;rangeId&quot;:6,&quot;type&quot;:&quot;Option&quot;}" title="H_136.5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3908770"/>
                  </p:ext>
                </p:extLst>
              </p:nvPr>
            </p:nvGraphicFramePr>
            <p:xfrm>
              <a:off x="540000" y="3713738"/>
              <a:ext cx="4691063" cy="1509524"/>
            </p:xfrm>
            <a:graphic>
              <a:graphicData uri="http://schemas.openxmlformats.org/drawingml/2006/table">
                <a:tbl>
                  <a:tblPr/>
                  <a:tblGrid>
                    <a:gridCol w="4691063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</a:tblGrid>
                  <a:tr h="36950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负数没有立方根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  <a:tr h="36950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"/>
                      </a:ext>
                    </a:extLst>
                  </a:tr>
                  <a:tr h="4010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091" b="-1409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4"/>
                      </a:ext>
                    </a:extLst>
                  </a:tr>
                  <a:tr h="36950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立方根等于本身的数只有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03" name="yt_shape_11003"/>
          <p:cNvSpPr txBox="1"/>
          <p:nvPr/>
        </p:nvSpPr>
        <p:spPr>
          <a:xfrm>
            <a:off x="540000" y="5274062"/>
            <a:ext cx="569386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的立方根是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004">
                <a:extLst>
                  <a:ext uri="{FF2B5EF4-FFF2-40B4-BE49-F238E27FC236}">
                    <a16:creationId xmlns:a16="http://schemas.microsoft.com/office/drawing/2014/main" id="{96B05C3C-0323-18FF-250E-FD9D4EC0850F}"/>
                  </a:ext>
                </a:extLst>
              </p:cNvPr>
              <p:cNvSpPr txBox="1"/>
              <p:nvPr/>
            </p:nvSpPr>
            <p:spPr>
              <a:xfrm>
                <a:off x="540119" y="5697977"/>
                <a:ext cx="8765669" cy="4048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1−2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互为相反数，则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yt_shape_11004" descr="{&quot;rangeId&quot;:7,&quot;hasSerialNum&quot;:1,&quot;mathAnswerShape&quot;:1}">
                <a:extLst>
                  <a:ext uri="{FF2B5EF4-FFF2-40B4-BE49-F238E27FC236}">
                    <a16:creationId xmlns:a16="http://schemas.microsoft.com/office/drawing/2014/main" id="{96B05C3C-0323-18FF-250E-FD9D4EC08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97977"/>
                <a:ext cx="8765669" cy="404854"/>
              </a:xfrm>
              <a:prstGeom prst="rect">
                <a:avLst/>
              </a:prstGeom>
              <a:blipFill>
                <a:blip r:embed="rId4"/>
                <a:stretch>
                  <a:fillRect l="-2156" t="-21212" r="-1182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684745700988">
            <a:extLst>
              <a:ext uri="{FF2B5EF4-FFF2-40B4-BE49-F238E27FC236}">
                <a16:creationId xmlns:a16="http://schemas.microsoft.com/office/drawing/2014/main" id="{89B74BCD-97E5-DC78-77C6-8F718525BC3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0198"/>
            <a:ext cx="3863825" cy="614236"/>
          </a:xfrm>
          <a:prstGeom prst="rect">
            <a:avLst/>
          </a:prstGeom>
        </p:spPr>
      </p:pic>
      <p:pic>
        <p:nvPicPr>
          <p:cNvPr id="7" name="yt_shape_1684745701005">
            <a:extLst>
              <a:ext uri="{FF2B5EF4-FFF2-40B4-BE49-F238E27FC236}">
                <a16:creationId xmlns:a16="http://schemas.microsoft.com/office/drawing/2014/main" id="{5D909FAC-2BF0-C7D4-3803-E2116D732380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83286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9457DA3-8BC5-7A15-BC79-85B2BC09FC74}"/>
              </a:ext>
            </a:extLst>
          </p:cNvPr>
          <p:cNvSpPr txBox="1"/>
          <p:nvPr/>
        </p:nvSpPr>
        <p:spPr>
          <a:xfrm>
            <a:off x="6317389" y="1966295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5C0B42-0E7A-5629-9A91-9E8AFDE341F3}"/>
              </a:ext>
            </a:extLst>
          </p:cNvPr>
          <p:cNvSpPr txBox="1"/>
          <p:nvPr/>
        </p:nvSpPr>
        <p:spPr>
          <a:xfrm>
            <a:off x="3726589" y="3243016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4E64C1-FF8B-2FBE-0660-788E3F988D2F}"/>
              </a:ext>
            </a:extLst>
          </p:cNvPr>
          <p:cNvSpPr txBox="1"/>
          <p:nvPr/>
        </p:nvSpPr>
        <p:spPr>
          <a:xfrm>
            <a:off x="5555389" y="5227257"/>
            <a:ext cx="3324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FAABB0-EB5B-6C8D-08C2-F6A6B888F6E5}"/>
              </a:ext>
            </a:extLst>
          </p:cNvPr>
          <p:cNvSpPr txBox="1"/>
          <p:nvPr/>
        </p:nvSpPr>
        <p:spPr>
          <a:xfrm>
            <a:off x="8597602" y="5651171"/>
            <a:ext cx="332485" cy="4945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7" name="yt_shape_11007"/>
          <p:cNvSpPr txBox="1"/>
          <p:nvPr/>
        </p:nvSpPr>
        <p:spPr>
          <a:xfrm>
            <a:off x="553369" y="1110119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08" name="yt_shape_11008"/>
              <p:cNvSpPr txBox="1"/>
              <p:nvPr/>
            </p:nvSpPr>
            <p:spPr>
              <a:xfrm>
                <a:off x="2092252" y="1019291"/>
                <a:ext cx="1644681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008" name="yt_shape_11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252" y="1019291"/>
                <a:ext cx="1644681" cy="642933"/>
              </a:xfrm>
              <a:prstGeom prst="rect">
                <a:avLst/>
              </a:prstGeom>
              <a:blipFill>
                <a:blip r:embed="rId2"/>
                <a:stretch>
                  <a:fillRect l="-11111" r="-1037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10" name="yt_shape_11010"/>
          <p:cNvSpPr txBox="1"/>
          <p:nvPr/>
        </p:nvSpPr>
        <p:spPr>
          <a:xfrm>
            <a:off x="3751221" y="1137819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11" name="yt_shape_11011"/>
              <p:cNvSpPr txBox="1"/>
              <p:nvPr/>
            </p:nvSpPr>
            <p:spPr>
              <a:xfrm>
                <a:off x="553369" y="1651260"/>
                <a:ext cx="761997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216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011" name="yt_shape_11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69" y="1651260"/>
                <a:ext cx="7619971" cy="465577"/>
              </a:xfrm>
              <a:prstGeom prst="rect">
                <a:avLst/>
              </a:prstGeom>
              <a:blipFill>
                <a:blip r:embed="rId3"/>
                <a:stretch>
                  <a:fillRect l="-2480" t="-5263" r="-144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13" name="yt_shape_11013"/>
              <p:cNvSpPr txBox="1"/>
              <p:nvPr/>
            </p:nvSpPr>
            <p:spPr>
              <a:xfrm>
                <a:off x="553369" y="2167625"/>
                <a:ext cx="5269969" cy="1734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013" name="yt_shape_110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69" y="2167625"/>
                <a:ext cx="5269969" cy="1734001"/>
              </a:xfrm>
              <a:prstGeom prst="rect">
                <a:avLst/>
              </a:prstGeom>
              <a:blipFill>
                <a:blip r:embed="rId4"/>
                <a:stretch>
                  <a:fillRect l="-3588" r="-2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15" name="yt_shape_11015"/>
          <p:cNvSpPr txBox="1"/>
          <p:nvPr/>
        </p:nvSpPr>
        <p:spPr>
          <a:xfrm>
            <a:off x="553369" y="3952414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的立方根是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16" name="yt_shape_11016"/>
              <p:cNvSpPr txBox="1"/>
              <p:nvPr/>
            </p:nvSpPr>
            <p:spPr>
              <a:xfrm>
                <a:off x="553369" y="4431717"/>
                <a:ext cx="6104235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的立方根是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0.001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6" name="yt_shape_110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69" y="4431717"/>
                <a:ext cx="6104235" cy="945708"/>
              </a:xfrm>
              <a:prstGeom prst="rect">
                <a:avLst/>
              </a:prstGeom>
              <a:blipFill>
                <a:blip r:embed="rId5"/>
                <a:stretch>
                  <a:fillRect l="-3097" t="-5806" r="-2298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06">
            <a:extLst>
              <a:ext uri="{FF2B5EF4-FFF2-40B4-BE49-F238E27FC236}">
                <a16:creationId xmlns:a16="http://schemas.microsoft.com/office/drawing/2014/main" id="{B5A38927-3B0A-E6B1-6482-24F7B41608E3}"/>
              </a:ext>
            </a:extLst>
          </p:cNvPr>
          <p:cNvSpPr txBox="1"/>
          <p:nvPr/>
        </p:nvSpPr>
        <p:spPr>
          <a:xfrm>
            <a:off x="335360" y="764704"/>
            <a:ext cx="654025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）求下列各数的立方根：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0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1" grpId="0" build="allAtOnce"/>
      <p:bldP spid="11013" grpId="0" build="allAtOnce"/>
      <p:bldP spid="11015" grpId="0" build="allAtOnce"/>
      <p:bldP spid="110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" name="yt_shape_11018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开立方及其相关运算</a:t>
            </a:r>
          </a:p>
        </p:txBody>
      </p:sp>
      <p:sp>
        <p:nvSpPr>
          <p:cNvPr id="11019" name="yt_shape_11019"/>
          <p:cNvSpPr txBox="1"/>
          <p:nvPr/>
        </p:nvSpPr>
        <p:spPr>
          <a:xfrm>
            <a:off x="540000" y="1399565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下列运算正确的是（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20" name="yt_table_11020" title="H_108.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7669071"/>
                  </p:ext>
                </p:extLst>
              </p:nvPr>
            </p:nvGraphicFramePr>
            <p:xfrm>
              <a:off x="540000" y="2031232"/>
              <a:ext cx="5278946" cy="1373251"/>
            </p:xfrm>
            <a:graphic>
              <a:graphicData uri="http://schemas.openxmlformats.org/drawingml/2006/table">
                <a:tbl>
                  <a:tblPr/>
                  <a:tblGrid>
                    <a:gridCol w="2925382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353564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−8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8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−27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20" name="yt_table_11020" descr="{&quot;rangeId&quot;:9,&quot;type&quot;:&quot;Option&quot;}" title="H_108.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7669071"/>
                  </p:ext>
                </p:extLst>
              </p:nvPr>
            </p:nvGraphicFramePr>
            <p:xfrm>
              <a:off x="540000" y="2031232"/>
              <a:ext cx="5278946" cy="1373251"/>
            </p:xfrm>
            <a:graphic>
              <a:graphicData uri="http://schemas.openxmlformats.org/drawingml/2006/table">
                <a:tbl>
                  <a:tblPr/>
                  <a:tblGrid>
                    <a:gridCol w="2925382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353564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8062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031" t="-3947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2667" r="-80625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031" t="-52667" b="-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21" name="yt_shape_11021"/>
              <p:cNvSpPr txBox="1"/>
              <p:nvPr/>
            </p:nvSpPr>
            <p:spPr>
              <a:xfrm>
                <a:off x="540000" y="3454968"/>
                <a:ext cx="6029856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21" name="yt_shape_1102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4968"/>
                <a:ext cx="6029856" cy="465512"/>
              </a:xfrm>
              <a:prstGeom prst="rect">
                <a:avLst/>
              </a:prstGeom>
              <a:blipFill>
                <a:blip r:embed="rId3"/>
                <a:stretch>
                  <a:fillRect l="-3134" t="-5263" r="-212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01041">
            <a:extLst>
              <a:ext uri="{FF2B5EF4-FFF2-40B4-BE49-F238E27FC236}">
                <a16:creationId xmlns:a16="http://schemas.microsoft.com/office/drawing/2014/main" id="{2EF75BA5-E10D-E714-3512-0D7240E3DF7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D3BB68-C5BE-5E54-7C82-481A6F41DC1F}"/>
              </a:ext>
            </a:extLst>
          </p:cNvPr>
          <p:cNvSpPr txBox="1"/>
          <p:nvPr/>
        </p:nvSpPr>
        <p:spPr>
          <a:xfrm>
            <a:off x="3726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A78EE9-D157-8B83-4B10-A6721EF2B632}"/>
              </a:ext>
            </a:extLst>
          </p:cNvPr>
          <p:cNvSpPr txBox="1"/>
          <p:nvPr/>
        </p:nvSpPr>
        <p:spPr>
          <a:xfrm>
            <a:off x="5583329" y="3408163"/>
            <a:ext cx="637286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24" name="yt_shape_11024"/>
              <p:cNvSpPr txBox="1"/>
              <p:nvPr/>
            </p:nvSpPr>
            <p:spPr>
              <a:xfrm>
                <a:off x="1044056" y="1627034"/>
                <a:ext cx="5397503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　　　　　　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024" name="yt_shape_110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056" y="1627034"/>
                <a:ext cx="5397503" cy="920637"/>
              </a:xfrm>
              <a:prstGeom prst="rect">
                <a:avLst/>
              </a:prstGeom>
              <a:blipFill>
                <a:blip r:embed="rId2"/>
                <a:stretch>
                  <a:fillRect l="-3386" r="-248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26" name="yt_shape_11026"/>
              <p:cNvSpPr txBox="1"/>
              <p:nvPr/>
            </p:nvSpPr>
            <p:spPr>
              <a:xfrm>
                <a:off x="1044056" y="2598459"/>
                <a:ext cx="6985502" cy="16168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　　　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26" name="yt_shape_11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056" y="2598459"/>
                <a:ext cx="6985502" cy="1616853"/>
              </a:xfrm>
              <a:prstGeom prst="rect">
                <a:avLst/>
              </a:prstGeom>
              <a:blipFill>
                <a:blip r:embed="rId3"/>
                <a:stretch>
                  <a:fillRect l="-2618" b="-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28" name="yt_shape_11028"/>
              <p:cNvSpPr txBox="1"/>
              <p:nvPr/>
            </p:nvSpPr>
            <p:spPr>
              <a:xfrm>
                <a:off x="1044056" y="4266100"/>
                <a:ext cx="6320128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　　　　　　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28" name="yt_shape_110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056" y="4266100"/>
                <a:ext cx="6320128" cy="522835"/>
              </a:xfrm>
              <a:prstGeom prst="rect">
                <a:avLst/>
              </a:prstGeom>
              <a:blipFill>
                <a:blip r:embed="rId4"/>
                <a:stretch>
                  <a:fillRect l="-2893" r="-2122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30" name="yt_shape_11030"/>
              <p:cNvSpPr txBox="1"/>
              <p:nvPr/>
            </p:nvSpPr>
            <p:spPr>
              <a:xfrm>
                <a:off x="1044056" y="4839723"/>
                <a:ext cx="7474290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　　　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30" name="yt_shape_11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056" y="4839723"/>
                <a:ext cx="7474290" cy="522835"/>
              </a:xfrm>
              <a:prstGeom prst="rect">
                <a:avLst/>
              </a:prstGeom>
              <a:blipFill>
                <a:blip r:embed="rId5"/>
                <a:stretch>
                  <a:fillRect l="-2447" r="-163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23">
            <a:extLst>
              <a:ext uri="{FF2B5EF4-FFF2-40B4-BE49-F238E27FC236}">
                <a16:creationId xmlns:a16="http://schemas.microsoft.com/office/drawing/2014/main" id="{E967B73B-40D3-9DFE-5B79-B3E68E293714}"/>
              </a:ext>
            </a:extLst>
          </p:cNvPr>
          <p:cNvSpPr txBox="1"/>
          <p:nvPr/>
        </p:nvSpPr>
        <p:spPr>
          <a:xfrm>
            <a:off x="695400" y="141277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求下列各式的值：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26" grpId="0" build="allAtOnce"/>
      <p:bldP spid="1103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2" name="yt_shape_11032"/>
          <p:cNvSpPr txBox="1"/>
          <p:nvPr/>
        </p:nvSpPr>
        <p:spPr>
          <a:xfrm>
            <a:off x="540000" y="900000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立方根的应用</a:t>
            </a:r>
          </a:p>
        </p:txBody>
      </p:sp>
      <p:sp>
        <p:nvSpPr>
          <p:cNvPr id="11033" name="yt_shape_1103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将一块体积为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的正方体锯成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块同样大小的小正方体木块，则每个小正方体木块的棱长为（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34" name="yt_table_11034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568727"/>
              </p:ext>
            </p:extLst>
          </p:nvPr>
        </p:nvGraphicFramePr>
        <p:xfrm>
          <a:off x="540000" y="2511364"/>
          <a:ext cx="8381366" cy="428054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sp>
        <p:nvSpPr>
          <p:cNvPr id="11036" name="yt_shape_11036"/>
          <p:cNvSpPr txBox="1"/>
          <p:nvPr/>
        </p:nvSpPr>
        <p:spPr>
          <a:xfrm>
            <a:off x="540119" y="29901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在一个长、宽、高分别为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的长方体容器中装满水，将容器中的水全部倒入一个正方体容器中，恰好倒满（两容器的厚度忽略不计），则此正方体容器的棱长是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37" name="yt_shape_11037"/>
          <p:cNvSpPr txBox="1"/>
          <p:nvPr/>
        </p:nvSpPr>
        <p:spPr>
          <a:xfrm>
            <a:off x="540119" y="44296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）一个正方体木块的体积为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512cm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，现把它锯成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块同样大小的正方体小木块，小木块的棱长是多少？</a:t>
            </a:r>
          </a:p>
        </p:txBody>
      </p:sp>
      <p:pic>
        <p:nvPicPr>
          <p:cNvPr id="3" name="yt_shape_1684745701074">
            <a:extLst>
              <a:ext uri="{FF2B5EF4-FFF2-40B4-BE49-F238E27FC236}">
                <a16:creationId xmlns:a16="http://schemas.microsoft.com/office/drawing/2014/main" id="{658EF8EA-D3EE-B7D8-BB94-0521B43A582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753A78-E531-A593-F10B-BF9780246127}"/>
              </a:ext>
            </a:extLst>
          </p:cNvPr>
          <p:cNvSpPr txBox="1"/>
          <p:nvPr/>
        </p:nvSpPr>
        <p:spPr>
          <a:xfrm>
            <a:off x="2888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659E72-57C5-F5AB-BFCE-0FDF17586F01}"/>
              </a:ext>
            </a:extLst>
          </p:cNvPr>
          <p:cNvSpPr txBox="1"/>
          <p:nvPr/>
        </p:nvSpPr>
        <p:spPr>
          <a:xfrm>
            <a:off x="2278908" y="3894281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038">
                <a:extLst>
                  <a:ext uri="{FF2B5EF4-FFF2-40B4-BE49-F238E27FC236}">
                    <a16:creationId xmlns:a16="http://schemas.microsoft.com/office/drawing/2014/main" id="{0FC25ED6-E908-A12F-820A-781826979D22}"/>
                  </a:ext>
                </a:extLst>
              </p:cNvPr>
              <p:cNvSpPr txBox="1"/>
              <p:nvPr/>
            </p:nvSpPr>
            <p:spPr>
              <a:xfrm>
                <a:off x="485185" y="5312194"/>
                <a:ext cx="5402120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小木块的体积为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小木块的棱长为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038">
                <a:extLst>
                  <a:ext uri="{FF2B5EF4-FFF2-40B4-BE49-F238E27FC236}">
                    <a16:creationId xmlns:a16="http://schemas.microsoft.com/office/drawing/2014/main" id="{0FC25ED6-E908-A12F-820A-781826979D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85" y="5312194"/>
                <a:ext cx="5402120" cy="945708"/>
              </a:xfrm>
              <a:prstGeom prst="rect">
                <a:avLst/>
              </a:prstGeom>
              <a:blipFill>
                <a:blip r:embed="rId3"/>
                <a:stretch>
                  <a:fillRect l="-3499" t="-5128" r="-2257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040">
            <a:extLst>
              <a:ext uri="{FF2B5EF4-FFF2-40B4-BE49-F238E27FC236}">
                <a16:creationId xmlns:a16="http://schemas.microsoft.com/office/drawing/2014/main" id="{26863450-12AE-E197-6AF3-32D846E202B5}"/>
              </a:ext>
            </a:extLst>
          </p:cNvPr>
          <p:cNvSpPr txBox="1"/>
          <p:nvPr/>
        </p:nvSpPr>
        <p:spPr>
          <a:xfrm>
            <a:off x="485185" y="6308690"/>
            <a:ext cx="33759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小木块的棱长为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uiExpand="1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1" name="yt_shape_11041"/>
              <p:cNvSpPr txBox="1"/>
              <p:nvPr/>
            </p:nvSpPr>
            <p:spPr>
              <a:xfrm>
                <a:off x="540000" y="900000"/>
                <a:ext cx="760073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11600">
                    <a:noFill/>
                    <a:effectLst/>
                    <a:latin typeface="Times New Roman" pitchFamily="25"/>
                    <a:ea typeface="宋体" pitchFamily="25"/>
                    <a:cs typeface="宋体" pitchFamily="25"/>
                    <a:sym typeface="Finished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因审题不清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忽视了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“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的含义而致错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1" name="yt_shape_11041" descr="{&quot;rangeId&quot;:14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00735" cy="920637"/>
              </a:xfrm>
              <a:prstGeom prst="rect">
                <a:avLst/>
              </a:prstGeom>
              <a:blipFill>
                <a:blip r:embed="rId2"/>
                <a:stretch>
                  <a:fillRect l="-2568" r="-1525" b="-7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43" name="yt_shape_11043"/>
              <p:cNvSpPr txBox="1"/>
              <p:nvPr/>
            </p:nvSpPr>
            <p:spPr>
              <a:xfrm>
                <a:off x="540000" y="1871425"/>
                <a:ext cx="4201663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−216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的立方根是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3" name="yt_shape_11043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4201663" cy="430182"/>
              </a:xfrm>
              <a:prstGeom prst="rect">
                <a:avLst/>
              </a:prstGeom>
              <a:blipFill>
                <a:blip r:embed="rId3"/>
                <a:stretch>
                  <a:fillRect l="-4499" t="-9859" r="-3483" b="-40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701110">
            <a:extLst>
              <a:ext uri="{FF2B5EF4-FFF2-40B4-BE49-F238E27FC236}">
                <a16:creationId xmlns:a16="http://schemas.microsoft.com/office/drawing/2014/main" id="{C612F809-B697-66AB-DEA5-109A74BE261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174277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8004AE-7943-1F5C-24EB-B8A9A71995C6}"/>
                  </a:ext>
                </a:extLst>
              </p:cNvPr>
              <p:cNvSpPr txBox="1"/>
              <p:nvPr/>
            </p:nvSpPr>
            <p:spPr>
              <a:xfrm>
                <a:off x="3522691" y="1824619"/>
                <a:ext cx="8874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0C8004AE-7943-1F5C-24EB-B8A9A71995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2691" y="1824619"/>
                <a:ext cx="887413" cy="519634"/>
              </a:xfrm>
              <a:prstGeom prst="rect">
                <a:avLst/>
              </a:prstGeom>
              <a:blipFill>
                <a:blip r:embed="rId5"/>
                <a:stretch>
                  <a:fillRect l="-11034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82F7504-0582-2FFA-A32C-183B5A4AA05B}"/>
              </a:ext>
            </a:extLst>
          </p:cNvPr>
          <p:cNvCxnSpPr/>
          <p:nvPr/>
        </p:nvCxnSpPr>
        <p:spPr>
          <a:xfrm>
            <a:off x="3307902" y="2316497"/>
            <a:ext cx="13169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5" name="yt_shape_1104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be21b61-00ab-4072-9c0a-81db34528861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40000" y="1644183"/>
                <a:ext cx="6311023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46" name="yt_shape_11046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4183"/>
                <a:ext cx="6311023" cy="433324"/>
              </a:xfrm>
              <a:prstGeom prst="rect">
                <a:avLst/>
              </a:prstGeom>
              <a:blipFill>
                <a:blip r:embed="rId2"/>
                <a:stretch>
                  <a:fillRect l="-2995" t="-12676" r="-2029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48" name="yt_table_11048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115408"/>
              </p:ext>
            </p:extLst>
          </p:nvPr>
        </p:nvGraphicFramePr>
        <p:xfrm>
          <a:off x="540000" y="2280659"/>
          <a:ext cx="5959413" cy="852425"/>
        </p:xfrm>
        <a:graphic>
          <a:graphicData uri="http://schemas.openxmlformats.org/drawingml/2006/table">
            <a:tbl>
              <a:tblPr/>
              <a:tblGrid>
                <a:gridCol w="416395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11050" name="yt_shape_11050"/>
          <p:cNvSpPr txBox="1"/>
          <p:nvPr/>
        </p:nvSpPr>
        <p:spPr>
          <a:xfrm>
            <a:off x="540000" y="3183684"/>
            <a:ext cx="105846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有个数值转换器，程序原理如图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当输入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时，输出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54" name="yt_table_11054_skip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949426"/>
                  </p:ext>
                </p:extLst>
              </p:nvPr>
            </p:nvGraphicFramePr>
            <p:xfrm>
              <a:off x="540000" y="5018808"/>
              <a:ext cx="7780021" cy="46170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  <a:gridCol w="2198307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1451864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054" name="yt_table_11054_skip" descr="{&quot;rangeId&quot;:17,&quot;type&quot;:&quot;Option&quot;,&quot;drawing&quot;:[&quot;yt_shape_11051&quot;]}" title="H_3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949426"/>
                  </p:ext>
                </p:extLst>
              </p:nvPr>
            </p:nvGraphicFramePr>
            <p:xfrm>
              <a:off x="540000" y="5018808"/>
              <a:ext cx="7780021" cy="46170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  <a:gridCol w="2198307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1451864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46170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722" t="-1299" r="-16500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1854" t="-1299" r="-6685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6555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051" name="yt_shape_11051_skip" title="H_106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64701" y="3662987"/>
            <a:ext cx="4461129" cy="1356120"/>
            <a:chOff x="0" y="0"/>
            <a:chExt cx="4461129" cy="1356120"/>
          </a:xfrm>
        </p:grpSpPr>
        <p:pic>
          <p:nvPicPr>
            <p:cNvPr id="2" name="yt_image_1105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461129" cy="96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3" name="yt_shape_11053"/>
            <p:cNvSpPr txBox="1"/>
            <p:nvPr/>
          </p:nvSpPr>
          <p:spPr>
            <a:xfrm>
              <a:off x="1621100" y="9961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701159">
            <a:extLst>
              <a:ext uri="{FF2B5EF4-FFF2-40B4-BE49-F238E27FC236}">
                <a16:creationId xmlns:a16="http://schemas.microsoft.com/office/drawing/2014/main" id="{6EAA0E66-3695-8060-2545-5CEA9599A4D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E98A482-B427-02FF-9E98-71FDE9B2125F}"/>
              </a:ext>
            </a:extLst>
          </p:cNvPr>
          <p:cNvSpPr txBox="1"/>
          <p:nvPr/>
        </p:nvSpPr>
        <p:spPr>
          <a:xfrm>
            <a:off x="5887177" y="1597377"/>
            <a:ext cx="383285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5AB577-3C6D-D412-9E29-D6C4C2BB7076}"/>
              </a:ext>
            </a:extLst>
          </p:cNvPr>
          <p:cNvSpPr txBox="1"/>
          <p:nvPr/>
        </p:nvSpPr>
        <p:spPr>
          <a:xfrm>
            <a:off x="10119451" y="313687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5" name="yt_shape_11055"/>
              <p:cNvSpPr txBox="1"/>
              <p:nvPr/>
            </p:nvSpPr>
            <p:spPr>
              <a:xfrm>
                <a:off x="540000" y="900000"/>
                <a:ext cx="850662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23.7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872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23700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0.0237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2872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5" name="yt_shape_11055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06624" cy="465577"/>
              </a:xfrm>
              <a:prstGeom prst="rect">
                <a:avLst/>
              </a:prstGeom>
              <a:blipFill>
                <a:blip r:embed="rId2"/>
                <a:stretch>
                  <a:fillRect l="-2222" t="-5263" r="-121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57" name="yt_shape_11057"/>
          <p:cNvSpPr txBox="1"/>
          <p:nvPr/>
        </p:nvSpPr>
        <p:spPr>
          <a:xfrm>
            <a:off x="540000" y="1416365"/>
            <a:ext cx="32909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的值：</a:t>
            </a:r>
          </a:p>
        </p:txBody>
      </p:sp>
      <p:sp>
        <p:nvSpPr>
          <p:cNvPr id="11058" name="yt_shape_11058"/>
          <p:cNvSpPr txBox="1"/>
          <p:nvPr/>
        </p:nvSpPr>
        <p:spPr>
          <a:xfrm>
            <a:off x="540000" y="1895668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59" name="yt_shape_11059"/>
              <p:cNvSpPr txBox="1"/>
              <p:nvPr/>
            </p:nvSpPr>
            <p:spPr>
              <a:xfrm>
                <a:off x="540000" y="2374971"/>
                <a:ext cx="2239396" cy="1802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9" name="yt_shape_11059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4971"/>
                <a:ext cx="2239396" cy="1802288"/>
              </a:xfrm>
              <a:prstGeom prst="rect">
                <a:avLst/>
              </a:prstGeom>
              <a:blipFill>
                <a:blip r:embed="rId3"/>
                <a:stretch>
                  <a:fillRect l="-8447" t="-3051" r="-7357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61" name="yt_shape_11061"/>
          <p:cNvSpPr txBox="1"/>
          <p:nvPr/>
        </p:nvSpPr>
        <p:spPr>
          <a:xfrm>
            <a:off x="540000" y="4228047"/>
            <a:ext cx="3085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062" name="yt_shape_11062"/>
          <p:cNvSpPr txBox="1"/>
          <p:nvPr/>
        </p:nvSpPr>
        <p:spPr>
          <a:xfrm>
            <a:off x="540000" y="4707350"/>
            <a:ext cx="213680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E22F6A-0000-FCDA-5C73-77201E015B75}"/>
              </a:ext>
            </a:extLst>
          </p:cNvPr>
          <p:cNvSpPr txBox="1"/>
          <p:nvPr/>
        </p:nvSpPr>
        <p:spPr>
          <a:xfrm>
            <a:off x="7655144" y="853194"/>
            <a:ext cx="13230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" grpId="0" build="allAtOnce"/>
      <p:bldP spid="11062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1220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47</cp:revision>
  <dcterms:created xsi:type="dcterms:W3CDTF">2023-05-05T05:33:00Z</dcterms:created>
  <dcterms:modified xsi:type="dcterms:W3CDTF">2023-05-23T05:50:29Z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