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95" r:id="rId5"/>
    <p:sldId id="376" r:id="rId6"/>
    <p:sldId id="379" r:id="rId7"/>
    <p:sldId id="380" r:id="rId8"/>
    <p:sldId id="382" r:id="rId9"/>
    <p:sldId id="384" r:id="rId10"/>
    <p:sldId id="389" r:id="rId11"/>
    <p:sldId id="390" r:id="rId12"/>
    <p:sldId id="392" r:id="rId13"/>
    <p:sldId id="393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6" name="yt_shape_10896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6f20baf2-e3f9-41d4-b3c9-ca3733e992e3.png&quot;}"/>
            </a:endParaRPr>
          </a:p>
        </p:txBody>
      </p:sp>
      <p:sp>
        <p:nvSpPr>
          <p:cNvPr id="10897" name="yt_shape_10897"/>
          <p:cNvSpPr txBox="1"/>
          <p:nvPr/>
        </p:nvSpPr>
        <p:spPr>
          <a:xfrm>
            <a:off x="540000" y="1653160"/>
            <a:ext cx="14619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平方根：</a:t>
            </a:r>
          </a:p>
        </p:txBody>
      </p:sp>
      <p:sp>
        <p:nvSpPr>
          <p:cNvPr id="10898" name="yt_shape_10898"/>
          <p:cNvSpPr txBox="1"/>
          <p:nvPr/>
        </p:nvSpPr>
        <p:spPr>
          <a:xfrm>
            <a:off x="540119" y="213246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一般地，如果一个数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，即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，那么这个数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就叫做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的平方根（也叫做二次方根）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99" name="yt_shape_10899"/>
          <p:cNvSpPr txBox="1"/>
          <p:nvPr/>
        </p:nvSpPr>
        <p:spPr>
          <a:xfrm>
            <a:off x="540000" y="3091898"/>
            <a:ext cx="23852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平方根的性质：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00" name="yt_shape_10900"/>
              <p:cNvSpPr txBox="1"/>
              <p:nvPr/>
            </p:nvSpPr>
            <p:spPr>
              <a:xfrm>
                <a:off x="540119" y="3571201"/>
                <a:ext cx="11111999" cy="9139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）正数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有两个平方根，一个是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的算术平方根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，另一个是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，它们互为相反数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00" name="yt_shape_10900" descr="{&quot;rangeId&quot;: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71201"/>
                <a:ext cx="11111999" cy="913968"/>
              </a:xfrm>
              <a:prstGeom prst="rect">
                <a:avLst/>
              </a:prstGeom>
              <a:blipFill>
                <a:blip r:embed="rId2"/>
                <a:stretch>
                  <a:fillRect l="-1701" t="-8000" r="-384" b="-15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02" name="yt_shape_10902"/>
          <p:cNvSpPr txBox="1"/>
          <p:nvPr/>
        </p:nvSpPr>
        <p:spPr>
          <a:xfrm>
            <a:off x="540000" y="4535957"/>
            <a:ext cx="33085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的平方根是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903" name="yt_shape_10903"/>
          <p:cNvSpPr txBox="1"/>
          <p:nvPr/>
        </p:nvSpPr>
        <p:spPr>
          <a:xfrm>
            <a:off x="540000" y="5015260"/>
            <a:ext cx="36163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）负数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没有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平方根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687307">
            <a:extLst>
              <a:ext uri="{FF2B5EF4-FFF2-40B4-BE49-F238E27FC236}">
                <a16:creationId xmlns:a16="http://schemas.microsoft.com/office/drawing/2014/main" id="{E3C6CCED-DA5A-A4A6-BF8C-0F645403F94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90A4954-42B1-4E57-1186-9A077C99E482}"/>
              </a:ext>
            </a:extLst>
          </p:cNvPr>
          <p:cNvSpPr txBox="1"/>
          <p:nvPr/>
        </p:nvSpPr>
        <p:spPr>
          <a:xfrm>
            <a:off x="3937846" y="2085657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平方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3D26B52-487F-8A23-7C66-71A2BCC393E2}"/>
              </a:ext>
            </a:extLst>
          </p:cNvPr>
          <p:cNvSpPr txBox="1"/>
          <p:nvPr/>
        </p:nvSpPr>
        <p:spPr>
          <a:xfrm>
            <a:off x="6528646" y="2085657"/>
            <a:ext cx="873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EE2B305-9D1C-7E37-706D-35EE75BE84CD}"/>
                  </a:ext>
                </a:extLst>
              </p:cNvPr>
              <p:cNvSpPr txBox="1"/>
              <p:nvPr/>
            </p:nvSpPr>
            <p:spPr>
              <a:xfrm>
                <a:off x="7308107" y="3524395"/>
                <a:ext cx="557531" cy="57437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radPr>
                        <m:deg/>
                        <m:e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𝑎</m:t>
                          </m:r>
                        </m:e>
                      </m:rad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, 'mathAnswerShape': 1}">
                <a:extLst>
                  <a:ext uri="{FF2B5EF4-FFF2-40B4-BE49-F238E27FC236}">
                    <a16:creationId xmlns:a16="http://schemas.microsoft.com/office/drawing/2014/main" id="{1EE2B305-9D1C-7E37-706D-35EE75BE84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8107" y="3524395"/>
                <a:ext cx="557531" cy="57437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A44AEAA0-E31B-E887-D881-4B3BC4DA7DF3}"/>
              </a:ext>
            </a:extLst>
          </p:cNvPr>
          <p:cNvCxnSpPr/>
          <p:nvPr/>
        </p:nvCxnSpPr>
        <p:spPr>
          <a:xfrm>
            <a:off x="7093319" y="4071010"/>
            <a:ext cx="98710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73EDD57-8047-F9B7-F1A1-83970DF43B33}"/>
                  </a:ext>
                </a:extLst>
              </p:cNvPr>
              <p:cNvSpPr txBox="1"/>
              <p:nvPr/>
            </p:nvSpPr>
            <p:spPr>
              <a:xfrm>
                <a:off x="9819152" y="3524395"/>
                <a:ext cx="862331" cy="57437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3, 'mathAnswerShape': 1}">
                <a:extLst>
                  <a:ext uri="{FF2B5EF4-FFF2-40B4-BE49-F238E27FC236}">
                    <a16:creationId xmlns:a16="http://schemas.microsoft.com/office/drawing/2014/main" id="{F73EDD57-8047-F9B7-F1A1-83970DF43B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19152" y="3524395"/>
                <a:ext cx="862331" cy="574371"/>
              </a:xfrm>
              <a:prstGeom prst="rect">
                <a:avLst/>
              </a:prstGeom>
              <a:blipFill>
                <a:blip r:embed="rId5"/>
                <a:stretch>
                  <a:fillRect l="-11348" b="-15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B0C0476-D6E7-B32D-91BC-14F2B9E4FCFD}"/>
              </a:ext>
            </a:extLst>
          </p:cNvPr>
          <p:cNvCxnSpPr/>
          <p:nvPr/>
        </p:nvCxnSpPr>
        <p:spPr>
          <a:xfrm>
            <a:off x="9604363" y="4071010"/>
            <a:ext cx="129190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061EAC49-41FD-F17B-77FB-B7FE5FB42E2A}"/>
              </a:ext>
            </a:extLst>
          </p:cNvPr>
          <p:cNvSpPr txBox="1"/>
          <p:nvPr/>
        </p:nvSpPr>
        <p:spPr>
          <a:xfrm>
            <a:off x="3193189" y="4489151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2E9D286-A40A-B2EC-5316-CD82B0603A99}"/>
              </a:ext>
            </a:extLst>
          </p:cNvPr>
          <p:cNvSpPr txBox="1"/>
          <p:nvPr/>
        </p:nvSpPr>
        <p:spPr>
          <a:xfrm>
            <a:off x="2126389" y="496845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没有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0904">
            <a:extLst>
              <a:ext uri="{FF2B5EF4-FFF2-40B4-BE49-F238E27FC236}">
                <a16:creationId xmlns:a16="http://schemas.microsoft.com/office/drawing/2014/main" id="{79939D6F-2C29-A5CB-C234-B68C37F30084}"/>
              </a:ext>
            </a:extLst>
          </p:cNvPr>
          <p:cNvSpPr txBox="1"/>
          <p:nvPr/>
        </p:nvSpPr>
        <p:spPr>
          <a:xfrm>
            <a:off x="540001" y="544377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开平方：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求一个数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平方根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的运算，叫做开平方，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被开方数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，平方与开平方互为逆运算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DBAA363-CEFE-81A6-0E91-A7450FF157F4}"/>
              </a:ext>
            </a:extLst>
          </p:cNvPr>
          <p:cNvSpPr txBox="1"/>
          <p:nvPr/>
        </p:nvSpPr>
        <p:spPr>
          <a:xfrm>
            <a:off x="2431190" y="587245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平方根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EAA4703-C442-3405-6A19-1BB6B52D2FFF}"/>
              </a:ext>
            </a:extLst>
          </p:cNvPr>
          <p:cNvSpPr txBox="1"/>
          <p:nvPr/>
        </p:nvSpPr>
        <p:spPr>
          <a:xfrm>
            <a:off x="7765189" y="587245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被开方数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7" grpId="0" build="allAtOnce"/>
      <p:bldP spid="9" grpId="0" build="allAtOnce"/>
      <p:bldP spid="10" grpId="0" build="allAtOnce"/>
      <p:bldP spid="12" grpId="0" build="allAtOnce"/>
      <p:bldP spid="1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4" name="yt_shape_10964"/>
          <p:cNvSpPr txBox="1"/>
          <p:nvPr/>
        </p:nvSpPr>
        <p:spPr>
          <a:xfrm>
            <a:off x="540000" y="900000"/>
            <a:ext cx="101566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的平方根是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的平方根是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的平方根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965" name="yt_shape_10965"/>
          <p:cNvSpPr txBox="1"/>
          <p:nvPr/>
        </p:nvSpPr>
        <p:spPr>
          <a:xfrm>
            <a:off x="540000" y="1379303"/>
            <a:ext cx="4001095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的平方根是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的平方根是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的平方根为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9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9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9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9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9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6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6" name="yt_shape_10966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0abac1b5-ba86-43f6-b0f0-2e083050e28c.png&quot;}"/>
            </a:endParaRPr>
          </a:p>
        </p:txBody>
      </p:sp>
      <p:sp>
        <p:nvSpPr>
          <p:cNvPr id="10967" name="yt_shape_10967"/>
          <p:cNvSpPr txBox="1"/>
          <p:nvPr/>
        </p:nvSpPr>
        <p:spPr>
          <a:xfrm>
            <a:off x="540000" y="1602372"/>
            <a:ext cx="25391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阅读下列材料：</a:t>
            </a:r>
          </a:p>
        </p:txBody>
      </p:sp>
      <p:sp>
        <p:nvSpPr>
          <p:cNvPr id="10968" name="yt_shape_10968"/>
          <p:cNvSpPr txBox="1"/>
          <p:nvPr/>
        </p:nvSpPr>
        <p:spPr>
          <a:xfrm>
            <a:off x="540000" y="2081675"/>
            <a:ext cx="95410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故此时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的绝对值是它本身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969" name="yt_shape_10969"/>
          <p:cNvSpPr txBox="1"/>
          <p:nvPr/>
        </p:nvSpPr>
        <p:spPr>
          <a:xfrm>
            <a:off x="540000" y="2560978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故此时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的绝对值是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970" name="yt_shape_10970"/>
          <p:cNvSpPr txBox="1"/>
          <p:nvPr/>
        </p:nvSpPr>
        <p:spPr>
          <a:xfrm>
            <a:off x="540119" y="304028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故此时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的绝对值是它的相反数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71" name="yt_shape_10971"/>
              <p:cNvSpPr txBox="1"/>
              <p:nvPr/>
            </p:nvSpPr>
            <p:spPr>
              <a:xfrm>
                <a:off x="540000" y="3999716"/>
                <a:ext cx="4523290" cy="21642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综上可知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　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(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&gt;0),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　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(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=0),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　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(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&lt;0).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黑体" pitchFamily="24"/>
                  <a:cs typeface="黑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971" name="yt_shape_10971" descr="{&quot;rangeId&quot;:2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99716"/>
                <a:ext cx="4523290" cy="2164247"/>
              </a:xfrm>
              <a:prstGeom prst="rect">
                <a:avLst/>
              </a:prstGeom>
              <a:blipFill>
                <a:blip r:embed="rId2"/>
                <a:stretch>
                  <a:fillRect l="-4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73" name="yt_shape_10973"/>
          <p:cNvSpPr txBox="1"/>
          <p:nvPr/>
        </p:nvSpPr>
        <p:spPr>
          <a:xfrm>
            <a:off x="540000" y="6214751"/>
            <a:ext cx="59246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这种分析方法渗透了数学中的分类讨论思想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687547">
            <a:extLst>
              <a:ext uri="{FF2B5EF4-FFF2-40B4-BE49-F238E27FC236}">
                <a16:creationId xmlns:a16="http://schemas.microsoft.com/office/drawing/2014/main" id="{41D48C9C-A838-C09C-6B19-6D89D16E98B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4" name="yt_shape_10974"/>
          <p:cNvSpPr txBox="1"/>
          <p:nvPr/>
        </p:nvSpPr>
        <p:spPr>
          <a:xfrm>
            <a:off x="540000" y="900000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回答下列问题：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75" name="yt_shape_10975"/>
              <p:cNvSpPr txBox="1"/>
              <p:nvPr/>
            </p:nvSpPr>
            <p:spPr>
              <a:xfrm>
                <a:off x="540000" y="1379303"/>
                <a:ext cx="7448706" cy="4786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）请依照材料中的分类讨论思想，分析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的情况；</a:t>
                </a:r>
              </a:p>
            </p:txBody>
          </p:sp>
        </mc:Choice>
        <mc:Fallback xmlns="">
          <p:sp>
            <p:nvSpPr>
              <p:cNvPr id="10975" name="yt_shape_10975" descr="{&quot;rangeId&quot;:2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7448706" cy="478657"/>
              </a:xfrm>
              <a:prstGeom prst="rect">
                <a:avLst/>
              </a:prstGeom>
              <a:blipFill>
                <a:blip r:embed="rId2"/>
                <a:stretch>
                  <a:fillRect l="-2539" t="-1266" r="-1556" b="-37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77" name="yt_shape_10977"/>
              <p:cNvSpPr txBox="1"/>
              <p:nvPr/>
            </p:nvSpPr>
            <p:spPr>
              <a:xfrm>
                <a:off x="540000" y="1908748"/>
                <a:ext cx="8592673" cy="29472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故此时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(−5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故此时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综上可知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　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(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&gt;0),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　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(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=0),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　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(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&lt;0).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黑体" pitchFamily="24"/>
                </a:endParaRPr>
              </a:p>
            </p:txBody>
          </p:sp>
        </mc:Choice>
        <mc:Fallback xmlns="">
          <p:sp>
            <p:nvSpPr>
              <p:cNvPr id="10977" name="yt_shape_10977" descr="{&quot;rangeId&quot;:22,&quot;color&quot;:&quot;R&quot;,&quot;FixedLineSpacing&quot;:&quot;1.0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08748"/>
                <a:ext cx="8592673" cy="2947217"/>
              </a:xfrm>
              <a:prstGeom prst="rect">
                <a:avLst/>
              </a:prstGeom>
              <a:blipFill>
                <a:blip r:embed="rId3"/>
                <a:stretch>
                  <a:fillRect l="-2200" t="-2273" r="-12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79" name="yt_shape_10979"/>
              <p:cNvSpPr txBox="1"/>
              <p:nvPr/>
            </p:nvSpPr>
            <p:spPr>
              <a:xfrm>
                <a:off x="540000" y="4906753"/>
                <a:ext cx="4601773" cy="4786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）猜想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｜的大小关系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979" name="yt_shape_10979" descr="{&quot;rangeId&quot;:2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06753"/>
                <a:ext cx="4601773" cy="478657"/>
              </a:xfrm>
              <a:prstGeom prst="rect">
                <a:avLst/>
              </a:prstGeom>
              <a:blipFill>
                <a:blip r:embed="rId4"/>
                <a:stretch>
                  <a:fillRect l="-4111" t="-2564" r="-3183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81" name="yt_shape_10981"/>
              <p:cNvSpPr txBox="1"/>
              <p:nvPr/>
            </p:nvSpPr>
            <p:spPr>
              <a:xfrm>
                <a:off x="540000" y="5436198"/>
                <a:ext cx="3062890" cy="4786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981" name="yt_shape_10981" descr="{&quot;rangeId&quot;:2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36198"/>
                <a:ext cx="3062890" cy="478657"/>
              </a:xfrm>
              <a:prstGeom prst="rect">
                <a:avLst/>
              </a:prstGeom>
              <a:blipFill>
                <a:blip r:embed="rId5"/>
                <a:stretch>
                  <a:fillRect l="-6175" t="-2564" r="-5179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9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9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9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77" grpId="0" build="allAtOnce"/>
      <p:bldP spid="1098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3" name="yt_shape_10983"/>
          <p:cNvSpPr txBox="1"/>
          <p:nvPr/>
        </p:nvSpPr>
        <p:spPr>
          <a:xfrm>
            <a:off x="3338835" y="900000"/>
            <a:ext cx="5514330" cy="4592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Times New Roman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Times New Roman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040bcd0b-4ed4-4e12-b7a9-6b7f3b2f723d.png&quot;}"/>
            </a:endParaRPr>
          </a:p>
        </p:txBody>
      </p:sp>
      <p:sp>
        <p:nvSpPr>
          <p:cNvPr id="10984" name="yt_shape_10984"/>
          <p:cNvSpPr txBox="1"/>
          <p:nvPr/>
        </p:nvSpPr>
        <p:spPr>
          <a:xfrm>
            <a:off x="4864893" y="1410016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平方根性质的应用</a:t>
            </a:r>
          </a:p>
        </p:txBody>
      </p:sp>
      <p:sp>
        <p:nvSpPr>
          <p:cNvPr id="10985" name="yt_shape_10985"/>
          <p:cNvSpPr txBox="1"/>
          <p:nvPr/>
        </p:nvSpPr>
        <p:spPr>
          <a:xfrm>
            <a:off x="540000" y="1889319"/>
            <a:ext cx="73866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一个正数的两个平方根是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986" name="yt_shape_10986"/>
          <p:cNvSpPr txBox="1"/>
          <p:nvPr/>
        </p:nvSpPr>
        <p:spPr>
          <a:xfrm>
            <a:off x="540000" y="2368622"/>
            <a:ext cx="99257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若某个正数的两个平方根是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，则这个正数为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987" name="yt_shape_10987"/>
          <p:cNvSpPr txBox="1"/>
          <p:nvPr/>
        </p:nvSpPr>
        <p:spPr>
          <a:xfrm>
            <a:off x="540000" y="2847925"/>
            <a:ext cx="88485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【拓展】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是一个正数的两个平方根，求这个正数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988" name="yt_shape_10988"/>
          <p:cNvSpPr txBox="1"/>
          <p:nvPr/>
        </p:nvSpPr>
        <p:spPr>
          <a:xfrm>
            <a:off x="540000" y="3327228"/>
            <a:ext cx="6617196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一个正数的两个平方根是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即这个正数是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[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×（－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]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故这个正数是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989" name="yt_image_1098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18534" y="5399290"/>
            <a:ext cx="5154930" cy="174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745687579">
            <a:extLst>
              <a:ext uri="{FF2B5EF4-FFF2-40B4-BE49-F238E27FC236}">
                <a16:creationId xmlns:a16="http://schemas.microsoft.com/office/drawing/2014/main" id="{DD34A729-6B41-0D64-C9BC-4F64E1D1A0D6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36891"/>
            <a:ext cx="5334064" cy="38100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933C412-ACBE-E58F-0FBA-D0C1C83882C1}"/>
              </a:ext>
            </a:extLst>
          </p:cNvPr>
          <p:cNvSpPr txBox="1"/>
          <p:nvPr/>
        </p:nvSpPr>
        <p:spPr>
          <a:xfrm>
            <a:off x="7231789" y="1842513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6A0B4C-4E24-8C50-45FA-608CA5B1A8E6}"/>
              </a:ext>
            </a:extLst>
          </p:cNvPr>
          <p:cNvSpPr txBox="1"/>
          <p:nvPr/>
        </p:nvSpPr>
        <p:spPr>
          <a:xfrm>
            <a:off x="9593989" y="2321816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9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88" grpId="0" build="allAtOnce"/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6" name="yt_shape_10906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f24913a2-a330-4cf8-9a6d-b0c62cf533cb.png&quot;}"/>
            </a:endParaRPr>
          </a:p>
        </p:txBody>
      </p:sp>
      <p:sp>
        <p:nvSpPr>
          <p:cNvPr id="10907" name="yt_shape_10907"/>
          <p:cNvSpPr txBox="1"/>
          <p:nvPr/>
        </p:nvSpPr>
        <p:spPr>
          <a:xfrm>
            <a:off x="540000" y="1662201"/>
            <a:ext cx="48731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平方根的概念及其性质</a:t>
            </a:r>
          </a:p>
        </p:txBody>
      </p:sp>
      <p:sp>
        <p:nvSpPr>
          <p:cNvPr id="10908" name="yt_shape_10908"/>
          <p:cNvSpPr txBox="1"/>
          <p:nvPr/>
        </p:nvSpPr>
        <p:spPr>
          <a:xfrm>
            <a:off x="540000" y="2161766"/>
            <a:ext cx="55319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宜宾市中考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的平方根是（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909" name="yt_table_10909" title="H_67.4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5012577"/>
              </p:ext>
            </p:extLst>
          </p:nvPr>
        </p:nvGraphicFramePr>
        <p:xfrm>
          <a:off x="540000" y="2793433"/>
          <a:ext cx="5861686" cy="856108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142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1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3"/>
                  </a:ext>
                </a:extLst>
              </a:tr>
            </a:tbl>
          </a:graphicData>
        </a:graphic>
      </p:graphicFrame>
      <p:sp>
        <p:nvSpPr>
          <p:cNvPr id="10911" name="yt_shape_10911"/>
          <p:cNvSpPr txBox="1"/>
          <p:nvPr/>
        </p:nvSpPr>
        <p:spPr>
          <a:xfrm>
            <a:off x="540119" y="37001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下列判断：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的平方根是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只有正数才有平方根；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的平方根是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的一个平方根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其中正确的有（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912" name="yt_table_10912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121787"/>
              </p:ext>
            </p:extLst>
          </p:nvPr>
        </p:nvGraphicFramePr>
        <p:xfrm>
          <a:off x="540000" y="4811939"/>
          <a:ext cx="8114666" cy="424371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14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4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4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4"/>
                  </a:ext>
                </a:extLst>
              </a:tr>
            </a:tbl>
          </a:graphicData>
        </a:graphic>
      </p:graphicFrame>
      <p:pic>
        <p:nvPicPr>
          <p:cNvPr id="3" name="yt_shape_1684745687335">
            <a:extLst>
              <a:ext uri="{FF2B5EF4-FFF2-40B4-BE49-F238E27FC236}">
                <a16:creationId xmlns:a16="http://schemas.microsoft.com/office/drawing/2014/main" id="{E34256F2-6782-BFC0-814E-D8F8A6C3BD4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745687351">
            <a:extLst>
              <a:ext uri="{FF2B5EF4-FFF2-40B4-BE49-F238E27FC236}">
                <a16:creationId xmlns:a16="http://schemas.microsoft.com/office/drawing/2014/main" id="{C3E55FBB-9855-8058-12E6-5CE4E790C7B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4B4CA38-4BE9-21BE-C28F-849B401BF566}"/>
              </a:ext>
            </a:extLst>
          </p:cNvPr>
          <p:cNvSpPr txBox="1"/>
          <p:nvPr/>
        </p:nvSpPr>
        <p:spPr>
          <a:xfrm>
            <a:off x="5098189" y="21149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48D3C4-8955-AFE0-FC5D-6850C06658F4}"/>
              </a:ext>
            </a:extLst>
          </p:cNvPr>
          <p:cNvSpPr txBox="1"/>
          <p:nvPr/>
        </p:nvSpPr>
        <p:spPr>
          <a:xfrm>
            <a:off x="7536707" y="412882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4" name="yt_shape_10914"/>
          <p:cNvSpPr txBox="1"/>
          <p:nvPr/>
        </p:nvSpPr>
        <p:spPr>
          <a:xfrm>
            <a:off x="540000" y="900000"/>
            <a:ext cx="63014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下列各数中，一定没有平方根的是（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915" name="yt_table_1091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3804958"/>
              </p:ext>
            </p:extLst>
          </p:nvPr>
        </p:nvGraphicFramePr>
        <p:xfrm>
          <a:off x="540000" y="1531667"/>
          <a:ext cx="4226243" cy="848742"/>
        </p:xfrm>
        <a:graphic>
          <a:graphicData uri="http://schemas.openxmlformats.org/drawingml/2006/table">
            <a:tbl>
              <a:tblPr/>
              <a:tblGrid>
                <a:gridCol w="2329180">
                  <a:extLst>
                    <a:ext uri="{9D8B030D-6E8A-4147-A177-3AD203B41FA5}">
                      <a16:colId xmlns:a16="http://schemas.microsoft.com/office/drawing/2014/main" val="10148"/>
                    </a:ext>
                  </a:extLst>
                </a:gridCol>
                <a:gridCol w="1897063">
                  <a:extLst>
                    <a:ext uri="{9D8B030D-6E8A-4147-A177-3AD203B41FA5}">
                      <a16:colId xmlns:a16="http://schemas.microsoft.com/office/drawing/2014/main" val="101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6"/>
                  </a:ext>
                </a:extLst>
              </a:tr>
            </a:tbl>
          </a:graphicData>
        </a:graphic>
      </p:graphicFrame>
      <p:sp>
        <p:nvSpPr>
          <p:cNvPr id="10917" name="yt_shape_10917"/>
          <p:cNvSpPr txBox="1"/>
          <p:nvPr/>
        </p:nvSpPr>
        <p:spPr>
          <a:xfrm>
            <a:off x="540000" y="2431009"/>
            <a:ext cx="61202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的平方根，那么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918" name="yt_shape_10918"/>
          <p:cNvSpPr txBox="1"/>
          <p:nvPr/>
        </p:nvSpPr>
        <p:spPr>
          <a:xfrm>
            <a:off x="540000" y="2910312"/>
            <a:ext cx="66171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的两个平方根，则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919" name="yt_shape_10919"/>
          <p:cNvSpPr txBox="1"/>
          <p:nvPr/>
        </p:nvSpPr>
        <p:spPr>
          <a:xfrm>
            <a:off x="540000" y="3389615"/>
            <a:ext cx="33085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求下列各数的平方根：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4298BE2-04F0-9F3E-F445-07FD8A53D382}"/>
              </a:ext>
            </a:extLst>
          </p:cNvPr>
          <p:cNvSpPr txBox="1"/>
          <p:nvPr/>
        </p:nvSpPr>
        <p:spPr>
          <a:xfrm>
            <a:off x="58601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064A33-F9D4-15B2-7DED-702E2AA5142F}"/>
              </a:ext>
            </a:extLst>
          </p:cNvPr>
          <p:cNvSpPr txBox="1"/>
          <p:nvPr/>
        </p:nvSpPr>
        <p:spPr>
          <a:xfrm>
            <a:off x="5215664" y="238420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B0CDC6-E919-6370-685C-45E6F33430A7}"/>
              </a:ext>
            </a:extLst>
          </p:cNvPr>
          <p:cNvSpPr txBox="1"/>
          <p:nvPr/>
        </p:nvSpPr>
        <p:spPr>
          <a:xfrm>
            <a:off x="6469789" y="2863506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0920">
            <a:extLst>
              <a:ext uri="{FF2B5EF4-FFF2-40B4-BE49-F238E27FC236}">
                <a16:creationId xmlns:a16="http://schemas.microsoft.com/office/drawing/2014/main" id="{DA9F91A2-06AA-0EE0-B450-A9B928CB7883}"/>
              </a:ext>
            </a:extLst>
          </p:cNvPr>
          <p:cNvSpPr txBox="1"/>
          <p:nvPr/>
        </p:nvSpPr>
        <p:spPr>
          <a:xfrm>
            <a:off x="508667" y="3962018"/>
            <a:ext cx="22313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　　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0921">
                <a:extLst>
                  <a:ext uri="{FF2B5EF4-FFF2-40B4-BE49-F238E27FC236}">
                    <a16:creationId xmlns:a16="http://schemas.microsoft.com/office/drawing/2014/main" id="{380E67BB-554F-FE11-9F2B-FDEA40799B28}"/>
                  </a:ext>
                </a:extLst>
              </p:cNvPr>
              <p:cNvSpPr txBox="1"/>
              <p:nvPr/>
            </p:nvSpPr>
            <p:spPr>
              <a:xfrm>
                <a:off x="508667" y="4441321"/>
                <a:ext cx="4257576" cy="14258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的平方根是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0.01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0921">
                <a:extLst>
                  <a:ext uri="{FF2B5EF4-FFF2-40B4-BE49-F238E27FC236}">
                    <a16:creationId xmlns:a16="http://schemas.microsoft.com/office/drawing/2014/main" id="{380E67BB-554F-FE11-9F2B-FDEA40799B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667" y="4441321"/>
                <a:ext cx="4257576" cy="1425840"/>
              </a:xfrm>
              <a:prstGeom prst="rect">
                <a:avLst/>
              </a:prstGeom>
              <a:blipFill>
                <a:blip r:embed="rId2"/>
                <a:stretch>
                  <a:fillRect l="-4292" t="-3863" r="-3577" b="-124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0923">
                <a:extLst>
                  <a:ext uri="{FF2B5EF4-FFF2-40B4-BE49-F238E27FC236}">
                    <a16:creationId xmlns:a16="http://schemas.microsoft.com/office/drawing/2014/main" id="{14969F3B-27AB-6C42-F281-52CAB512CCCC}"/>
                  </a:ext>
                </a:extLst>
              </p:cNvPr>
              <p:cNvSpPr txBox="1"/>
              <p:nvPr/>
            </p:nvSpPr>
            <p:spPr>
              <a:xfrm>
                <a:off x="6096000" y="3940361"/>
                <a:ext cx="1976503" cy="6396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　　</a:t>
                </a:r>
              </a:p>
            </p:txBody>
          </p:sp>
        </mc:Choice>
        <mc:Fallback>
          <p:sp>
            <p:nvSpPr>
              <p:cNvPr id="7" name="yt_shape_10923">
                <a:extLst>
                  <a:ext uri="{FF2B5EF4-FFF2-40B4-BE49-F238E27FC236}">
                    <a16:creationId xmlns:a16="http://schemas.microsoft.com/office/drawing/2014/main" id="{14969F3B-27AB-6C42-F281-52CAB512CC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940361"/>
                <a:ext cx="1976503" cy="639662"/>
              </a:xfrm>
              <a:prstGeom prst="rect">
                <a:avLst/>
              </a:prstGeom>
              <a:blipFill>
                <a:blip r:embed="rId3"/>
                <a:stretch>
                  <a:fillRect l="-925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0925">
                <a:extLst>
                  <a:ext uri="{FF2B5EF4-FFF2-40B4-BE49-F238E27FC236}">
                    <a16:creationId xmlns:a16="http://schemas.microsoft.com/office/drawing/2014/main" id="{6153BCFA-98E8-7CBD-7B1C-2D79CA372174}"/>
                  </a:ext>
                </a:extLst>
              </p:cNvPr>
              <p:cNvSpPr txBox="1"/>
              <p:nvPr/>
            </p:nvSpPr>
            <p:spPr>
              <a:xfrm>
                <a:off x="6096000" y="4630811"/>
                <a:ext cx="4895699" cy="17340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±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的平方根是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0925">
                <a:extLst>
                  <a:ext uri="{FF2B5EF4-FFF2-40B4-BE49-F238E27FC236}">
                    <a16:creationId xmlns:a16="http://schemas.microsoft.com/office/drawing/2014/main" id="{6153BCFA-98E8-7CBD-7B1C-2D79CA3721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4630811"/>
                <a:ext cx="4895699" cy="1734001"/>
              </a:xfrm>
              <a:prstGeom prst="rect">
                <a:avLst/>
              </a:prstGeom>
              <a:blipFill>
                <a:blip r:embed="rId4"/>
                <a:stretch>
                  <a:fillRect l="-3736" r="-28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7" name="yt_shape_10927"/>
          <p:cNvSpPr txBox="1"/>
          <p:nvPr/>
        </p:nvSpPr>
        <p:spPr>
          <a:xfrm>
            <a:off x="540000" y="900000"/>
            <a:ext cx="2180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28" name="yt_shape_10928"/>
              <p:cNvSpPr txBox="1"/>
              <p:nvPr/>
            </p:nvSpPr>
            <p:spPr>
              <a:xfrm>
                <a:off x="540000" y="1379303"/>
                <a:ext cx="6412012" cy="14830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的平方根是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(−13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928" name="yt_shape_10928" descr="{&quot;rangeId&quot;:2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6412012" cy="1483098"/>
              </a:xfrm>
              <a:prstGeom prst="rect">
                <a:avLst/>
              </a:prstGeom>
              <a:blipFill>
                <a:blip r:embed="rId2"/>
                <a:stretch>
                  <a:fillRect l="-2950" t="-3279" r="-2093" b="-106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9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9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2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0" name="yt_shape_10930"/>
          <p:cNvSpPr txBox="1"/>
          <p:nvPr/>
        </p:nvSpPr>
        <p:spPr>
          <a:xfrm>
            <a:off x="540000" y="900000"/>
            <a:ext cx="39497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开平方及其运算</a:t>
            </a:r>
          </a:p>
        </p:txBody>
      </p:sp>
      <p:sp>
        <p:nvSpPr>
          <p:cNvPr id="10931" name="yt_shape_10931"/>
          <p:cNvSpPr txBox="1"/>
          <p:nvPr/>
        </p:nvSpPr>
        <p:spPr>
          <a:xfrm>
            <a:off x="540000" y="1399565"/>
            <a:ext cx="43858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932" name="yt_table_10932" title="H_67.4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7060385"/>
              </p:ext>
            </p:extLst>
          </p:nvPr>
        </p:nvGraphicFramePr>
        <p:xfrm>
          <a:off x="540000" y="2031232"/>
          <a:ext cx="4495547" cy="856108"/>
        </p:xfrm>
        <a:graphic>
          <a:graphicData uri="http://schemas.openxmlformats.org/drawingml/2006/table">
            <a:tbl>
              <a:tblPr/>
              <a:tblGrid>
                <a:gridCol w="3462084">
                  <a:extLst>
                    <a:ext uri="{9D8B030D-6E8A-4147-A177-3AD203B41FA5}">
                      <a16:colId xmlns:a16="http://schemas.microsoft.com/office/drawing/2014/main" val="10150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1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8"/>
                  </a:ext>
                </a:extLst>
              </a:tr>
            </a:tbl>
          </a:graphicData>
        </a:graphic>
      </p:graphicFrame>
      <p:sp>
        <p:nvSpPr>
          <p:cNvPr id="10934" name="yt_shape_10934"/>
          <p:cNvSpPr txBox="1"/>
          <p:nvPr/>
        </p:nvSpPr>
        <p:spPr>
          <a:xfrm>
            <a:off x="540000" y="2937939"/>
            <a:ext cx="47625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下列各式中，正确的是（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35" name="yt_table_10935" title="H_77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37216302"/>
                  </p:ext>
                </p:extLst>
              </p:nvPr>
            </p:nvGraphicFramePr>
            <p:xfrm>
              <a:off x="540000" y="3569606"/>
              <a:ext cx="5704650" cy="978853"/>
            </p:xfrm>
            <a:graphic>
              <a:graphicData uri="http://schemas.openxmlformats.org/drawingml/2006/table">
                <a:tbl>
                  <a:tblPr/>
                  <a:tblGrid>
                    <a:gridCol w="3462084">
                      <a:extLst>
                        <a:ext uri="{9D8B030D-6E8A-4147-A177-3AD203B41FA5}">
                          <a16:colId xmlns:a16="http://schemas.microsoft.com/office/drawing/2014/main" val="10152"/>
                        </a:ext>
                      </a:extLst>
                    </a:gridCol>
                    <a:gridCol w="2242566">
                      <a:extLst>
                        <a:ext uri="{9D8B030D-6E8A-4147-A177-3AD203B41FA5}">
                          <a16:colId xmlns:a16="http://schemas.microsoft.com/office/drawing/2014/main" val="1015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16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.±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16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12" charset="0"/>
                                      <a:ea typeface="宋体" panose="02040503050406030204" pitchFamily="12" charset="0"/>
                                    </a:rPr>
                                    <m:t>(−4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12" charset="0"/>
                                          <a:ea typeface="宋体" panose="02040503050406030204" pitchFamily="12" charset="0"/>
                                        </a:rPr>
                                        <m:t>)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12" charset="0"/>
                                      <a:ea typeface="宋体" panose="02040503050406030204" pitchFamily="12" charset="0"/>
                                    </a:rPr>
                                    <m:t>(−4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12" charset="0"/>
                                          <a:ea typeface="宋体" panose="02040503050406030204" pitchFamily="12" charset="0"/>
                                        </a:rPr>
                                        <m:t>)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935" name="yt_table_10935" descr="{&quot;rangeId&quot;:12,&quot;type&quot;:&quot;Option&quot;}" title="H_77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37216302"/>
                  </p:ext>
                </p:extLst>
              </p:nvPr>
            </p:nvGraphicFramePr>
            <p:xfrm>
              <a:off x="540000" y="3569606"/>
              <a:ext cx="5704650" cy="978853"/>
            </p:xfrm>
            <a:graphic>
              <a:graphicData uri="http://schemas.openxmlformats.org/drawingml/2006/table">
                <a:tbl>
                  <a:tblPr/>
                  <a:tblGrid>
                    <a:gridCol w="3462084">
                      <a:extLst>
                        <a:ext uri="{9D8B030D-6E8A-4147-A177-3AD203B41FA5}">
                          <a16:colId xmlns:a16="http://schemas.microsoft.com/office/drawing/2014/main" val="10152"/>
                        </a:ext>
                      </a:extLst>
                    </a:gridCol>
                    <a:gridCol w="2242566">
                      <a:extLst>
                        <a:ext uri="{9D8B030D-6E8A-4147-A177-3AD203B41FA5}">
                          <a16:colId xmlns:a16="http://schemas.microsoft.com/office/drawing/2014/main" val="10153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947" r="-64675" b="-15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4620" t="-3947" b="-15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9"/>
                      </a:ext>
                    </a:extLst>
                  </a:tr>
                  <a:tr h="51777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1860" r="-64675" b="-325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4620" t="-91860" b="-3255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4745687393">
            <a:extLst>
              <a:ext uri="{FF2B5EF4-FFF2-40B4-BE49-F238E27FC236}">
                <a16:creationId xmlns:a16="http://schemas.microsoft.com/office/drawing/2014/main" id="{119B30AB-CA8A-0135-F4DC-962CBD84208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30DBFB-EDE6-3A4F-D9DD-9BE8D21FFF54}"/>
              </a:ext>
            </a:extLst>
          </p:cNvPr>
          <p:cNvSpPr txBox="1"/>
          <p:nvPr/>
        </p:nvSpPr>
        <p:spPr>
          <a:xfrm>
            <a:off x="39805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C04EEF-EA59-C1B0-AFC2-468CFA8D9F7A}"/>
              </a:ext>
            </a:extLst>
          </p:cNvPr>
          <p:cNvSpPr txBox="1"/>
          <p:nvPr/>
        </p:nvSpPr>
        <p:spPr>
          <a:xfrm>
            <a:off x="4336189" y="289113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6" name="yt_shape_10936"/>
          <p:cNvSpPr txBox="1"/>
          <p:nvPr/>
        </p:nvSpPr>
        <p:spPr>
          <a:xfrm>
            <a:off x="540000" y="900000"/>
            <a:ext cx="11541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37" name="yt_shape_10937"/>
              <p:cNvSpPr txBox="1"/>
              <p:nvPr/>
            </p:nvSpPr>
            <p:spPr>
              <a:xfrm>
                <a:off x="540000" y="1379303"/>
                <a:ext cx="2528962" cy="5228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(−0.1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937" name="yt_shape_10937" descr="{&quot;rangeId&quot;:1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2528962" cy="522835"/>
              </a:xfrm>
              <a:prstGeom prst="rect">
                <a:avLst/>
              </a:prstGeom>
              <a:blipFill>
                <a:blip r:embed="rId2"/>
                <a:stretch>
                  <a:fillRect l="-7488" r="-6522" b="-325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39" name="yt_shape_10939"/>
          <p:cNvSpPr txBox="1"/>
          <p:nvPr/>
        </p:nvSpPr>
        <p:spPr>
          <a:xfrm>
            <a:off x="540000" y="1952926"/>
            <a:ext cx="23083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40" name="yt_shape_10940"/>
              <p:cNvSpPr txBox="1"/>
              <p:nvPr/>
            </p:nvSpPr>
            <p:spPr>
              <a:xfrm>
                <a:off x="540000" y="2432229"/>
                <a:ext cx="3371372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0.09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0.36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940" name="yt_shape_10940" descr="{&quot;rangeId&quot;:1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32229"/>
                <a:ext cx="3371372" cy="641779"/>
              </a:xfrm>
              <a:prstGeom prst="rect">
                <a:avLst/>
              </a:prstGeom>
              <a:blipFill>
                <a:blip r:embed="rId3"/>
                <a:stretch>
                  <a:fillRect l="-5606" r="-452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42" name="yt_shape_10942"/>
          <p:cNvSpPr txBox="1"/>
          <p:nvPr/>
        </p:nvSpPr>
        <p:spPr>
          <a:xfrm>
            <a:off x="540000" y="3124796"/>
            <a:ext cx="276998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43" name="yt_shape_10943"/>
              <p:cNvSpPr txBox="1"/>
              <p:nvPr/>
            </p:nvSpPr>
            <p:spPr>
              <a:xfrm>
                <a:off x="540000" y="4084231"/>
                <a:ext cx="6084101" cy="5228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(−5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(−9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－（－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943" name="yt_shape_10943" descr="{&quot;rangeId&quot;:1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84231"/>
                <a:ext cx="6084101" cy="522835"/>
              </a:xfrm>
              <a:prstGeom prst="rect">
                <a:avLst/>
              </a:prstGeom>
              <a:blipFill>
                <a:blip r:embed="rId4"/>
                <a:stretch>
                  <a:fillRect l="-3106" r="-2004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45" name="yt_shape_10945"/>
          <p:cNvSpPr txBox="1"/>
          <p:nvPr/>
        </p:nvSpPr>
        <p:spPr>
          <a:xfrm>
            <a:off x="540000" y="4657854"/>
            <a:ext cx="307776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9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9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39" grpId="0" build="allAtOnce"/>
      <p:bldP spid="10942" grpId="0" build="allAtOnce"/>
      <p:bldP spid="1094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46" name="yt_shape_10946"/>
              <p:cNvSpPr txBox="1"/>
              <p:nvPr/>
            </p:nvSpPr>
            <p:spPr>
              <a:xfrm>
                <a:off x="540000" y="900000"/>
                <a:ext cx="8115748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500" b="0" i="0" u="none" spc="11600">
                    <a:noFill/>
                    <a:effectLst/>
                    <a:latin typeface="Times New Roman" pitchFamily="25"/>
                    <a:ea typeface="宋体" pitchFamily="25"/>
                    <a:cs typeface="宋体" pitchFamily="25"/>
                    <a:sym typeface="Finished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因忽视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　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的含义而致错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946" name="yt_shape_10946" descr="{&quot;rangeId&quot;:14,&quot;color&quot;:&quot;B&quot;,&quot;pageBreak&quot;:true,&quot;mathAnswerShape&quot;:1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115748" cy="920637"/>
              </a:xfrm>
              <a:prstGeom prst="rect">
                <a:avLst/>
              </a:prstGeom>
              <a:blipFill>
                <a:blip r:embed="rId2"/>
                <a:stretch>
                  <a:fillRect l="-2404" r="-1352" b="-72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48" name="yt_shape_10948"/>
              <p:cNvSpPr txBox="1"/>
              <p:nvPr/>
            </p:nvSpPr>
            <p:spPr>
              <a:xfrm>
                <a:off x="540000" y="1871425"/>
                <a:ext cx="6073907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凉山州中考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的平方根是（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948" name="yt_shape_10948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1425"/>
                <a:ext cx="6073907" cy="465577"/>
              </a:xfrm>
              <a:prstGeom prst="rect">
                <a:avLst/>
              </a:prstGeom>
              <a:blipFill>
                <a:blip r:embed="rId3"/>
                <a:stretch>
                  <a:fillRect l="-3112" t="-5263" r="-2108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950" name="yt_table_10950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107969"/>
              </p:ext>
            </p:extLst>
          </p:nvPr>
        </p:nvGraphicFramePr>
        <p:xfrm>
          <a:off x="540000" y="2540154"/>
          <a:ext cx="7505066" cy="428054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15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5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15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1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1"/>
                  </a:ext>
                </a:extLst>
              </a:tr>
            </a:tbl>
          </a:graphicData>
        </a:graphic>
      </p:graphicFrame>
      <p:pic>
        <p:nvPicPr>
          <p:cNvPr id="3" name="yt_shape_1684745687443">
            <a:extLst>
              <a:ext uri="{FF2B5EF4-FFF2-40B4-BE49-F238E27FC236}">
                <a16:creationId xmlns:a16="http://schemas.microsoft.com/office/drawing/2014/main" id="{672BA75F-C09E-91B8-C798-5587428262D9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174277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B6B22EC-B791-6EC7-D3C1-3D5AE17BCCCA}"/>
              </a:ext>
            </a:extLst>
          </p:cNvPr>
          <p:cNvSpPr txBox="1"/>
          <p:nvPr/>
        </p:nvSpPr>
        <p:spPr>
          <a:xfrm>
            <a:off x="5634891" y="1824619"/>
            <a:ext cx="400748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2" name="yt_shape_10952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4c0a5300-84c5-4f06-b7f2-abd2b122803a.png&quot;}"/>
            </a:endParaRPr>
          </a:p>
        </p:txBody>
      </p:sp>
      <p:sp>
        <p:nvSpPr>
          <p:cNvPr id="10953" name="yt_shape_10953"/>
          <p:cNvSpPr txBox="1"/>
          <p:nvPr/>
        </p:nvSpPr>
        <p:spPr>
          <a:xfrm>
            <a:off x="540000" y="1644183"/>
            <a:ext cx="52127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在下列结论中，正确的是（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54" name="yt_table_10954" title="H_174.9251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07888445"/>
                  </p:ext>
                </p:extLst>
              </p:nvPr>
            </p:nvGraphicFramePr>
            <p:xfrm>
              <a:off x="540000" y="2275850"/>
              <a:ext cx="3538538" cy="2221549"/>
            </p:xfrm>
            <a:graphic>
              <a:graphicData uri="http://schemas.openxmlformats.org/drawingml/2006/table">
                <a:tbl>
                  <a:tblPr/>
                  <a:tblGrid>
                    <a:gridCol w="3538538">
                      <a:extLst>
                        <a:ext uri="{9D8B030D-6E8A-4147-A177-3AD203B41FA5}">
                          <a16:colId xmlns:a16="http://schemas.microsoft.com/office/drawing/2014/main" val="1015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12" charset="0"/>
                                      <a:ea typeface="宋体" panose="02040503050406030204" pitchFamily="12" charset="0"/>
                                    </a:rPr>
                                    <m:t>（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12" charset="0"/>
                                      <a:ea typeface="宋体" panose="02040503050406030204" pitchFamily="12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5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4</m:t>
                                      </m:r>
                                    </m:den>
                                  </m:f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12" charset="0"/>
                                          <a:ea typeface="宋体" panose="02040503050406030204" pitchFamily="12" charset="0"/>
                                        </a:rPr>
                                        <m:t>）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的算术平方根是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一定没有平方根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的平方根是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954" name="yt_table_10954" descr="{&quot;rangeId&quot;:17,&quot;type&quot;:&quot;Option&quot;}" title="H_174.9251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07888445"/>
                  </p:ext>
                </p:extLst>
              </p:nvPr>
            </p:nvGraphicFramePr>
            <p:xfrm>
              <a:off x="540000" y="2275850"/>
              <a:ext cx="3538538" cy="2221549"/>
            </p:xfrm>
            <a:graphic>
              <a:graphicData uri="http://schemas.openxmlformats.org/drawingml/2006/table">
                <a:tbl>
                  <a:tblPr/>
                  <a:tblGrid>
                    <a:gridCol w="3538538">
                      <a:extLst>
                        <a:ext uri="{9D8B030D-6E8A-4147-A177-3AD203B41FA5}">
                          <a16:colId xmlns:a16="http://schemas.microsoft.com/office/drawing/2014/main" val="10158"/>
                        </a:ext>
                      </a:extLst>
                    </a:gridCol>
                  </a:tblGrid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164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的算术平方根是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一定没有平方根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4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80263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4745687511">
            <a:extLst>
              <a:ext uri="{FF2B5EF4-FFF2-40B4-BE49-F238E27FC236}">
                <a16:creationId xmlns:a16="http://schemas.microsoft.com/office/drawing/2014/main" id="{AF6D53CE-DD56-66EF-2E82-253DAC0389C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D82B12F-B46D-7BFD-BDE1-7B3113C03C84}"/>
              </a:ext>
            </a:extLst>
          </p:cNvPr>
          <p:cNvSpPr txBox="1"/>
          <p:nvPr/>
        </p:nvSpPr>
        <p:spPr>
          <a:xfrm>
            <a:off x="4782086" y="15973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55" name="yt_shape_10955"/>
              <p:cNvSpPr txBox="1"/>
              <p:nvPr/>
            </p:nvSpPr>
            <p:spPr>
              <a:xfrm>
                <a:off x="540000" y="900000"/>
                <a:ext cx="7742632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的一个平方根，则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的平方根是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55" name="yt_shape_10955" descr="{&quot;rangeId&quot;:18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742632" cy="465577"/>
              </a:xfrm>
              <a:prstGeom prst="rect">
                <a:avLst/>
              </a:prstGeom>
              <a:blipFill>
                <a:blip r:embed="rId2"/>
                <a:stretch>
                  <a:fillRect l="-2441" t="-5263" r="-1417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57" name="yt_shape_10957"/>
              <p:cNvSpPr txBox="1"/>
              <p:nvPr/>
            </p:nvSpPr>
            <p:spPr>
              <a:xfrm>
                <a:off x="540000" y="1416365"/>
                <a:ext cx="7398372" cy="465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的平方根为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57" name="yt_shape_10957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6365"/>
                <a:ext cx="7398372" cy="465512"/>
              </a:xfrm>
              <a:prstGeom prst="rect">
                <a:avLst/>
              </a:prstGeom>
              <a:blipFill>
                <a:blip r:embed="rId3"/>
                <a:stretch>
                  <a:fillRect l="-2556" t="-3896" r="-1649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59" name="yt_shape_10959"/>
          <p:cNvSpPr txBox="1"/>
          <p:nvPr/>
        </p:nvSpPr>
        <p:spPr>
          <a:xfrm>
            <a:off x="540000" y="1932665"/>
            <a:ext cx="74459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）求下列各式中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的值：</a:t>
            </a:r>
          </a:p>
        </p:txBody>
      </p:sp>
      <p:sp>
        <p:nvSpPr>
          <p:cNvPr id="10960" name="yt_shape_10960"/>
          <p:cNvSpPr txBox="1"/>
          <p:nvPr/>
        </p:nvSpPr>
        <p:spPr>
          <a:xfrm>
            <a:off x="540000" y="2411968"/>
            <a:ext cx="25471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961" name="yt_shape_10961"/>
          <p:cNvSpPr txBox="1"/>
          <p:nvPr/>
        </p:nvSpPr>
        <p:spPr>
          <a:xfrm>
            <a:off x="540000" y="2891271"/>
            <a:ext cx="22137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</a:p>
        </p:txBody>
      </p:sp>
      <p:sp>
        <p:nvSpPr>
          <p:cNvPr id="10962" name="yt_shape_10962"/>
          <p:cNvSpPr txBox="1"/>
          <p:nvPr/>
        </p:nvSpPr>
        <p:spPr>
          <a:xfrm>
            <a:off x="540000" y="3370574"/>
            <a:ext cx="30857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963" name="yt_shape_10963"/>
          <p:cNvSpPr txBox="1"/>
          <p:nvPr/>
        </p:nvSpPr>
        <p:spPr>
          <a:xfrm>
            <a:off x="540000" y="3849877"/>
            <a:ext cx="25038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5D7310-7633-2695-40C4-E2F0023CEAFE}"/>
              </a:ext>
            </a:extLst>
          </p:cNvPr>
          <p:cNvSpPr txBox="1"/>
          <p:nvPr/>
        </p:nvSpPr>
        <p:spPr>
          <a:xfrm>
            <a:off x="7279540" y="853194"/>
            <a:ext cx="9420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8803A3-105E-9FD2-2C68-E1062E080F3A}"/>
              </a:ext>
            </a:extLst>
          </p:cNvPr>
          <p:cNvSpPr txBox="1"/>
          <p:nvPr/>
        </p:nvSpPr>
        <p:spPr>
          <a:xfrm>
            <a:off x="6938610" y="1369559"/>
            <a:ext cx="637285" cy="55462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61" grpId="0" build="allAtOnce"/>
      <p:bldP spid="10963" grpId="0" build="allAtOnce"/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1228</Words>
  <Application>Microsoft Office PowerPoint</Application>
  <PresentationFormat>宽屏</PresentationFormat>
  <Paragraphs>131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shi jiaqing</cp:lastModifiedBy>
  <cp:revision>46</cp:revision>
  <dcterms:created xsi:type="dcterms:W3CDTF">2023-05-05T05:33:00Z</dcterms:created>
  <dcterms:modified xsi:type="dcterms:W3CDTF">2023-05-23T05:47:41Z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