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67" r:id="rId4"/>
    <p:sldId id="368" r:id="rId5"/>
    <p:sldId id="370" r:id="rId6"/>
    <p:sldId id="371" r:id="rId7"/>
    <p:sldId id="372" r:id="rId8"/>
    <p:sldId id="373" r:id="rId9"/>
    <p:sldId id="375" r:id="rId10"/>
    <p:sldId id="386" r:id="rId11"/>
    <p:sldId id="376" r:id="rId12"/>
    <p:sldId id="381" r:id="rId13"/>
    <p:sldId id="388" r:id="rId14"/>
    <p:sldId id="383" r:id="rId15"/>
    <p:sldId id="389" r:id="rId16"/>
    <p:sldId id="390" r:id="rId17"/>
    <p:sldId id="384" r:id="rId18"/>
    <p:sldId id="394" r:id="rId19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0" name="yt_shape_10470"/>
          <p:cNvSpPr txBox="1"/>
          <p:nvPr/>
        </p:nvSpPr>
        <p:spPr>
          <a:xfrm>
            <a:off x="540000" y="900000"/>
            <a:ext cx="2577629" cy="66640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700" b="0" i="0" u="none" spc="20100">
                <a:noFill/>
                <a:effectLst/>
                <a:latin typeface="Times New Roman" pitchFamily="37"/>
                <a:ea typeface="宋体" pitchFamily="37"/>
                <a:cs typeface="宋体" pitchFamily="37"/>
                <a:sym typeface="Finished"/>
              </a:rPr>
              <a:t>⁠</a:t>
            </a:r>
            <a:endParaRPr lang="zh-CN" altLang="zh-CN" sz="3700" b="0" i="0" u="none" spc="20100">
              <a:solidFill>
                <a:srgbClr val="1EE3CF"/>
              </a:solidFill>
              <a:effectLst/>
              <a:latin typeface="Times New Roman" pitchFamily="37"/>
              <a:ea typeface="宋体" pitchFamily="37"/>
              <a:cs typeface="宋体" pitchFamily="37"/>
              <a:sym typeface="Finished"/>
              <a:hlinkClick r:id="" action="ppaction://macro?name={&quot;type&quot;:&quot;ImageText&quot;,&quot;item&quot;:&quot;ImageText&quot;,&quot;path&quot;:&quot;\\ImageTexts\\2daa12b6-9fd3-4fce-841e-31d49cbbe83d.png&quot;}"/>
            </a:endParaRPr>
          </a:p>
        </p:txBody>
      </p:sp>
      <p:sp>
        <p:nvSpPr>
          <p:cNvPr id="10471" name="yt_shape_10471"/>
          <p:cNvSpPr txBox="1"/>
          <p:nvPr/>
        </p:nvSpPr>
        <p:spPr>
          <a:xfrm>
            <a:off x="540000" y="1617189"/>
            <a:ext cx="377026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勾股定理及验证</a:t>
            </a:r>
          </a:p>
        </p:txBody>
      </p:sp>
      <p:sp>
        <p:nvSpPr>
          <p:cNvPr id="10472" name="yt_shape_10472"/>
          <p:cNvSpPr txBox="1"/>
          <p:nvPr/>
        </p:nvSpPr>
        <p:spPr>
          <a:xfrm>
            <a:off x="540119" y="211675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为一条边向三角形外部作正方形，则正方形的面积是（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476" name="yt_table_10476_skip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48352"/>
              </p:ext>
            </p:extLst>
          </p:nvPr>
        </p:nvGraphicFramePr>
        <p:xfrm>
          <a:off x="540000" y="3076189"/>
          <a:ext cx="7200266" cy="428054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06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65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066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0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</a:tbl>
          </a:graphicData>
        </a:graphic>
      </p:graphicFrame>
      <p:grpSp>
        <p:nvGrpSpPr>
          <p:cNvPr id="10473" name="yt_shape_10473_skip" title="H_163.3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93333" y="2621865"/>
            <a:ext cx="1656207" cy="2073924"/>
            <a:chOff x="0" y="0"/>
            <a:chExt cx="1656207" cy="2073924"/>
          </a:xfrm>
        </p:grpSpPr>
        <p:pic>
          <p:nvPicPr>
            <p:cNvPr id="2" name="yt_image_10473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56207" cy="16779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75" name="yt_shape_10475"/>
            <p:cNvSpPr txBox="1"/>
            <p:nvPr/>
          </p:nvSpPr>
          <p:spPr>
            <a:xfrm>
              <a:off x="294822" y="17139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5646091">
            <a:extLst>
              <a:ext uri="{FF2B5EF4-FFF2-40B4-BE49-F238E27FC236}">
                <a16:creationId xmlns:a16="http://schemas.microsoft.com/office/drawing/2014/main" id="{897809B9-EB85-A491-B819-7714F060B57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39"/>
            <a:ext cx="2425764" cy="608478"/>
          </a:xfrm>
          <a:prstGeom prst="rect">
            <a:avLst/>
          </a:prstGeom>
        </p:spPr>
      </p:pic>
      <p:pic>
        <p:nvPicPr>
          <p:cNvPr id="6" name="yt_shape_1684745646107">
            <a:extLst>
              <a:ext uri="{FF2B5EF4-FFF2-40B4-BE49-F238E27FC236}">
                <a16:creationId xmlns:a16="http://schemas.microsoft.com/office/drawing/2014/main" id="{B1413F46-0BC4-9205-B6F1-4756743944E4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657228"/>
            <a:ext cx="1168464" cy="3643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33C022A-08D1-2AE4-4B09-04869C026F40}"/>
              </a:ext>
            </a:extLst>
          </p:cNvPr>
          <p:cNvSpPr txBox="1"/>
          <p:nvPr/>
        </p:nvSpPr>
        <p:spPr>
          <a:xfrm>
            <a:off x="4717308" y="254543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0478">
            <a:extLst>
              <a:ext uri="{FF2B5EF4-FFF2-40B4-BE49-F238E27FC236}">
                <a16:creationId xmlns:a16="http://schemas.microsoft.com/office/drawing/2014/main" id="{1A8A1C9A-D85A-244D-5673-3D29B20E105F}"/>
              </a:ext>
            </a:extLst>
          </p:cNvPr>
          <p:cNvSpPr txBox="1"/>
          <p:nvPr/>
        </p:nvSpPr>
        <p:spPr>
          <a:xfrm>
            <a:off x="603381" y="469854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7" name="yt_table_10482_skip" title="H_33.70504">
            <a:extLst>
              <a:ext uri="{FF2B5EF4-FFF2-40B4-BE49-F238E27FC236}">
                <a16:creationId xmlns:a16="http://schemas.microsoft.com/office/drawing/2014/main" id="{2AB47DCE-566D-3C30-A8B9-60C80A7BDA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0004702"/>
              </p:ext>
            </p:extLst>
          </p:nvPr>
        </p:nvGraphicFramePr>
        <p:xfrm>
          <a:off x="603381" y="5607187"/>
          <a:ext cx="7188963" cy="428054"/>
        </p:xfrm>
        <a:graphic>
          <a:graphicData uri="http://schemas.openxmlformats.org/drawingml/2006/table">
            <a:tbl>
              <a:tblPr/>
              <a:tblGrid>
                <a:gridCol w="2106740">
                  <a:extLst>
                    <a:ext uri="{9D8B030D-6E8A-4147-A177-3AD203B41FA5}">
                      <a16:colId xmlns:a16="http://schemas.microsoft.com/office/drawing/2014/main" val="1006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69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070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0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</a:tbl>
          </a:graphicData>
        </a:graphic>
      </p:graphicFrame>
      <p:grpSp>
        <p:nvGrpSpPr>
          <p:cNvPr id="8" name="yt_shape_10479_skip" title="H_116.2311">
            <a:extLst>
              <a:ext uri="{FF2B5EF4-FFF2-40B4-BE49-F238E27FC236}">
                <a16:creationId xmlns:a16="http://schemas.microsoft.com/office/drawing/2014/main" id="{0149C946-1E55-BCD1-CB03-87E813268582}"/>
              </a:ext>
            </a:extLst>
          </p:cNvPr>
          <p:cNvGrpSpPr/>
          <p:nvPr/>
        </p:nvGrpSpPr>
        <p:grpSpPr>
          <a:xfrm>
            <a:off x="9895724" y="5234860"/>
            <a:ext cx="1819656" cy="1476135"/>
            <a:chOff x="0" y="0"/>
            <a:chExt cx="1819656" cy="1476135"/>
          </a:xfrm>
        </p:grpSpPr>
        <p:pic>
          <p:nvPicPr>
            <p:cNvPr id="9" name="yt_image_10479">
              <a:extLst>
                <a:ext uri="{FF2B5EF4-FFF2-40B4-BE49-F238E27FC236}">
                  <a16:creationId xmlns:a16="http://schemas.microsoft.com/office/drawing/2014/main" id="{20C76898-C383-508F-94A9-90FDD993B67D}"/>
                </a:ex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819656" cy="1080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yt_shape_10481">
              <a:extLst>
                <a:ext uri="{FF2B5EF4-FFF2-40B4-BE49-F238E27FC236}">
                  <a16:creationId xmlns:a16="http://schemas.microsoft.com/office/drawing/2014/main" id="{28B93D69-CB00-C452-AA9F-3EFFCD515640}"/>
                </a:ext>
              </a:extLst>
            </p:cNvPr>
            <p:cNvSpPr txBox="1"/>
            <p:nvPr/>
          </p:nvSpPr>
          <p:spPr>
            <a:xfrm>
              <a:off x="376547" y="111613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32A131B4-E08A-1E9E-68B2-1886E7A31633}"/>
              </a:ext>
            </a:extLst>
          </p:cNvPr>
          <p:cNvSpPr txBox="1"/>
          <p:nvPr/>
        </p:nvSpPr>
        <p:spPr>
          <a:xfrm>
            <a:off x="1055440" y="50892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1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0" name="yt_shape_10520"/>
          <p:cNvSpPr txBox="1"/>
          <p:nvPr/>
        </p:nvSpPr>
        <p:spPr>
          <a:xfrm>
            <a:off x="540119" y="900000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世纪的一位阿拉伯数学家曾提出一个“鸟儿捉鱼”的问题，小溪边长着两棵棕榈，恰好隔岸相望，一棵高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肘尺（肘尺是古代的长度单位），另外一棵高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肘尺，两棵棕榈树的树干间的距离是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肘尺，每棵树的树顶上都停着一只鸟，忽然，两只鸟同时看到棕榈树间的水面上游出一条鱼，它们立刻以相同的速度飞去抓鱼，并且同时到达目标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问这条鱼出现的地方离比较高的棕榈树的树根有多远？</a:t>
            </a:r>
          </a:p>
        </p:txBody>
      </p:sp>
      <p:sp>
        <p:nvSpPr>
          <p:cNvPr id="10521" name="yt_shape_10521"/>
          <p:cNvSpPr txBox="1"/>
          <p:nvPr/>
        </p:nvSpPr>
        <p:spPr>
          <a:xfrm>
            <a:off x="540119" y="329982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肘尺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肘尺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肘尺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肘尺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肘尺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22" name="yt_shape_10522"/>
          <p:cNvSpPr txBox="1"/>
          <p:nvPr/>
        </p:nvSpPr>
        <p:spPr>
          <a:xfrm>
            <a:off x="540119" y="425926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23" name="yt_shape_10523"/>
          <p:cNvSpPr txBox="1"/>
          <p:nvPr/>
        </p:nvSpPr>
        <p:spPr>
          <a:xfrm>
            <a:off x="540000" y="5218699"/>
            <a:ext cx="23243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又因为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0524" name="yt_shape_10524"/>
          <p:cNvSpPr txBox="1"/>
          <p:nvPr/>
        </p:nvSpPr>
        <p:spPr>
          <a:xfrm>
            <a:off x="540000" y="5698002"/>
            <a:ext cx="52049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yt_shape_10525">
            <a:extLst>
              <a:ext uri="{FF2B5EF4-FFF2-40B4-BE49-F238E27FC236}">
                <a16:creationId xmlns:a16="http://schemas.microsoft.com/office/drawing/2014/main" id="{DF3C9F10-B79E-B1F3-05AF-D4A40F1B3670}"/>
              </a:ext>
            </a:extLst>
          </p:cNvPr>
          <p:cNvSpPr txBox="1"/>
          <p:nvPr/>
        </p:nvSpPr>
        <p:spPr>
          <a:xfrm>
            <a:off x="540000" y="6126517"/>
            <a:ext cx="77713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所以这条鱼出现的地方离比较高的棕榈树的树根有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肘尺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3" name="yt_shape_10529">
            <a:extLst>
              <a:ext uri="{FF2B5EF4-FFF2-40B4-BE49-F238E27FC236}">
                <a16:creationId xmlns:a16="http://schemas.microsoft.com/office/drawing/2014/main" id="{F77BB997-C65B-814B-1645-E4F9B4C54F3A}"/>
              </a:ext>
            </a:extLst>
          </p:cNvPr>
          <p:cNvSpPr txBox="1"/>
          <p:nvPr/>
        </p:nvSpPr>
        <p:spPr>
          <a:xfrm>
            <a:off x="540000" y="840591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pic>
        <p:nvPicPr>
          <p:cNvPr id="4" name="yt_image_10526">
            <a:extLst>
              <a:ext uri="{FF2B5EF4-FFF2-40B4-BE49-F238E27FC236}">
                <a16:creationId xmlns:a16="http://schemas.microsoft.com/office/drawing/2014/main" id="{3CD62C4D-D7B9-ED80-11D8-B62BAA9C56B6}"/>
              </a:ex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2344" y="4925224"/>
            <a:ext cx="1701927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0528">
            <a:extLst>
              <a:ext uri="{FF2B5EF4-FFF2-40B4-BE49-F238E27FC236}">
                <a16:creationId xmlns:a16="http://schemas.microsoft.com/office/drawing/2014/main" id="{11D48ACB-8F55-FB83-4238-9A5728EE34E0}"/>
              </a:ext>
            </a:extLst>
          </p:cNvPr>
          <p:cNvSpPr txBox="1"/>
          <p:nvPr/>
        </p:nvSpPr>
        <p:spPr>
          <a:xfrm>
            <a:off x="9129112" y="6162517"/>
            <a:ext cx="1864391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Cambria Math" pitchFamily="24"/>
              </a:rPr>
              <a:t>第1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Cambria Math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Cambria Math" pitchFamily="24"/>
              </a:rPr>
              <a:t>题答案图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DBD72EF-8902-EF2A-84E0-4CD7A627DB64}"/>
              </a:ext>
            </a:extLst>
          </p:cNvPr>
          <p:cNvSpPr txBox="1"/>
          <p:nvPr/>
        </p:nvSpPr>
        <p:spPr>
          <a:xfrm>
            <a:off x="9062548" y="6115711"/>
            <a:ext cx="19975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Cambria Math" pitchFamily="24"/>
              </a:rPr>
              <a:t>第1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Cambria Math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Cambria Math" pitchFamily="24"/>
              </a:rPr>
              <a:t>题答案图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21" grpId="0" build="allAtOnce"/>
      <p:bldP spid="10522" grpId="0" build="allAtOnce"/>
      <p:bldP spid="10523" grpId="0" build="allAtOnce"/>
      <p:bldP spid="10524" grpId="0" build="allAtOnce"/>
      <p:bldP spid="2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0" name="yt_shape_10530"/>
          <p:cNvSpPr txBox="1"/>
          <p:nvPr/>
        </p:nvSpPr>
        <p:spPr>
          <a:xfrm>
            <a:off x="540000" y="900000"/>
            <a:ext cx="2551981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199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199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635f6cef-0e8f-4329-981f-5802d6da23ce.png&quot;}"/>
            </a:endParaRPr>
          </a:p>
        </p:txBody>
      </p:sp>
      <p:sp>
        <p:nvSpPr>
          <p:cNvPr id="10531" name="yt_shape_10531"/>
          <p:cNvSpPr txBox="1"/>
          <p:nvPr/>
        </p:nvSpPr>
        <p:spPr>
          <a:xfrm>
            <a:off x="540119" y="16441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所对的边分别为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为边的正方形的面积为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32" name="yt_shape_10532"/>
          <p:cNvSpPr txBox="1"/>
          <p:nvPr/>
        </p:nvSpPr>
        <p:spPr>
          <a:xfrm>
            <a:off x="540000" y="2603618"/>
            <a:ext cx="106856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已知直角三角形的两边长分别为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，若第三边长为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225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33" name="yt_shape_10533"/>
          <p:cNvSpPr txBox="1"/>
          <p:nvPr/>
        </p:nvSpPr>
        <p:spPr>
          <a:xfrm>
            <a:off x="540000" y="3082921"/>
            <a:ext cx="96803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shape_1684745646226">
            <a:extLst>
              <a:ext uri="{FF2B5EF4-FFF2-40B4-BE49-F238E27FC236}">
                <a16:creationId xmlns:a16="http://schemas.microsoft.com/office/drawing/2014/main" id="{059F44C3-6602-4BE4-BE0D-51CA9E36FEB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29"/>
            <a:ext cx="2400364" cy="63523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F65586F-5147-27C7-9B21-A28050A3C94B}"/>
              </a:ext>
            </a:extLst>
          </p:cNvPr>
          <p:cNvSpPr txBox="1"/>
          <p:nvPr/>
        </p:nvSpPr>
        <p:spPr>
          <a:xfrm>
            <a:off x="5919046" y="2072865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ADB4A85-DD02-AB3F-152C-19A0273AA118}"/>
              </a:ext>
            </a:extLst>
          </p:cNvPr>
          <p:cNvSpPr txBox="1"/>
          <p:nvPr/>
        </p:nvSpPr>
        <p:spPr>
          <a:xfrm>
            <a:off x="9584464" y="2556812"/>
            <a:ext cx="155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AE589F6-BF12-F453-96BF-06A7D5FE75F8}"/>
              </a:ext>
            </a:extLst>
          </p:cNvPr>
          <p:cNvSpPr txBox="1"/>
          <p:nvPr/>
        </p:nvSpPr>
        <p:spPr>
          <a:xfrm>
            <a:off x="8752614" y="3036115"/>
            <a:ext cx="10831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4" name="yt_shape_10534"/>
          <p:cNvSpPr txBox="1"/>
          <p:nvPr/>
        </p:nvSpPr>
        <p:spPr>
          <a:xfrm>
            <a:off x="540000" y="900000"/>
            <a:ext cx="2539157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19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19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8e19c648-a783-4350-9340-5dd70e144419.png&quot;}"/>
            </a:endParaRPr>
          </a:p>
        </p:txBody>
      </p:sp>
      <p:sp>
        <p:nvSpPr>
          <p:cNvPr id="10535" name="yt_shape_10535"/>
          <p:cNvSpPr txBox="1"/>
          <p:nvPr/>
        </p:nvSpPr>
        <p:spPr>
          <a:xfrm>
            <a:off x="540119" y="1593395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在一条东西走向的河流一侧有一村庄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，河边原有两个取水点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，由于某种原因，由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的路现在已经不通，该村为方便村民取水，决定在河边新建一个取水点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在同一条直线上），并新修一条路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，测得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千米，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千米，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36" name="yt_shape_10536"/>
          <p:cNvSpPr txBox="1"/>
          <p:nvPr/>
        </p:nvSpPr>
        <p:spPr>
          <a:xfrm>
            <a:off x="540000" y="3513093"/>
            <a:ext cx="31114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0537"/>
          <p:cNvSpPr txBox="1"/>
          <p:nvPr/>
        </p:nvSpPr>
        <p:spPr>
          <a:xfrm>
            <a:off x="540000" y="3992396"/>
            <a:ext cx="4009111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千米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千米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千米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为直角三角形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B.</a:t>
            </a:r>
          </a:p>
        </p:txBody>
      </p:sp>
      <p:grpSp>
        <p:nvGrpSpPr>
          <p:cNvPr id="10538" name="yt_shape_10538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35213" y="4144760"/>
            <a:ext cx="1716786" cy="1785823"/>
            <a:chOff x="0" y="0"/>
            <a:chExt cx="1716786" cy="1785823"/>
          </a:xfrm>
        </p:grpSpPr>
        <p:pic>
          <p:nvPicPr>
            <p:cNvPr id="3" name="yt_image_10538" descr="{&quot;rangeId&quot;:0,&quot;⚘_2&quot;:1}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16786" cy="13213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40" name="yt_shape_10540"/>
            <p:cNvSpPr txBox="1"/>
            <p:nvPr/>
          </p:nvSpPr>
          <p:spPr>
            <a:xfrm>
              <a:off x="260840" y="1357308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5" name="yt_shape_1684745646249">
            <a:extLst>
              <a:ext uri="{FF2B5EF4-FFF2-40B4-BE49-F238E27FC236}">
                <a16:creationId xmlns:a16="http://schemas.microsoft.com/office/drawing/2014/main" id="{980A316B-C9E0-5B66-42F5-A4D673BCDD7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260"/>
            <a:ext cx="2387664" cy="63616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2" name="yt_shape_10542"/>
          <p:cNvSpPr txBox="1"/>
          <p:nvPr/>
        </p:nvSpPr>
        <p:spPr>
          <a:xfrm>
            <a:off x="540000" y="900000"/>
            <a:ext cx="37013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）求原来的路线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4" name="yt_shape_10543"/>
          <p:cNvSpPr txBox="1"/>
          <p:nvPr/>
        </p:nvSpPr>
        <p:spPr>
          <a:xfrm>
            <a:off x="540000" y="1531667"/>
            <a:ext cx="6615594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千米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千米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AD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所以原来的路线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的长为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千米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0544" name="yt_shape_1054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35213" y="1531667"/>
            <a:ext cx="1716786" cy="1785823"/>
            <a:chOff x="0" y="0"/>
            <a:chExt cx="1716786" cy="1785823"/>
          </a:xfrm>
        </p:grpSpPr>
        <p:pic>
          <p:nvPicPr>
            <p:cNvPr id="5" name="yt_image_10544" descr="{&quot;rangeId&quot;:0,&quot;⚘_2&quot;:1}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16786" cy="13213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46" name="yt_shape_10546"/>
            <p:cNvSpPr txBox="1"/>
            <p:nvPr/>
          </p:nvSpPr>
          <p:spPr>
            <a:xfrm>
              <a:off x="260840" y="1357308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8" name="yt_shape_1054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为直角，则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；若∠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为锐角或钝角，则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之间有怎样的大小关系呢？我们一起进行探究吧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0549" name="yt_image_10549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710" y="2011799"/>
            <a:ext cx="4632579" cy="2235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1" name="yt_shape_10551"/>
          <p:cNvSpPr txBox="1"/>
          <p:nvPr/>
        </p:nvSpPr>
        <p:spPr>
          <a:xfrm>
            <a:off x="540000" y="900000"/>
            <a:ext cx="74972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）阅读并填空：如图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为锐角，则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52" name="yt_shape_10552"/>
          <p:cNvSpPr txBox="1"/>
          <p:nvPr/>
        </p:nvSpPr>
        <p:spPr>
          <a:xfrm>
            <a:off x="540000" y="1379303"/>
            <a:ext cx="87972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证明：如图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53" name="yt_shape_10553"/>
          <p:cNvSpPr txBox="1"/>
          <p:nvPr/>
        </p:nvSpPr>
        <p:spPr>
          <a:xfrm>
            <a:off x="540000" y="1858606"/>
            <a:ext cx="45461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0554" name="yt_shape_10554"/>
          <p:cNvSpPr txBox="1"/>
          <p:nvPr/>
        </p:nvSpPr>
        <p:spPr>
          <a:xfrm>
            <a:off x="540000" y="2337909"/>
            <a:ext cx="52145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0555" name="yt_shape_10555"/>
          <p:cNvSpPr txBox="1"/>
          <p:nvPr/>
        </p:nvSpPr>
        <p:spPr>
          <a:xfrm>
            <a:off x="540000" y="2817212"/>
            <a:ext cx="39401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56" name="yt_shape_10556"/>
          <p:cNvSpPr txBox="1"/>
          <p:nvPr/>
        </p:nvSpPr>
        <p:spPr>
          <a:xfrm>
            <a:off x="540000" y="3296515"/>
            <a:ext cx="41726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0557" name="yt_shape_10557"/>
          <p:cNvSpPr txBox="1"/>
          <p:nvPr/>
        </p:nvSpPr>
        <p:spPr>
          <a:xfrm>
            <a:off x="540000" y="3775818"/>
            <a:ext cx="28982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58" name="yt_shape_10558"/>
          <p:cNvSpPr txBox="1"/>
          <p:nvPr/>
        </p:nvSpPr>
        <p:spPr>
          <a:xfrm>
            <a:off x="540000" y="4255121"/>
            <a:ext cx="24285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0559" name="yt_shape_10559"/>
          <p:cNvSpPr txBox="1"/>
          <p:nvPr/>
        </p:nvSpPr>
        <p:spPr>
          <a:xfrm>
            <a:off x="540000" y="4734424"/>
            <a:ext cx="24445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0560" name="yt_shape_10560"/>
          <p:cNvSpPr txBox="1"/>
          <p:nvPr/>
        </p:nvSpPr>
        <p:spPr>
          <a:xfrm>
            <a:off x="540000" y="5213727"/>
            <a:ext cx="17520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248F9B4-F2AD-F4A8-292E-B42790411385}"/>
              </a:ext>
            </a:extLst>
          </p:cNvPr>
          <p:cNvSpPr txBox="1"/>
          <p:nvPr/>
        </p:nvSpPr>
        <p:spPr>
          <a:xfrm>
            <a:off x="3683727" y="2291103"/>
            <a:ext cx="1500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7053A99-AD96-7CD6-3608-9C03DF70C36E}"/>
              </a:ext>
            </a:extLst>
          </p:cNvPr>
          <p:cNvSpPr txBox="1"/>
          <p:nvPr/>
        </p:nvSpPr>
        <p:spPr>
          <a:xfrm>
            <a:off x="1059589" y="2770406"/>
            <a:ext cx="3091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2" name="yt_shape_10562"/>
          <p:cNvSpPr txBox="1"/>
          <p:nvPr/>
        </p:nvSpPr>
        <p:spPr>
          <a:xfrm>
            <a:off x="540000" y="900000"/>
            <a:ext cx="93439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）解答问题：如图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为钝角，试推导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10563" name="yt_image_1056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8368" y="1733693"/>
            <a:ext cx="2205990" cy="1706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0565">
            <a:extLst>
              <a:ext uri="{FF2B5EF4-FFF2-40B4-BE49-F238E27FC236}">
                <a16:creationId xmlns:a16="http://schemas.microsoft.com/office/drawing/2014/main" id="{97569F87-A2D4-3897-266B-DC3017F75A74}"/>
              </a:ext>
            </a:extLst>
          </p:cNvPr>
          <p:cNvSpPr txBox="1"/>
          <p:nvPr/>
        </p:nvSpPr>
        <p:spPr>
          <a:xfrm>
            <a:off x="695400" y="1412776"/>
            <a:ext cx="4599016" cy="47496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理由如下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整理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pic>
        <p:nvPicPr>
          <p:cNvPr id="3" name="yt_image_10566">
            <a:extLst>
              <a:ext uri="{FF2B5EF4-FFF2-40B4-BE49-F238E27FC236}">
                <a16:creationId xmlns:a16="http://schemas.microsoft.com/office/drawing/2014/main" id="{99A2E14B-AF5B-7EC5-C5E2-3496D97DA57E}"/>
              </a:ex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10144" y="3845370"/>
            <a:ext cx="2274570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8" name="yt_shape_10568"/>
          <p:cNvSpPr txBox="1"/>
          <p:nvPr/>
        </p:nvSpPr>
        <p:spPr>
          <a:xfrm>
            <a:off x="540000" y="764704"/>
            <a:ext cx="11111999" cy="14773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如图，有一辆环卫车沿公路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行驶，已知点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为一所学校，且点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上两点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的距离分别为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，环卫车周围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以内为受噪声影响区域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）学校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会受噪声影响吗？为什么？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570">
                <a:extLst>
                  <a:ext uri="{FF2B5EF4-FFF2-40B4-BE49-F238E27FC236}">
                    <a16:creationId xmlns:a16="http://schemas.microsoft.com/office/drawing/2014/main" id="{DF8B2246-6243-CC2B-E104-CC87255CAAF6}"/>
                  </a:ext>
                </a:extLst>
              </p:cNvPr>
              <p:cNvSpPr txBox="1"/>
              <p:nvPr/>
            </p:nvSpPr>
            <p:spPr>
              <a:xfrm>
                <a:off x="596296" y="2217024"/>
                <a:ext cx="5932714" cy="43754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学校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会受噪声影响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理由如下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150m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250m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是直角三角形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，∠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AC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200×150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黑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环卫车周围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130m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以内为受噪声影响区域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学校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会受噪声影响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2" name="yt_shape_10570">
                <a:extLst>
                  <a:ext uri="{FF2B5EF4-FFF2-40B4-BE49-F238E27FC236}">
                    <a16:creationId xmlns:a16="http://schemas.microsoft.com/office/drawing/2014/main" id="{DF8B2246-6243-CC2B-E104-CC87255CAA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296" y="2217024"/>
                <a:ext cx="5932714" cy="4375429"/>
              </a:xfrm>
              <a:prstGeom prst="rect">
                <a:avLst/>
              </a:prstGeom>
              <a:blipFill>
                <a:blip r:embed="rId2"/>
                <a:stretch>
                  <a:fillRect l="-3186" t="-2650" r="-1953" b="-34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yt_shape_10572">
            <a:extLst>
              <a:ext uri="{FF2B5EF4-FFF2-40B4-BE49-F238E27FC236}">
                <a16:creationId xmlns:a16="http://schemas.microsoft.com/office/drawing/2014/main" id="{C08CCB3A-A585-E5E9-2265-F5E2625611E4}"/>
              </a:ext>
            </a:extLst>
          </p:cNvPr>
          <p:cNvGrpSpPr/>
          <p:nvPr/>
        </p:nvGrpSpPr>
        <p:grpSpPr>
          <a:xfrm>
            <a:off x="9336360" y="2262600"/>
            <a:ext cx="1546479" cy="2218130"/>
            <a:chOff x="0" y="0"/>
            <a:chExt cx="1546479" cy="2218130"/>
          </a:xfrm>
        </p:grpSpPr>
        <p:pic>
          <p:nvPicPr>
            <p:cNvPr id="4" name="yt_image_10572" descr="{&quot;rangeId&quot;:0,&quot;⚘_4&quot;:1}">
              <a:extLst>
                <a:ext uri="{FF2B5EF4-FFF2-40B4-BE49-F238E27FC236}">
                  <a16:creationId xmlns:a16="http://schemas.microsoft.com/office/drawing/2014/main" id="{2B706FFE-6CA5-7672-E90F-EC260BADF3AD}"/>
                </a:ex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46479" cy="18127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yt_shape_10574">
              <a:extLst>
                <a:ext uri="{FF2B5EF4-FFF2-40B4-BE49-F238E27FC236}">
                  <a16:creationId xmlns:a16="http://schemas.microsoft.com/office/drawing/2014/main" id="{318E9F94-608A-2B9B-5BB9-AF74B78A072C}"/>
                </a:ext>
              </a:extLst>
            </p:cNvPr>
            <p:cNvSpPr txBox="1"/>
            <p:nvPr/>
          </p:nvSpPr>
          <p:spPr>
            <a:xfrm>
              <a:off x="175686" y="1848798"/>
              <a:ext cx="1231106" cy="369332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/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6" name="yt_image_10576">
            <a:extLst>
              <a:ext uri="{FF2B5EF4-FFF2-40B4-BE49-F238E27FC236}">
                <a16:creationId xmlns:a16="http://schemas.microsoft.com/office/drawing/2014/main" id="{180F7483-0147-91CD-2CE0-C1489D33ECF2}"/>
              </a:ex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52184" y="2487090"/>
            <a:ext cx="1162431" cy="165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8" name="yt_shape_10578"/>
          <p:cNvSpPr txBox="1"/>
          <p:nvPr/>
        </p:nvSpPr>
        <p:spPr>
          <a:xfrm>
            <a:off x="479376" y="908720"/>
            <a:ext cx="109420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）若环卫车噪声影响该学校持续的时间有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，求环卫车的行驶速度为多少？</a:t>
            </a:r>
          </a:p>
        </p:txBody>
      </p:sp>
      <p:sp>
        <p:nvSpPr>
          <p:cNvPr id="4" name="yt_shape_10579"/>
          <p:cNvSpPr txBox="1"/>
          <p:nvPr/>
        </p:nvSpPr>
        <p:spPr>
          <a:xfrm>
            <a:off x="479376" y="1540387"/>
            <a:ext cx="7546938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130m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130m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正好影响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学校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环卫车噪声影响该学校持续的时间有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2min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环卫车的行驶速度为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m/min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即环卫车的行驶速度为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50m/min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grpSp>
        <p:nvGrpSpPr>
          <p:cNvPr id="10580" name="yt_shape_10580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44896" y="1540387"/>
            <a:ext cx="1546479" cy="2277313"/>
            <a:chOff x="0" y="0"/>
            <a:chExt cx="1546479" cy="2277313"/>
          </a:xfrm>
        </p:grpSpPr>
        <p:pic>
          <p:nvPicPr>
            <p:cNvPr id="5" name="yt_image_10580" descr="{&quot;rangeId&quot;:0,&quot;⚘_4&quot;:1}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46479" cy="18127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82" name="yt_shape_10582"/>
            <p:cNvSpPr txBox="1"/>
            <p:nvPr/>
          </p:nvSpPr>
          <p:spPr>
            <a:xfrm>
              <a:off x="175686" y="1848798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4" name="yt_shape_10484"/>
          <p:cNvSpPr txBox="1"/>
          <p:nvPr/>
        </p:nvSpPr>
        <p:spPr>
          <a:xfrm>
            <a:off x="540119" y="900000"/>
            <a:ext cx="11201773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如图是我国古代著名的“赵爽弦图”，它由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个全等的直角三角形拼成，已知大正方形面积为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，小正方形面积为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表示直角三角形的两直角边（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），则下列说法：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正确的是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①②③④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488" name="yt_shape_10488"/>
          <p:cNvSpPr txBox="1"/>
          <p:nvPr/>
        </p:nvSpPr>
        <p:spPr>
          <a:xfrm>
            <a:off x="540000" y="494890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485" name="yt_shape_10485" title="H_151.6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30761" y="2972062"/>
            <a:ext cx="1530477" cy="1926477"/>
            <a:chOff x="0" y="0"/>
            <a:chExt cx="1530477" cy="1926477"/>
          </a:xfrm>
        </p:grpSpPr>
        <p:pic>
          <p:nvPicPr>
            <p:cNvPr id="2" name="yt_image_10485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30477" cy="15304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87" name="yt_shape_10487"/>
            <p:cNvSpPr txBox="1"/>
            <p:nvPr/>
          </p:nvSpPr>
          <p:spPr>
            <a:xfrm>
              <a:off x="231957" y="156647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A089772-C26B-9694-D172-39AAD6574856}"/>
              </a:ext>
            </a:extLst>
          </p:cNvPr>
          <p:cNvSpPr txBox="1"/>
          <p:nvPr/>
        </p:nvSpPr>
        <p:spPr>
          <a:xfrm>
            <a:off x="10488487" y="177231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②③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321A141-9AD6-0F2B-0EE6-C03B37ABD0F3}"/>
              </a:ext>
            </a:extLst>
          </p:cNvPr>
          <p:cNvSpPr txBox="1"/>
          <p:nvPr/>
        </p:nvSpPr>
        <p:spPr>
          <a:xfrm>
            <a:off x="450109" y="2279658"/>
            <a:ext cx="533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④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" name="yt_shape_1048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是多少？</a:t>
            </a:r>
          </a:p>
        </p:txBody>
      </p:sp>
      <p:sp>
        <p:nvSpPr>
          <p:cNvPr id="10493" name="yt_shape_10493"/>
          <p:cNvSpPr txBox="1"/>
          <p:nvPr/>
        </p:nvSpPr>
        <p:spPr>
          <a:xfrm>
            <a:off x="540000" y="409262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490" name="yt_shape_10490" title="H_159.8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40416" y="2492896"/>
            <a:ext cx="1636776" cy="2030490"/>
            <a:chOff x="0" y="0"/>
            <a:chExt cx="1636776" cy="2030490"/>
          </a:xfrm>
        </p:grpSpPr>
        <p:pic>
          <p:nvPicPr>
            <p:cNvPr id="2" name="yt_image_10490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36776" cy="1634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92" name="yt_shape_10492"/>
            <p:cNvSpPr txBox="1"/>
            <p:nvPr/>
          </p:nvSpPr>
          <p:spPr>
            <a:xfrm>
              <a:off x="285107" y="167049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yt_shape_10494">
            <a:extLst>
              <a:ext uri="{FF2B5EF4-FFF2-40B4-BE49-F238E27FC236}">
                <a16:creationId xmlns:a16="http://schemas.microsoft.com/office/drawing/2014/main" id="{F876A6AA-22E1-D1E5-FF00-EBE5B024071C}"/>
              </a:ext>
            </a:extLst>
          </p:cNvPr>
          <p:cNvSpPr txBox="1"/>
          <p:nvPr/>
        </p:nvSpPr>
        <p:spPr>
          <a:xfrm>
            <a:off x="553882" y="1808647"/>
            <a:ext cx="4565352" cy="47496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Times New Roman" pitchFamily="24"/>
              </a:rPr>
              <a:t>C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" name="yt_shape_10495"/>
          <p:cNvSpPr txBox="1"/>
          <p:nvPr/>
        </p:nvSpPr>
        <p:spPr>
          <a:xfrm>
            <a:off x="540000" y="900000"/>
            <a:ext cx="407803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勾股定理的逆定理</a:t>
            </a:r>
          </a:p>
        </p:txBody>
      </p:sp>
      <p:sp>
        <p:nvSpPr>
          <p:cNvPr id="10496" name="yt_shape_10496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，满足｜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｜＋｜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｜＋｜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，则此三角形的面积为（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497" name="yt_table_10497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0205908"/>
              </p:ext>
            </p:extLst>
          </p:nvPr>
        </p:nvGraphicFramePr>
        <p:xfrm>
          <a:off x="540000" y="2511364"/>
          <a:ext cx="7733666" cy="428054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07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7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74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0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</a:tbl>
          </a:graphicData>
        </a:graphic>
      </p:graphicFrame>
      <p:pic>
        <p:nvPicPr>
          <p:cNvPr id="3" name="yt_shape_1684745646147">
            <a:extLst>
              <a:ext uri="{FF2B5EF4-FFF2-40B4-BE49-F238E27FC236}">
                <a16:creationId xmlns:a16="http://schemas.microsoft.com/office/drawing/2014/main" id="{18697316-24C0-E2A9-94BB-F09C7F4903D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6C588DF-3576-C9C2-D47E-5E6B5360B714}"/>
              </a:ext>
            </a:extLst>
          </p:cNvPr>
          <p:cNvSpPr txBox="1"/>
          <p:nvPr/>
        </p:nvSpPr>
        <p:spPr>
          <a:xfrm>
            <a:off x="34981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9" name="yt_shape_1049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五根小木棒，其长度（单位：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，现将它们摆成两个直角三角形，其中正确的是（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0500" name="yt_image_10500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11799"/>
            <a:ext cx="3712464" cy="2978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94295BC-3C1F-D05C-B4D1-243FDD65B77D}"/>
              </a:ext>
            </a:extLst>
          </p:cNvPr>
          <p:cNvSpPr txBox="1"/>
          <p:nvPr/>
        </p:nvSpPr>
        <p:spPr>
          <a:xfrm>
            <a:off x="47173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2" name="yt_shape_10502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玉林市中考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）如图，某港口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位于东西方向的海岸线上，甲、乙轮船同时离开港口，各自沿一固定方向航行，甲、乙轮船每小时分别航行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海里和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海里，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小时后两船分别位于点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处，且相距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海里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如果知道甲船沿北偏西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方向航行，则乙船沿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北偏东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方向航行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06" name="yt_shape_10506"/>
          <p:cNvSpPr txBox="1"/>
          <p:nvPr/>
        </p:nvSpPr>
        <p:spPr>
          <a:xfrm>
            <a:off x="540000" y="487690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503" name="yt_shape_10503" title="H_146.0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53596" y="2972062"/>
            <a:ext cx="1884807" cy="1854468"/>
            <a:chOff x="0" y="0"/>
            <a:chExt cx="1884807" cy="1854468"/>
          </a:xfrm>
        </p:grpSpPr>
        <p:pic>
          <p:nvPicPr>
            <p:cNvPr id="2" name="yt_image_10503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84807" cy="1458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05" name="yt_shape_10505"/>
            <p:cNvSpPr txBox="1"/>
            <p:nvPr/>
          </p:nvSpPr>
          <p:spPr>
            <a:xfrm>
              <a:off x="409122" y="149446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D6EE6DD-1174-2A81-38D6-E164D5F6139C}"/>
              </a:ext>
            </a:extLst>
          </p:cNvPr>
          <p:cNvSpPr txBox="1"/>
          <p:nvPr/>
        </p:nvSpPr>
        <p:spPr>
          <a:xfrm>
            <a:off x="1974108" y="2279658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北偏东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7" name="yt_shape_1050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的三边长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，试判断△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的形状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08" name="yt_shape_10508"/>
          <p:cNvSpPr txBox="1"/>
          <p:nvPr/>
        </p:nvSpPr>
        <p:spPr>
          <a:xfrm>
            <a:off x="540000" y="1859435"/>
            <a:ext cx="8890254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为直角三角形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）＋（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）＋（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又因为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为直角三角形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5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5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0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9" name="yt_shape_10509"/>
          <p:cNvSpPr txBox="1"/>
          <p:nvPr/>
        </p:nvSpPr>
        <p:spPr>
          <a:xfrm>
            <a:off x="540000" y="900000"/>
            <a:ext cx="377026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勾股定理的应用</a:t>
            </a:r>
          </a:p>
        </p:txBody>
      </p:sp>
      <p:sp>
        <p:nvSpPr>
          <p:cNvPr id="10510" name="yt_shape_10510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如图，有一块边长为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的长方形绿地，在绿地旁边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处有健身器材，由于居住在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处的居民践踏了绿地，小颖想在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处立一个标牌“少走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步，踏之何忍”但小颖不知应填什么数字，请你帮助她填上好吗？（假设两步为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米）</a:t>
            </a:r>
          </a:p>
        </p:txBody>
      </p:sp>
      <p:sp>
        <p:nvSpPr>
          <p:cNvPr id="10514" name="yt_shape_10514"/>
          <p:cNvSpPr txBox="1"/>
          <p:nvPr/>
        </p:nvSpPr>
        <p:spPr>
          <a:xfrm>
            <a:off x="540000" y="462779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511" name="yt_shape_10511" title="H_124.8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54155" y="2991495"/>
            <a:ext cx="2083689" cy="1585863"/>
            <a:chOff x="0" y="0"/>
            <a:chExt cx="2083689" cy="1585863"/>
          </a:xfrm>
        </p:grpSpPr>
        <p:pic>
          <p:nvPicPr>
            <p:cNvPr id="2" name="yt_image_10511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83689" cy="1189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13" name="yt_shape_10513"/>
            <p:cNvSpPr txBox="1"/>
            <p:nvPr/>
          </p:nvSpPr>
          <p:spPr>
            <a:xfrm>
              <a:off x="508563" y="122586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745646185">
            <a:extLst>
              <a:ext uri="{FF2B5EF4-FFF2-40B4-BE49-F238E27FC236}">
                <a16:creationId xmlns:a16="http://schemas.microsoft.com/office/drawing/2014/main" id="{0B439C80-677E-D949-03B3-AF0761B2608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6AB7BEA-49AA-A99C-8344-636ACE1B55DF}"/>
              </a:ext>
            </a:extLst>
          </p:cNvPr>
          <p:cNvSpPr txBox="1"/>
          <p:nvPr/>
        </p:nvSpPr>
        <p:spPr>
          <a:xfrm>
            <a:off x="8136782" y="1828247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5" name="yt_shape_1051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如图，旗绳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自由下垂时，比旗杆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米，如果将旗绳斜拉直，下端在地面上，距旗杆底部的距离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黑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米，则旗杆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的高度为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.</a:t>
            </a:r>
          </a:p>
        </p:txBody>
      </p:sp>
      <p:sp>
        <p:nvSpPr>
          <p:cNvPr id="10519" name="yt_shape_10519"/>
          <p:cNvSpPr txBox="1"/>
          <p:nvPr/>
        </p:nvSpPr>
        <p:spPr>
          <a:xfrm>
            <a:off x="540000" y="415890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516" name="yt_shape_10516" title="H_165.1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35345" y="2011799"/>
            <a:ext cx="1321308" cy="2096784"/>
            <a:chOff x="0" y="0"/>
            <a:chExt cx="1321308" cy="2096784"/>
          </a:xfrm>
        </p:grpSpPr>
        <p:pic>
          <p:nvPicPr>
            <p:cNvPr id="2" name="yt_image_10516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21308" cy="17007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18" name="yt_shape_10518"/>
            <p:cNvSpPr txBox="1"/>
            <p:nvPr/>
          </p:nvSpPr>
          <p:spPr>
            <a:xfrm>
              <a:off x="51190" y="173678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6492F48-A75E-183C-2D00-1C5B09411022}"/>
              </a:ext>
            </a:extLst>
          </p:cNvPr>
          <p:cNvSpPr txBox="1"/>
          <p:nvPr/>
        </p:nvSpPr>
        <p:spPr>
          <a:xfrm>
            <a:off x="7763721" y="1328682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2106</Words>
  <Application>Microsoft Office PowerPoint</Application>
  <PresentationFormat>宽屏</PresentationFormat>
  <Paragraphs>138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4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47</cp:revision>
  <dcterms:created xsi:type="dcterms:W3CDTF">2023-05-05T05:33:00Z</dcterms:created>
  <dcterms:modified xsi:type="dcterms:W3CDTF">2023-05-24T05:53:47Z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683AEEE36BF641E990D0D160655C94FA_13</vt:lpwstr>
  </property>
  <property fmtid="{D5CDD505-2E9C-101B-9397-08002B2CF9AE}" pid="3" name="KSOProductBuildVer">
    <vt:lpwstr>2052-11.1.0.14309</vt:lpwstr>
  </property>
</Properties>
</file>