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73" r:id="rId5"/>
    <p:sldId id="376" r:id="rId6"/>
    <p:sldId id="377" r:id="rId7"/>
    <p:sldId id="379" r:id="rId8"/>
    <p:sldId id="383" r:id="rId9"/>
    <p:sldId id="385" r:id="rId10"/>
    <p:sldId id="386" r:id="rId11"/>
    <p:sldId id="387" r:id="rId12"/>
    <p:sldId id="393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129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0" name="yt_shape_1117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bcb8385-145d-4ecc-ae35-cfa257b621f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1" name="yt_shape_11171"/>
              <p:cNvSpPr txBox="1"/>
              <p:nvPr/>
            </p:nvSpPr>
            <p:spPr>
              <a:xfrm>
                <a:off x="540119" y="1653160"/>
                <a:ext cx="11111999" cy="1007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对于开平方运算，按键顺序为：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、被开方数、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  <a:cs typeface="Cambria Math" pitchFamily="24"/>
                  </a:rPr>
                  <a:t>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，对于开立方运算，按键顺序为：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SHIFT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、被开方数、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71" name="yt_shape_11171" descr="{&quot;rangeId&quot;:1,&quot;color&quot;:&quot;B&quot;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007712"/>
              </a:xfrm>
              <a:prstGeom prst="rect">
                <a:avLst/>
              </a:prstGeom>
              <a:blipFill>
                <a:blip r:embed="rId2"/>
                <a:stretch>
                  <a:fillRect l="-1701" t="-1212" r="-384" b="-1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9474333-13FD-85F8-47DB-DC316980AD74}"/>
              </a:ext>
            </a:extLst>
          </p:cNvPr>
          <p:cNvSpPr/>
          <p:nvPr/>
        </p:nvSpPr>
        <p:spPr>
          <a:xfrm>
            <a:off x="7141071" y="1716660"/>
            <a:ext cx="304864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05132A3C-15D5-2926-950A-93E18F144DBB}"/>
              </a:ext>
            </a:extLst>
          </p:cNvPr>
          <p:cNvSpPr/>
          <p:nvPr/>
        </p:nvSpPr>
        <p:spPr>
          <a:xfrm>
            <a:off x="7750671" y="1716660"/>
            <a:ext cx="706501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C70BEFBB-AC3A-3B49-4709-1A19C16D6BDA}"/>
              </a:ext>
            </a:extLst>
          </p:cNvPr>
          <p:cNvSpPr/>
          <p:nvPr/>
        </p:nvSpPr>
        <p:spPr>
          <a:xfrm>
            <a:off x="2064119" y="2246441"/>
            <a:ext cx="847789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DBE9F00E-EB45-3B05-107C-F8A4C2F61EE1}"/>
              </a:ext>
            </a:extLst>
          </p:cNvPr>
          <p:cNvSpPr/>
          <p:nvPr/>
        </p:nvSpPr>
        <p:spPr>
          <a:xfrm>
            <a:off x="5550396" y="2246441"/>
            <a:ext cx="304864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yt_shape_1684745726347">
            <a:extLst>
              <a:ext uri="{FF2B5EF4-FFF2-40B4-BE49-F238E27FC236}">
                <a16:creationId xmlns:a16="http://schemas.microsoft.com/office/drawing/2014/main" id="{12C7A95E-30A5-823D-5F47-8AA52BD0FCE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国际比赛的足球场长在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之间，宽在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之间，现有一个长方形的足球场，其长是宽的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，请你判断这个足球场能用作国际比赛吗？并说明理由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240" name="yt_shape_11240"/>
          <p:cNvSpPr txBox="1"/>
          <p:nvPr/>
        </p:nvSpPr>
        <p:spPr>
          <a:xfrm>
            <a:off x="540000" y="2339566"/>
            <a:ext cx="56169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该足球场能用作国际比赛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设该足球场的宽是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则长是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1" name="yt_shape_11241"/>
              <p:cNvSpPr txBox="1"/>
              <p:nvPr/>
            </p:nvSpPr>
            <p:spPr>
              <a:xfrm>
                <a:off x="540000" y="3779132"/>
                <a:ext cx="4759123" cy="1918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所以该足球场能用作国际比赛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41" name="yt_shape_11241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9132"/>
                <a:ext cx="4759123" cy="1918987"/>
              </a:xfrm>
              <a:prstGeom prst="rect">
                <a:avLst/>
              </a:prstGeom>
              <a:blipFill>
                <a:blip r:embed="rId2"/>
                <a:stretch>
                  <a:fillRect l="-3974" t="-952" r="-2949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40" grpId="0" build="allAtOnce"/>
      <p:bldP spid="1124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3" name="yt_shape_11243"/>
          <p:cNvSpPr txBox="1"/>
          <p:nvPr/>
        </p:nvSpPr>
        <p:spPr>
          <a:xfrm>
            <a:off x="540000" y="900198"/>
            <a:ext cx="4257576" cy="6573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b0838b3-fd13-423c-9443-a1b0eb2e195b.png&quot;}"/>
            </a:endParaRPr>
          </a:p>
        </p:txBody>
      </p:sp>
      <p:sp>
        <p:nvSpPr>
          <p:cNvPr id="11244" name="yt_shape_11244"/>
          <p:cNvSpPr txBox="1"/>
          <p:nvPr/>
        </p:nvSpPr>
        <p:spPr>
          <a:xfrm>
            <a:off x="540000" y="1608357"/>
            <a:ext cx="3565079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245" name="yt_shape_11245"/>
          <p:cNvSpPr txBox="1"/>
          <p:nvPr/>
        </p:nvSpPr>
        <p:spPr>
          <a:xfrm>
            <a:off x="540000" y="2059972"/>
            <a:ext cx="169277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）填表：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246" name="yt_table_11246" title="H_85.9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9851521"/>
                  </p:ext>
                </p:extLst>
              </p:nvPr>
            </p:nvGraphicFramePr>
            <p:xfrm>
              <a:off x="540000" y="2511587"/>
              <a:ext cx="11111996" cy="102730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7953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0004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818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𝑎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246" name="yt_table_11246" title="H_85.9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9851521"/>
                  </p:ext>
                </p:extLst>
              </p:nvPr>
            </p:nvGraphicFramePr>
            <p:xfrm>
              <a:off x="540000" y="2511587"/>
              <a:ext cx="11111996" cy="102730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92062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0004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52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74" t="-94318" r="-400000" b="-215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48" name="yt_shape_11248"/>
          <p:cNvSpPr txBox="1"/>
          <p:nvPr/>
        </p:nvSpPr>
        <p:spPr>
          <a:xfrm>
            <a:off x="540000" y="3589691"/>
            <a:ext cx="415498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）根据你发现的规律填空：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9" name="yt_shape_11249"/>
              <p:cNvSpPr txBox="1"/>
              <p:nvPr/>
            </p:nvSpPr>
            <p:spPr>
              <a:xfrm>
                <a:off x="540000" y="4041306"/>
                <a:ext cx="8568436" cy="4358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7.2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0.00072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02683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49" name="yt_shape_11249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1306"/>
                <a:ext cx="8568436" cy="435825"/>
              </a:xfrm>
              <a:prstGeom prst="rect">
                <a:avLst/>
              </a:prstGeom>
              <a:blipFill>
                <a:blip r:embed="rId3"/>
                <a:stretch>
                  <a:fillRect l="-2206" t="-12676" r="-128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51" name="yt_shape_11251"/>
              <p:cNvSpPr txBox="1"/>
              <p:nvPr/>
            </p:nvSpPr>
            <p:spPr>
              <a:xfrm>
                <a:off x="540000" y="4527931"/>
                <a:ext cx="6670031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0.0038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06164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3800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51" name="yt_shape_11251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7931"/>
                <a:ext cx="6670031" cy="435247"/>
              </a:xfrm>
              <a:prstGeom prst="rect">
                <a:avLst/>
              </a:prstGeom>
              <a:blipFill>
                <a:blip r:embed="rId4"/>
                <a:stretch>
                  <a:fillRect l="-2834" t="-12676" r="-1828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53" name="yt_shape_11253"/>
          <p:cNvSpPr txBox="1"/>
          <p:nvPr/>
        </p:nvSpPr>
        <p:spPr>
          <a:xfrm>
            <a:off x="540000" y="5013978"/>
            <a:ext cx="538609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）运用你发现的规律直接写出结果：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54" name="yt_shape_11254"/>
              <p:cNvSpPr txBox="1"/>
              <p:nvPr/>
            </p:nvSpPr>
            <p:spPr>
              <a:xfrm>
                <a:off x="540000" y="5465594"/>
                <a:ext cx="7720447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0480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54" name="yt_shape_11254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5594"/>
                <a:ext cx="7720447" cy="435247"/>
              </a:xfrm>
              <a:prstGeom prst="rect">
                <a:avLst/>
              </a:prstGeom>
              <a:blipFill>
                <a:blip r:embed="rId5"/>
                <a:stretch>
                  <a:fillRect l="-2449" t="-12676" r="-150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56">
                <a:extLst>
                  <a:ext uri="{FF2B5EF4-FFF2-40B4-BE49-F238E27FC236}">
                    <a16:creationId xmlns:a16="http://schemas.microsoft.com/office/drawing/2014/main" id="{2CB2917D-5E02-313A-2219-2B1CAEB6B9A6}"/>
                  </a:ext>
                </a:extLst>
              </p:cNvPr>
              <p:cNvSpPr txBox="1"/>
              <p:nvPr/>
            </p:nvSpPr>
            <p:spPr>
              <a:xfrm>
                <a:off x="540119" y="5951641"/>
                <a:ext cx="6387711" cy="435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3.24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32400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2" name="yt_shape_11256" descr="{&quot;rangeId&quot;:19,&quot;hasSerialNum&quot;:1,&quot;mathAnswerShape&quot;:1}">
                <a:extLst>
                  <a:ext uri="{FF2B5EF4-FFF2-40B4-BE49-F238E27FC236}">
                    <a16:creationId xmlns:a16="http://schemas.microsoft.com/office/drawing/2014/main" id="{2CB2917D-5E02-313A-2219-2B1CAEB6B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951641"/>
                <a:ext cx="6387711" cy="435247"/>
              </a:xfrm>
              <a:prstGeom prst="rect">
                <a:avLst/>
              </a:prstGeom>
              <a:blipFill>
                <a:blip r:embed="rId6"/>
                <a:stretch>
                  <a:fillRect l="-2961" t="-11111" r="-2006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727054">
            <a:extLst>
              <a:ext uri="{FF2B5EF4-FFF2-40B4-BE49-F238E27FC236}">
                <a16:creationId xmlns:a16="http://schemas.microsoft.com/office/drawing/2014/main" id="{96A435D0-2676-1F06-BD63-A3B49ED0098F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2063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CE5DC2-A9DD-5548-727D-9ED389D784EE}"/>
              </a:ext>
            </a:extLst>
          </p:cNvPr>
          <p:cNvSpPr txBox="1"/>
          <p:nvPr/>
        </p:nvSpPr>
        <p:spPr>
          <a:xfrm>
            <a:off x="3502084" y="3105382"/>
            <a:ext cx="713486" cy="49423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59A2DE-F3B5-B0A5-F170-AD2E41FF1E1C}"/>
              </a:ext>
            </a:extLst>
          </p:cNvPr>
          <p:cNvSpPr txBox="1"/>
          <p:nvPr/>
        </p:nvSpPr>
        <p:spPr>
          <a:xfrm>
            <a:off x="5800820" y="3105382"/>
            <a:ext cx="561086" cy="49423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2FCC30-B912-DB5C-4D5B-AD5E493E857F}"/>
              </a:ext>
            </a:extLst>
          </p:cNvPr>
          <p:cNvSpPr txBox="1"/>
          <p:nvPr/>
        </p:nvSpPr>
        <p:spPr>
          <a:xfrm>
            <a:off x="8128133" y="3105382"/>
            <a:ext cx="332486" cy="49423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D226AE-A038-AA66-D80A-B77A02B9B94B}"/>
              </a:ext>
            </a:extLst>
          </p:cNvPr>
          <p:cNvSpPr txBox="1"/>
          <p:nvPr/>
        </p:nvSpPr>
        <p:spPr>
          <a:xfrm>
            <a:off x="10283995" y="3105382"/>
            <a:ext cx="484886" cy="49423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AAD3EF-5187-65D3-11D1-1F01C3E50EF9}"/>
              </a:ext>
            </a:extLst>
          </p:cNvPr>
          <p:cNvSpPr txBox="1"/>
          <p:nvPr/>
        </p:nvSpPr>
        <p:spPr>
          <a:xfrm>
            <a:off x="4296756" y="3994500"/>
            <a:ext cx="1170686" cy="5252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619AC9-DF30-7810-0832-A55BB5FAC834}"/>
              </a:ext>
            </a:extLst>
          </p:cNvPr>
          <p:cNvSpPr txBox="1"/>
          <p:nvPr/>
        </p:nvSpPr>
        <p:spPr>
          <a:xfrm>
            <a:off x="7335358" y="3994500"/>
            <a:ext cx="1475486" cy="5252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02683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7C6C3D-15D7-0510-EECB-82C73D57928B}"/>
              </a:ext>
            </a:extLst>
          </p:cNvPr>
          <p:cNvSpPr txBox="1"/>
          <p:nvPr/>
        </p:nvSpPr>
        <p:spPr>
          <a:xfrm>
            <a:off x="6064913" y="4481125"/>
            <a:ext cx="1094487" cy="5246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6D7E6D-75AF-3818-8DFA-AA82FEAF6CC6}"/>
              </a:ext>
            </a:extLst>
          </p:cNvPr>
          <p:cNvSpPr txBox="1"/>
          <p:nvPr/>
        </p:nvSpPr>
        <p:spPr>
          <a:xfrm>
            <a:off x="6647969" y="5418788"/>
            <a:ext cx="1323087" cy="5246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734E46-EED9-301F-4683-92198F2B4C68}"/>
              </a:ext>
            </a:extLst>
          </p:cNvPr>
          <p:cNvSpPr txBox="1"/>
          <p:nvPr/>
        </p:nvSpPr>
        <p:spPr>
          <a:xfrm>
            <a:off x="5633042" y="5904835"/>
            <a:ext cx="1246886" cy="5246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91b1e979-96c0-4c3e-a296-30a6a230ac90.png&quot;}"/>
            </a:endParaRPr>
          </a:p>
        </p:txBody>
      </p:sp>
      <p:sp>
        <p:nvSpPr>
          <p:cNvPr id="11259" name="yt_shape_11259"/>
          <p:cNvSpPr txBox="1"/>
          <p:nvPr/>
        </p:nvSpPr>
        <p:spPr>
          <a:xfrm>
            <a:off x="2753171" y="1365004"/>
            <a:ext cx="6685658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正确的按键顺序是用计算器进行开方运算的关键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27072">
            <a:extLst>
              <a:ext uri="{FF2B5EF4-FFF2-40B4-BE49-F238E27FC236}">
                <a16:creationId xmlns:a16="http://schemas.microsoft.com/office/drawing/2014/main" id="{CE1A7EF8-0020-9EDC-F671-94E22BE9EBB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3c28a50-cca4-4cba-9728-175296599ae6.png&quot;}"/>
            </a:endParaRPr>
          </a:p>
        </p:txBody>
      </p:sp>
      <p:sp>
        <p:nvSpPr>
          <p:cNvPr id="11174" name="yt_shape_11174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用计算器进行开方运算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5" name="yt_shape_11175"/>
              <p:cNvSpPr txBox="1"/>
              <p:nvPr/>
            </p:nvSpPr>
            <p:spPr>
              <a:xfrm>
                <a:off x="540000" y="2161766"/>
                <a:ext cx="10794750" cy="472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）用计算器依次按键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，得到的结果最接近的是（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75" name="yt_shape_11175" descr="{&quot;rangeId&quot;:3,&quot;hasSerialNum&quot;:1,&quot;mathAnswerShape&quot;:1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10794750" cy="472758"/>
              </a:xfrm>
              <a:prstGeom prst="rect">
                <a:avLst/>
              </a:prstGeom>
              <a:blipFill>
                <a:blip r:embed="rId2"/>
                <a:stretch>
                  <a:fillRect l="-1751" t="-3896" r="-79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77" name="yt_table_11177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617553"/>
              </p:ext>
            </p:extLst>
          </p:nvPr>
        </p:nvGraphicFramePr>
        <p:xfrm>
          <a:off x="540000" y="2837676"/>
          <a:ext cx="7809866" cy="428054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79" name="yt_shape_11179"/>
              <p:cNvSpPr txBox="1"/>
              <p:nvPr/>
            </p:nvSpPr>
            <p:spPr>
              <a:xfrm>
                <a:off x="540000" y="3316423"/>
                <a:ext cx="556896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0.0529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的正确按键顺序为（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79" name="yt_shape_1117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6423"/>
                <a:ext cx="5568960" cy="469167"/>
              </a:xfrm>
              <a:prstGeom prst="rect">
                <a:avLst/>
              </a:prstGeom>
              <a:blipFill>
                <a:blip r:embed="rId3"/>
                <a:stretch>
                  <a:fillRect l="-3395" t="-2597" r="-241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81" name="yt_table_11181" title="H_147.4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3378163"/>
                  </p:ext>
                </p:extLst>
              </p:nvPr>
            </p:nvGraphicFramePr>
            <p:xfrm>
              <a:off x="540000" y="3988742"/>
              <a:ext cx="3946652" cy="1872744"/>
            </p:xfrm>
            <a:graphic>
              <a:graphicData uri="http://schemas.openxmlformats.org/drawingml/2006/table">
                <a:tbl>
                  <a:tblPr/>
                  <a:tblGrid>
                    <a:gridCol w="3946652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·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0 5 2 9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■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■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0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·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0 5 2 9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0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·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0 5 2 9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■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宋体" pitchFamily="24"/>
                              <a:cs typeface="Cambria Math" pitchFamily="24"/>
                            </a:rPr>
                            <a:t>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■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 0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·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0 5 2 9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Cambria Math" pitchFamily="24"/>
                              <a:ea typeface="宋体" pitchFamily="24"/>
                              <a:cs typeface="Cambria Math" pitchFamily="24"/>
                            </a:rPr>
                            <a:t>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181" name="yt_table_11181" descr="{&quot;rangeId&quot;:4,&quot;type&quot;:&quot;Option&quot;,&quot;ImageText&quot;:&quot;1&quot;,&quot;RunBorder&quot;:&quot;1&quot;}" title="H_147.4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3378163"/>
                  </p:ext>
                </p:extLst>
              </p:nvPr>
            </p:nvGraphicFramePr>
            <p:xfrm>
              <a:off x="540000" y="3988742"/>
              <a:ext cx="3946652" cy="1872744"/>
            </p:xfrm>
            <a:graphic>
              <a:graphicData uri="http://schemas.openxmlformats.org/drawingml/2006/table">
                <a:tbl>
                  <a:tblPr/>
                  <a:tblGrid>
                    <a:gridCol w="3946652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</a:tblGrid>
                  <a:tr h="468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3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468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b="-2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  <a:tr h="468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0000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468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00000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CC6E9123-DFD9-AEA1-BDB9-4E049A9756DD}"/>
              </a:ext>
            </a:extLst>
          </p:cNvPr>
          <p:cNvSpPr/>
          <p:nvPr/>
        </p:nvSpPr>
        <p:spPr>
          <a:xfrm>
            <a:off x="5921752" y="2225266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6C7FED40-ADF1-AC21-55F4-E37F252D8710}"/>
              </a:ext>
            </a:extLst>
          </p:cNvPr>
          <p:cNvSpPr/>
          <p:nvPr/>
        </p:nvSpPr>
        <p:spPr>
          <a:xfrm>
            <a:off x="6150352" y="2225266"/>
            <a:ext cx="3048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735100B5-8BEA-115E-3520-0936A979BE9B}"/>
              </a:ext>
            </a:extLst>
          </p:cNvPr>
          <p:cNvSpPr/>
          <p:nvPr/>
        </p:nvSpPr>
        <p:spPr>
          <a:xfrm>
            <a:off x="836863" y="4052242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EBB1F6A1-0471-3D48-9C97-72539D636748}"/>
              </a:ext>
            </a:extLst>
          </p:cNvPr>
          <p:cNvSpPr/>
          <p:nvPr/>
        </p:nvSpPr>
        <p:spPr>
          <a:xfrm>
            <a:off x="1065463" y="4052242"/>
            <a:ext cx="1016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3EF645AF-ABD6-99EF-0D3B-90B8BAEA78B3}"/>
              </a:ext>
            </a:extLst>
          </p:cNvPr>
          <p:cNvSpPr/>
          <p:nvPr/>
        </p:nvSpPr>
        <p:spPr>
          <a:xfrm>
            <a:off x="1243263" y="4052242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31F2BE9C-AA35-5701-0DF6-EBDE5ACD9522}"/>
              </a:ext>
            </a:extLst>
          </p:cNvPr>
          <p:cNvSpPr/>
          <p:nvPr/>
        </p:nvSpPr>
        <p:spPr>
          <a:xfrm>
            <a:off x="1471863" y="4052242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610C04B6-B522-8415-5D84-953B7740B0D7}"/>
              </a:ext>
            </a:extLst>
          </p:cNvPr>
          <p:cNvSpPr/>
          <p:nvPr/>
        </p:nvSpPr>
        <p:spPr>
          <a:xfrm>
            <a:off x="1700463" y="4052242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784519BF-D7AE-3BF6-5200-B492018CD978}"/>
              </a:ext>
            </a:extLst>
          </p:cNvPr>
          <p:cNvSpPr/>
          <p:nvPr/>
        </p:nvSpPr>
        <p:spPr>
          <a:xfrm>
            <a:off x="1929063" y="4052242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0DD3F52A-39C5-D6D2-45CF-1DD0297AD10B}"/>
              </a:ext>
            </a:extLst>
          </p:cNvPr>
          <p:cNvSpPr/>
          <p:nvPr/>
        </p:nvSpPr>
        <p:spPr>
          <a:xfrm>
            <a:off x="1400552" y="4520428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A8B830BD-8362-283D-1D28-CD6D6B043268}"/>
              </a:ext>
            </a:extLst>
          </p:cNvPr>
          <p:cNvSpPr/>
          <p:nvPr/>
        </p:nvSpPr>
        <p:spPr>
          <a:xfrm>
            <a:off x="1629152" y="4520428"/>
            <a:ext cx="1016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B0D0FA07-60E1-4052-3B00-D552BB8ECDE4}"/>
              </a:ext>
            </a:extLst>
          </p:cNvPr>
          <p:cNvSpPr/>
          <p:nvPr/>
        </p:nvSpPr>
        <p:spPr>
          <a:xfrm>
            <a:off x="1806952" y="4520428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11F199D4-06A7-77BB-37C8-2887088F1439}"/>
              </a:ext>
            </a:extLst>
          </p:cNvPr>
          <p:cNvSpPr/>
          <p:nvPr/>
        </p:nvSpPr>
        <p:spPr>
          <a:xfrm>
            <a:off x="2035552" y="4520428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AF75B3A4-439B-4307-65F5-A22B9E665AE1}"/>
              </a:ext>
            </a:extLst>
          </p:cNvPr>
          <p:cNvSpPr/>
          <p:nvPr/>
        </p:nvSpPr>
        <p:spPr>
          <a:xfrm>
            <a:off x="2264152" y="4520428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9CC9A2ED-7E96-A8F0-F41B-127650AB6CF8}"/>
              </a:ext>
            </a:extLst>
          </p:cNvPr>
          <p:cNvSpPr/>
          <p:nvPr/>
        </p:nvSpPr>
        <p:spPr>
          <a:xfrm>
            <a:off x="2492752" y="4520428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B5CE836F-84CE-9AFD-CECB-3A5184AD1F64}"/>
              </a:ext>
            </a:extLst>
          </p:cNvPr>
          <p:cNvSpPr/>
          <p:nvPr/>
        </p:nvSpPr>
        <p:spPr>
          <a:xfrm>
            <a:off x="819400" y="4988614"/>
            <a:ext cx="2286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C70B88EE-C490-67E1-307A-ED39F7C86A05}"/>
              </a:ext>
            </a:extLst>
          </p:cNvPr>
          <p:cNvSpPr/>
          <p:nvPr/>
        </p:nvSpPr>
        <p:spPr>
          <a:xfrm>
            <a:off x="1124200" y="4988614"/>
            <a:ext cx="1016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2F749B1F-156B-3553-FDE2-9E787C02BA95}"/>
              </a:ext>
            </a:extLst>
          </p:cNvPr>
          <p:cNvSpPr/>
          <p:nvPr/>
        </p:nvSpPr>
        <p:spPr>
          <a:xfrm>
            <a:off x="1302000" y="4988614"/>
            <a:ext cx="1524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82F44289-A4FA-4D9B-A98E-9A3F0AB299B2}"/>
              </a:ext>
            </a:extLst>
          </p:cNvPr>
          <p:cNvSpPr/>
          <p:nvPr/>
        </p:nvSpPr>
        <p:spPr>
          <a:xfrm>
            <a:off x="1530600" y="4988614"/>
            <a:ext cx="1524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yt_shape_矩形_20">
            <a:extLst>
              <a:ext uri="{FF2B5EF4-FFF2-40B4-BE49-F238E27FC236}">
                <a16:creationId xmlns:a16="http://schemas.microsoft.com/office/drawing/2014/main" id="{79EC4060-4F81-8ECD-0153-B369F1DE155E}"/>
              </a:ext>
            </a:extLst>
          </p:cNvPr>
          <p:cNvSpPr/>
          <p:nvPr/>
        </p:nvSpPr>
        <p:spPr>
          <a:xfrm>
            <a:off x="1759200" y="4988614"/>
            <a:ext cx="1524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yt_shape_矩形_21">
            <a:extLst>
              <a:ext uri="{FF2B5EF4-FFF2-40B4-BE49-F238E27FC236}">
                <a16:creationId xmlns:a16="http://schemas.microsoft.com/office/drawing/2014/main" id="{D2F5BFCA-8A77-4816-ECE8-2A2959C243C0}"/>
              </a:ext>
            </a:extLst>
          </p:cNvPr>
          <p:cNvSpPr/>
          <p:nvPr/>
        </p:nvSpPr>
        <p:spPr>
          <a:xfrm>
            <a:off x="1987800" y="4988614"/>
            <a:ext cx="1524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yt_shape_矩形_22">
            <a:extLst>
              <a:ext uri="{FF2B5EF4-FFF2-40B4-BE49-F238E27FC236}">
                <a16:creationId xmlns:a16="http://schemas.microsoft.com/office/drawing/2014/main" id="{275DE2A5-CAE5-D208-A1F1-496E30BB98D6}"/>
              </a:ext>
            </a:extLst>
          </p:cNvPr>
          <p:cNvSpPr/>
          <p:nvPr/>
        </p:nvSpPr>
        <p:spPr>
          <a:xfrm>
            <a:off x="2797552" y="4988614"/>
            <a:ext cx="304864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yt_shape_矩形_23">
            <a:extLst>
              <a:ext uri="{FF2B5EF4-FFF2-40B4-BE49-F238E27FC236}">
                <a16:creationId xmlns:a16="http://schemas.microsoft.com/office/drawing/2014/main" id="{0461AD2E-BCE3-6656-5DEF-10C0493785D4}"/>
              </a:ext>
            </a:extLst>
          </p:cNvPr>
          <p:cNvSpPr/>
          <p:nvPr/>
        </p:nvSpPr>
        <p:spPr>
          <a:xfrm>
            <a:off x="3178552" y="4988614"/>
            <a:ext cx="706501" cy="404687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yt_shape_矩形_24">
            <a:extLst>
              <a:ext uri="{FF2B5EF4-FFF2-40B4-BE49-F238E27FC236}">
                <a16:creationId xmlns:a16="http://schemas.microsoft.com/office/drawing/2014/main" id="{4A6F2A8E-D654-99E1-C9C6-FF0F9C607E56}"/>
              </a:ext>
            </a:extLst>
          </p:cNvPr>
          <p:cNvSpPr/>
          <p:nvPr/>
        </p:nvSpPr>
        <p:spPr>
          <a:xfrm>
            <a:off x="836863" y="5456801"/>
            <a:ext cx="762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yt_shape_矩形_25">
            <a:extLst>
              <a:ext uri="{FF2B5EF4-FFF2-40B4-BE49-F238E27FC236}">
                <a16:creationId xmlns:a16="http://schemas.microsoft.com/office/drawing/2014/main" id="{35140C80-1CA8-FA5F-6626-76F216F54926}"/>
              </a:ext>
            </a:extLst>
          </p:cNvPr>
          <p:cNvSpPr/>
          <p:nvPr/>
        </p:nvSpPr>
        <p:spPr>
          <a:xfrm>
            <a:off x="1494215" y="5456801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yt_shape_矩形_26">
            <a:extLst>
              <a:ext uri="{FF2B5EF4-FFF2-40B4-BE49-F238E27FC236}">
                <a16:creationId xmlns:a16="http://schemas.microsoft.com/office/drawing/2014/main" id="{B448E359-0708-8C19-3885-333F8101C8CB}"/>
              </a:ext>
            </a:extLst>
          </p:cNvPr>
          <p:cNvSpPr/>
          <p:nvPr/>
        </p:nvSpPr>
        <p:spPr>
          <a:xfrm>
            <a:off x="1722815" y="5456801"/>
            <a:ext cx="1016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yt_shape_矩形_27">
            <a:extLst>
              <a:ext uri="{FF2B5EF4-FFF2-40B4-BE49-F238E27FC236}">
                <a16:creationId xmlns:a16="http://schemas.microsoft.com/office/drawing/2014/main" id="{306F049E-1468-3423-796F-20AE278B728C}"/>
              </a:ext>
            </a:extLst>
          </p:cNvPr>
          <p:cNvSpPr/>
          <p:nvPr/>
        </p:nvSpPr>
        <p:spPr>
          <a:xfrm>
            <a:off x="1900615" y="5456801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yt_shape_矩形_28">
            <a:extLst>
              <a:ext uri="{FF2B5EF4-FFF2-40B4-BE49-F238E27FC236}">
                <a16:creationId xmlns:a16="http://schemas.microsoft.com/office/drawing/2014/main" id="{3620E790-7B78-91F5-29AD-31126F19E425}"/>
              </a:ext>
            </a:extLst>
          </p:cNvPr>
          <p:cNvSpPr/>
          <p:nvPr/>
        </p:nvSpPr>
        <p:spPr>
          <a:xfrm>
            <a:off x="2129215" y="5456801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yt_shape_矩形_29">
            <a:extLst>
              <a:ext uri="{FF2B5EF4-FFF2-40B4-BE49-F238E27FC236}">
                <a16:creationId xmlns:a16="http://schemas.microsoft.com/office/drawing/2014/main" id="{AD1EB490-66D8-1EC6-B050-FAEFD0E2D5EF}"/>
              </a:ext>
            </a:extLst>
          </p:cNvPr>
          <p:cNvSpPr/>
          <p:nvPr/>
        </p:nvSpPr>
        <p:spPr>
          <a:xfrm>
            <a:off x="2357815" y="5456801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yt_shape_矩形_30">
            <a:extLst>
              <a:ext uri="{FF2B5EF4-FFF2-40B4-BE49-F238E27FC236}">
                <a16:creationId xmlns:a16="http://schemas.microsoft.com/office/drawing/2014/main" id="{8A1DD8CC-C275-F625-A761-4A21C7EDE8A3}"/>
              </a:ext>
            </a:extLst>
          </p:cNvPr>
          <p:cNvSpPr/>
          <p:nvPr/>
        </p:nvSpPr>
        <p:spPr>
          <a:xfrm>
            <a:off x="2586415" y="5456801"/>
            <a:ext cx="1524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yt_shape_矩形_31">
            <a:extLst>
              <a:ext uri="{FF2B5EF4-FFF2-40B4-BE49-F238E27FC236}">
                <a16:creationId xmlns:a16="http://schemas.microsoft.com/office/drawing/2014/main" id="{855C2735-D4F2-06C2-4BF3-1A4F76CF9A5D}"/>
              </a:ext>
            </a:extLst>
          </p:cNvPr>
          <p:cNvSpPr/>
          <p:nvPr/>
        </p:nvSpPr>
        <p:spPr>
          <a:xfrm>
            <a:off x="2815015" y="5456801"/>
            <a:ext cx="304863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yt_shape_矩形_32">
            <a:extLst>
              <a:ext uri="{FF2B5EF4-FFF2-40B4-BE49-F238E27FC236}">
                <a16:creationId xmlns:a16="http://schemas.microsoft.com/office/drawing/2014/main" id="{154BA324-DB31-B5A7-209A-EF9AD8D8FA49}"/>
              </a:ext>
            </a:extLst>
          </p:cNvPr>
          <p:cNvSpPr/>
          <p:nvPr/>
        </p:nvSpPr>
        <p:spPr>
          <a:xfrm>
            <a:off x="3196015" y="5456801"/>
            <a:ext cx="706501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yt_shape_1684745726472">
            <a:extLst>
              <a:ext uri="{FF2B5EF4-FFF2-40B4-BE49-F238E27FC236}">
                <a16:creationId xmlns:a16="http://schemas.microsoft.com/office/drawing/2014/main" id="{E03E57FB-F0A7-5AD6-E268-7C41FE06AE1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36" name="yt_shape_1684745726488">
            <a:extLst>
              <a:ext uri="{FF2B5EF4-FFF2-40B4-BE49-F238E27FC236}">
                <a16:creationId xmlns:a16="http://schemas.microsoft.com/office/drawing/2014/main" id="{3FA91E7C-FC3E-7C22-06CB-41484E5CA87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F01D20F2-F3CA-E11F-5E87-FA4F78B8D0F0}"/>
              </a:ext>
            </a:extLst>
          </p:cNvPr>
          <p:cNvSpPr txBox="1"/>
          <p:nvPr/>
        </p:nvSpPr>
        <p:spPr>
          <a:xfrm>
            <a:off x="10327540" y="2114960"/>
            <a:ext cx="383286" cy="56179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67D1B28-900C-DC01-E1A6-FCF92BC42E2F}"/>
              </a:ext>
            </a:extLst>
          </p:cNvPr>
          <p:cNvSpPr txBox="1"/>
          <p:nvPr/>
        </p:nvSpPr>
        <p:spPr>
          <a:xfrm>
            <a:off x="5134829" y="3269617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allAtOnce"/>
      <p:bldP spid="3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2" name="yt_shape_11182"/>
              <p:cNvSpPr txBox="1"/>
              <p:nvPr/>
            </p:nvSpPr>
            <p:spPr>
              <a:xfrm>
                <a:off x="540000" y="900000"/>
                <a:ext cx="1033641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是（可用科学计算器计算或笔算）（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82" name="yt_shape_1118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36419" cy="466666"/>
              </a:xfrm>
              <a:prstGeom prst="rect">
                <a:avLst/>
              </a:prstGeom>
              <a:blipFill>
                <a:blip r:embed="rId2"/>
                <a:stretch>
                  <a:fillRect l="-1829" t="-5263" r="-76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84" name="yt_table_11184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862888"/>
              </p:ext>
            </p:extLst>
          </p:nvPr>
        </p:nvGraphicFramePr>
        <p:xfrm>
          <a:off x="540000" y="1569818"/>
          <a:ext cx="8419466" cy="428054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86" name="yt_shape_11186"/>
              <p:cNvSpPr txBox="1"/>
              <p:nvPr/>
            </p:nvSpPr>
            <p:spPr>
              <a:xfrm>
                <a:off x="540000" y="2048565"/>
                <a:ext cx="9406678" cy="472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用科学计算器计算，按键顺序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2 5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6 4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86" name="yt_shape_11186" descr="{&quot;rangeId&quot;:6,&quot;hasSerialNum&quot;:1,&quot;mathAnswerShape&quot;:1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8565"/>
                <a:ext cx="9406678" cy="472758"/>
              </a:xfrm>
              <a:prstGeom prst="rect">
                <a:avLst/>
              </a:prstGeom>
              <a:blipFill>
                <a:blip r:embed="rId3"/>
                <a:stretch>
                  <a:fillRect l="-2009" t="-2564" r="-103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88" name="yt_shape_11188"/>
              <p:cNvSpPr txBox="1"/>
              <p:nvPr/>
            </p:nvSpPr>
            <p:spPr>
              <a:xfrm>
                <a:off x="540000" y="2572111"/>
                <a:ext cx="863550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利用计算器计算：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464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88" name="yt_shape_1118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2111"/>
                <a:ext cx="8635506" cy="465577"/>
              </a:xfrm>
              <a:prstGeom prst="rect">
                <a:avLst/>
              </a:prstGeom>
              <a:blipFill>
                <a:blip r:embed="rId4"/>
                <a:stretch>
                  <a:fillRect l="-2189" t="-5263" r="-127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90" name="yt_shape_11190"/>
          <p:cNvSpPr txBox="1"/>
          <p:nvPr/>
        </p:nvSpPr>
        <p:spPr>
          <a:xfrm>
            <a:off x="540000" y="3088476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利用计算器求值（结果精确到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1" name="yt_shape_11191"/>
              <p:cNvSpPr txBox="1"/>
              <p:nvPr/>
            </p:nvSpPr>
            <p:spPr>
              <a:xfrm>
                <a:off x="540000" y="3567779"/>
                <a:ext cx="202151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27.01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91" name="yt_shape_11191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7779"/>
                <a:ext cx="2021515" cy="465577"/>
              </a:xfrm>
              <a:prstGeom prst="rect">
                <a:avLst/>
              </a:prstGeom>
              <a:blipFill>
                <a:blip r:embed="rId5"/>
                <a:stretch>
                  <a:fillRect l="-9366" t="-3896" r="-815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93" name="yt_shape_11193"/>
              <p:cNvSpPr txBox="1"/>
              <p:nvPr/>
            </p:nvSpPr>
            <p:spPr>
              <a:xfrm>
                <a:off x="6210274" y="3567779"/>
                <a:ext cx="216495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0.01029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93" name="yt_shape_11193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274" y="3567779"/>
                <a:ext cx="2164952" cy="465577"/>
              </a:xfrm>
              <a:prstGeom prst="rect">
                <a:avLst/>
              </a:prstGeom>
              <a:blipFill>
                <a:blip r:embed="rId6"/>
                <a:stretch>
                  <a:fillRect l="-8732" t="-3896" r="-760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96" name="yt_shape_11196"/>
          <p:cNvSpPr txBox="1"/>
          <p:nvPr/>
        </p:nvSpPr>
        <p:spPr>
          <a:xfrm>
            <a:off x="540000" y="4221088"/>
            <a:ext cx="2168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197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97" name="yt_shape_11197"/>
          <p:cNvSpPr txBox="1"/>
          <p:nvPr/>
        </p:nvSpPr>
        <p:spPr>
          <a:xfrm>
            <a:off x="6210274" y="4332094"/>
            <a:ext cx="2168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218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5BF4F2E1-C06B-FD49-64B6-F6FB06F8CA7F}"/>
              </a:ext>
            </a:extLst>
          </p:cNvPr>
          <p:cNvSpPr/>
          <p:nvPr/>
        </p:nvSpPr>
        <p:spPr>
          <a:xfrm>
            <a:off x="5312152" y="2112065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55AFA99B-94B5-7DFE-3EFE-33EAE592DC69}"/>
              </a:ext>
            </a:extLst>
          </p:cNvPr>
          <p:cNvSpPr/>
          <p:nvPr/>
        </p:nvSpPr>
        <p:spPr>
          <a:xfrm>
            <a:off x="5540752" y="2112065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BB4AA5A8-CEB6-94B9-7870-56CCFDD684B5}"/>
              </a:ext>
            </a:extLst>
          </p:cNvPr>
          <p:cNvSpPr/>
          <p:nvPr/>
        </p:nvSpPr>
        <p:spPr>
          <a:xfrm>
            <a:off x="5769352" y="2112065"/>
            <a:ext cx="3048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2AFBD4C-F2D1-381C-B954-E6231C7FB714}"/>
              </a:ext>
            </a:extLst>
          </p:cNvPr>
          <p:cNvSpPr/>
          <p:nvPr/>
        </p:nvSpPr>
        <p:spPr>
          <a:xfrm>
            <a:off x="6731504" y="2112065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21B35182-F77F-1239-574D-D378F2CA2E83}"/>
              </a:ext>
            </a:extLst>
          </p:cNvPr>
          <p:cNvSpPr/>
          <p:nvPr/>
        </p:nvSpPr>
        <p:spPr>
          <a:xfrm>
            <a:off x="6960104" y="2112065"/>
            <a:ext cx="152464" cy="404686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F3EBE5-C208-BE43-B899-8BF6A3427280}"/>
              </a:ext>
            </a:extLst>
          </p:cNvPr>
          <p:cNvSpPr txBox="1"/>
          <p:nvPr/>
        </p:nvSpPr>
        <p:spPr>
          <a:xfrm>
            <a:off x="9873642" y="853194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31CA0C-7309-E1D3-2866-2E5AD7A02573}"/>
              </a:ext>
            </a:extLst>
          </p:cNvPr>
          <p:cNvSpPr txBox="1"/>
          <p:nvPr/>
        </p:nvSpPr>
        <p:spPr>
          <a:xfrm>
            <a:off x="8927492" y="2001759"/>
            <a:ext cx="637286" cy="56179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60BC77-AE49-C921-C945-11A39AF8DD0A}"/>
              </a:ext>
            </a:extLst>
          </p:cNvPr>
          <p:cNvSpPr txBox="1"/>
          <p:nvPr/>
        </p:nvSpPr>
        <p:spPr>
          <a:xfrm>
            <a:off x="5115779" y="2525305"/>
            <a:ext cx="865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464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96" grpId="0" build="p"/>
      <p:bldP spid="11197" grpId="0" build="p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8" name="yt_shape_11198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利用计算器比较大小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9" name="yt_shape_11199"/>
              <p:cNvSpPr txBox="1"/>
              <p:nvPr/>
            </p:nvSpPr>
            <p:spPr>
              <a:xfrm>
                <a:off x="540000" y="1399565"/>
                <a:ext cx="689785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利用计算器比较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2.67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99" name="yt_shape_1119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897850" cy="639855"/>
              </a:xfrm>
              <a:prstGeom prst="rect">
                <a:avLst/>
              </a:prstGeom>
              <a:blipFill>
                <a:blip r:embed="rId2"/>
                <a:stretch>
                  <a:fillRect l="-2741" r="-17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01" name="yt_table_11201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7185571"/>
                  </p:ext>
                </p:extLst>
              </p:nvPr>
            </p:nvGraphicFramePr>
            <p:xfrm>
              <a:off x="540000" y="2242572"/>
              <a:ext cx="5077397" cy="1267334"/>
            </p:xfrm>
            <a:graphic>
              <a:graphicData uri="http://schemas.openxmlformats.org/drawingml/2006/table">
                <a:tbl>
                  <a:tblPr/>
                  <a:tblGrid>
                    <a:gridCol w="3013520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063877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2.67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2.67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2.67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2.67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201" name="yt_table_11201" descr="{&quot;rangeId&quot;:8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7185571"/>
                  </p:ext>
                </p:extLst>
              </p:nvPr>
            </p:nvGraphicFramePr>
            <p:xfrm>
              <a:off x="540000" y="2242572"/>
              <a:ext cx="5077397" cy="1267334"/>
            </p:xfrm>
            <a:graphic>
              <a:graphicData uri="http://schemas.openxmlformats.org/drawingml/2006/table">
                <a:tbl>
                  <a:tblPr/>
                  <a:tblGrid>
                    <a:gridCol w="3013520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063877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848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01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848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018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02" name="yt_shape_11202"/>
          <p:cNvSpPr txBox="1"/>
          <p:nvPr/>
        </p:nvSpPr>
        <p:spPr>
          <a:xfrm>
            <a:off x="540000" y="3560414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用计算器比较下列各组数的大小：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3" name="yt_shape_11203"/>
              <p:cNvSpPr txBox="1"/>
              <p:nvPr/>
            </p:nvSpPr>
            <p:spPr>
              <a:xfrm>
                <a:off x="540000" y="4039717"/>
                <a:ext cx="6066084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　　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03" name="yt_shape_1120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9717"/>
                <a:ext cx="6066084" cy="430182"/>
              </a:xfrm>
              <a:prstGeom prst="rect">
                <a:avLst/>
              </a:prstGeom>
              <a:blipFill>
                <a:blip r:embed="rId4"/>
                <a:stretch>
                  <a:fillRect l="-3116" t="-10000" r="-2111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26825">
            <a:extLst>
              <a:ext uri="{FF2B5EF4-FFF2-40B4-BE49-F238E27FC236}">
                <a16:creationId xmlns:a16="http://schemas.microsoft.com/office/drawing/2014/main" id="{F3325FAE-0BDD-1064-7E9C-21972F8CBDF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2A95A8-3A45-6514-B9B3-8EF5EDED9FA3}"/>
              </a:ext>
            </a:extLst>
          </p:cNvPr>
          <p:cNvSpPr txBox="1"/>
          <p:nvPr/>
        </p:nvSpPr>
        <p:spPr>
          <a:xfrm>
            <a:off x="6450866" y="1352759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3398B0-9BF4-3E01-64F5-8D7D3D3025D1}"/>
              </a:ext>
            </a:extLst>
          </p:cNvPr>
          <p:cNvSpPr txBox="1"/>
          <p:nvPr/>
        </p:nvSpPr>
        <p:spPr>
          <a:xfrm>
            <a:off x="2087591" y="3992911"/>
            <a:ext cx="789685" cy="51963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C2AF8D-659A-7EF7-7ED4-DB17474C1A7C}"/>
              </a:ext>
            </a:extLst>
          </p:cNvPr>
          <p:cNvSpPr txBox="1"/>
          <p:nvPr/>
        </p:nvSpPr>
        <p:spPr>
          <a:xfrm>
            <a:off x="5403180" y="3992911"/>
            <a:ext cx="789685" cy="51963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E81DBA-CDBC-5A7E-12DF-425BA4F94F93}"/>
                  </a:ext>
                </a:extLst>
              </p:cNvPr>
              <p:cNvSpPr txBox="1"/>
              <p:nvPr/>
            </p:nvSpPr>
            <p:spPr>
              <a:xfrm>
                <a:off x="5989926" y="4045926"/>
                <a:ext cx="548512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8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E81DBA-CDBC-5A7E-12DF-425BA4F94F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926" y="4045926"/>
                <a:ext cx="548512" cy="5196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540000" y="900000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借助计算器比较两数的大小；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6" name="yt_shape_11206"/>
              <p:cNvSpPr txBox="1"/>
              <p:nvPr/>
            </p:nvSpPr>
            <p:spPr>
              <a:xfrm>
                <a:off x="540000" y="1379303"/>
                <a:ext cx="348864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206" name="yt_shape_11206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488647" cy="469167"/>
              </a:xfrm>
              <a:prstGeom prst="rect">
                <a:avLst/>
              </a:prstGeom>
              <a:blipFill>
                <a:blip r:embed="rId2"/>
                <a:stretch>
                  <a:fillRect l="-5420" t="-2597" r="-4021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08" name="yt_shape_11208"/>
              <p:cNvSpPr txBox="1"/>
              <p:nvPr/>
            </p:nvSpPr>
            <p:spPr>
              <a:xfrm>
                <a:off x="540000" y="1899258"/>
                <a:ext cx="2989857" cy="20049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2134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1963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2134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1963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08" name="yt_shape_11208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258"/>
                <a:ext cx="2989857" cy="2004908"/>
              </a:xfrm>
              <a:prstGeom prst="rect">
                <a:avLst/>
              </a:prstGeom>
              <a:blipFill>
                <a:blip r:embed="rId3"/>
                <a:stretch>
                  <a:fillRect l="-6327" t="-915" r="-5102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10">
                <a:extLst>
                  <a:ext uri="{FF2B5EF4-FFF2-40B4-BE49-F238E27FC236}">
                    <a16:creationId xmlns:a16="http://schemas.microsoft.com/office/drawing/2014/main" id="{2FD85A8E-ECD9-5C6B-46B4-6241BC3E0769}"/>
                  </a:ext>
                </a:extLst>
              </p:cNvPr>
              <p:cNvSpPr txBox="1"/>
              <p:nvPr/>
            </p:nvSpPr>
            <p:spPr>
              <a:xfrm>
                <a:off x="6096000" y="1268760"/>
                <a:ext cx="2534540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1210">
                <a:extLst>
                  <a:ext uri="{FF2B5EF4-FFF2-40B4-BE49-F238E27FC236}">
                    <a16:creationId xmlns:a16="http://schemas.microsoft.com/office/drawing/2014/main" id="{2FD85A8E-ECD9-5C6B-46B4-6241BC3E0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68760"/>
                <a:ext cx="2534540" cy="722698"/>
              </a:xfrm>
              <a:prstGeom prst="rect">
                <a:avLst/>
              </a:prstGeom>
              <a:blipFill>
                <a:blip r:embed="rId4"/>
                <a:stretch>
                  <a:fillRect l="-7212" r="-625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12">
                <a:extLst>
                  <a:ext uri="{FF2B5EF4-FFF2-40B4-BE49-F238E27FC236}">
                    <a16:creationId xmlns:a16="http://schemas.microsoft.com/office/drawing/2014/main" id="{E99C4EA7-A2D3-58E3-DC02-F3B05FD81AB1}"/>
                  </a:ext>
                </a:extLst>
              </p:cNvPr>
              <p:cNvSpPr txBox="1"/>
              <p:nvPr/>
            </p:nvSpPr>
            <p:spPr>
              <a:xfrm>
                <a:off x="6096000" y="2042246"/>
                <a:ext cx="2354875" cy="2650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212">
                <a:extLst>
                  <a:ext uri="{FF2B5EF4-FFF2-40B4-BE49-F238E27FC236}">
                    <a16:creationId xmlns:a16="http://schemas.microsoft.com/office/drawing/2014/main" id="{E99C4EA7-A2D3-58E3-DC02-F3B05FD81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042246"/>
                <a:ext cx="2354875" cy="2650790"/>
              </a:xfrm>
              <a:prstGeom prst="rect">
                <a:avLst/>
              </a:prstGeom>
              <a:blipFill>
                <a:blip r:embed="rId5"/>
                <a:stretch>
                  <a:fillRect l="-7772" r="-6995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8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弄错小数点的移动位数致错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15" name="yt_shape_11215"/>
              <p:cNvSpPr txBox="1"/>
              <p:nvPr/>
            </p:nvSpPr>
            <p:spPr>
              <a:xfrm>
                <a:off x="540119" y="1399565"/>
                <a:ext cx="11111999" cy="1007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利用计算器进行如下操作：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SHIFT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1 7 8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，屏幕显示的结果为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，那么进行如下操作：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SHIFT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1 7 8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，那么屏幕显示的结果为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5625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15" name="yt_shape_11215" descr="{&quot;rangeId&quot;:12,&quot;hasSerialNum&quot;:1,&quot;mathAnswerShape&quot;:1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07712"/>
              </a:xfrm>
              <a:prstGeom prst="rect">
                <a:avLst/>
              </a:prstGeom>
              <a:blipFill>
                <a:blip r:embed="rId2"/>
                <a:stretch>
                  <a:fillRect l="-1701" t="-1818" b="-1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DA571D6F-BCA0-8A4A-A9C4-14C5EF5A2398}"/>
              </a:ext>
            </a:extLst>
          </p:cNvPr>
          <p:cNvSpPr/>
          <p:nvPr/>
        </p:nvSpPr>
        <p:spPr>
          <a:xfrm>
            <a:off x="4578719" y="1463065"/>
            <a:ext cx="842264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11A44173-A898-9C47-3731-908888D920B1}"/>
              </a:ext>
            </a:extLst>
          </p:cNvPr>
          <p:cNvSpPr/>
          <p:nvPr/>
        </p:nvSpPr>
        <p:spPr>
          <a:xfrm>
            <a:off x="6078272" y="1463065"/>
            <a:ext cx="152463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72A4DEC4-F4FE-52AA-48BF-725036B11B7F}"/>
              </a:ext>
            </a:extLst>
          </p:cNvPr>
          <p:cNvSpPr/>
          <p:nvPr/>
        </p:nvSpPr>
        <p:spPr>
          <a:xfrm>
            <a:off x="6306872" y="1463065"/>
            <a:ext cx="152463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B44A5E4-643F-A668-970C-4B3D8EAD5395}"/>
              </a:ext>
            </a:extLst>
          </p:cNvPr>
          <p:cNvSpPr/>
          <p:nvPr/>
        </p:nvSpPr>
        <p:spPr>
          <a:xfrm>
            <a:off x="6535472" y="1463065"/>
            <a:ext cx="152462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D87A6E3E-F19C-6E7D-5315-2C391EAFC3A3}"/>
              </a:ext>
            </a:extLst>
          </p:cNvPr>
          <p:cNvSpPr/>
          <p:nvPr/>
        </p:nvSpPr>
        <p:spPr>
          <a:xfrm>
            <a:off x="6764072" y="1463065"/>
            <a:ext cx="304862" cy="46628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DD0547D3-D9A2-1842-4487-99D23F9BA42B}"/>
              </a:ext>
            </a:extLst>
          </p:cNvPr>
          <p:cNvSpPr/>
          <p:nvPr/>
        </p:nvSpPr>
        <p:spPr>
          <a:xfrm>
            <a:off x="2673719" y="1992846"/>
            <a:ext cx="842264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B92D9925-1C93-0B31-2111-2828B406144A}"/>
              </a:ext>
            </a:extLst>
          </p:cNvPr>
          <p:cNvSpPr/>
          <p:nvPr/>
        </p:nvSpPr>
        <p:spPr>
          <a:xfrm>
            <a:off x="4173272" y="1992846"/>
            <a:ext cx="1524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97097266-81A7-49B4-1C78-C0B047E60EEB}"/>
              </a:ext>
            </a:extLst>
          </p:cNvPr>
          <p:cNvSpPr/>
          <p:nvPr/>
        </p:nvSpPr>
        <p:spPr>
          <a:xfrm>
            <a:off x="4401872" y="1992846"/>
            <a:ext cx="762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28A1083C-9CB8-DEA1-0324-04AAA7960414}"/>
              </a:ext>
            </a:extLst>
          </p:cNvPr>
          <p:cNvSpPr/>
          <p:nvPr/>
        </p:nvSpPr>
        <p:spPr>
          <a:xfrm>
            <a:off x="4554272" y="1992846"/>
            <a:ext cx="1524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CD25675C-646C-AA31-0EBE-1FBE3E7C3FE9}"/>
              </a:ext>
            </a:extLst>
          </p:cNvPr>
          <p:cNvSpPr/>
          <p:nvPr/>
        </p:nvSpPr>
        <p:spPr>
          <a:xfrm>
            <a:off x="4782872" y="1992846"/>
            <a:ext cx="1524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2E1DE181-D134-10A7-5569-C2FA9E144EAF}"/>
              </a:ext>
            </a:extLst>
          </p:cNvPr>
          <p:cNvSpPr/>
          <p:nvPr/>
        </p:nvSpPr>
        <p:spPr>
          <a:xfrm>
            <a:off x="5011472" y="1992846"/>
            <a:ext cx="1524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EB18B547-9A35-9D80-35A6-99FF92E40B69}"/>
              </a:ext>
            </a:extLst>
          </p:cNvPr>
          <p:cNvSpPr/>
          <p:nvPr/>
        </p:nvSpPr>
        <p:spPr>
          <a:xfrm>
            <a:off x="5240072" y="1992846"/>
            <a:ext cx="304863" cy="40468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yt_shape_1684745726870">
            <a:extLst>
              <a:ext uri="{FF2B5EF4-FFF2-40B4-BE49-F238E27FC236}">
                <a16:creationId xmlns:a16="http://schemas.microsoft.com/office/drawing/2014/main" id="{8CFF74C3-3315-F53E-1FB4-40E4DDBEF44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9830B20-11BB-A4DD-F0A8-25193793DED8}"/>
              </a:ext>
            </a:extLst>
          </p:cNvPr>
          <p:cNvSpPr txBox="1"/>
          <p:nvPr/>
        </p:nvSpPr>
        <p:spPr>
          <a:xfrm>
            <a:off x="9112460" y="1882540"/>
            <a:ext cx="1018286" cy="56179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5625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7" name="yt_shape_1121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d258765-a905-4ba4-9258-a79a6ea88820.png&quot;}"/>
            </a:endParaRPr>
          </a:p>
        </p:txBody>
      </p:sp>
      <p:sp>
        <p:nvSpPr>
          <p:cNvPr id="11218" name="yt_shape_1121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任意给定一个负数，利用计算器不断进行开立方运算，随着开立方次数增加，结果越来越趋向（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19" name="yt_table_11219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233839"/>
              </p:ext>
            </p:extLst>
          </p:nvPr>
        </p:nvGraphicFramePr>
        <p:xfrm>
          <a:off x="540000" y="2755982"/>
          <a:ext cx="4353243" cy="852425"/>
        </p:xfrm>
        <a:graphic>
          <a:graphicData uri="http://schemas.openxmlformats.org/drawingml/2006/table">
            <a:tbl>
              <a:tblPr/>
              <a:tblGrid>
                <a:gridCol w="225298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sp>
        <p:nvSpPr>
          <p:cNvPr id="11221" name="yt_shape_11221"/>
          <p:cNvSpPr txBox="1"/>
          <p:nvPr/>
        </p:nvSpPr>
        <p:spPr>
          <a:xfrm>
            <a:off x="540119" y="3659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学校有一个正方形的花坛面积是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平方米，这个花坛的边长大约是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2" name="yt_shape_11222"/>
              <p:cNvSpPr txBox="1"/>
              <p:nvPr/>
            </p:nvSpPr>
            <p:spPr>
              <a:xfrm>
                <a:off x="540000" y="4618442"/>
                <a:ext cx="577151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）用计算器计算：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11−2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222" name="yt_shape_1122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8442"/>
                <a:ext cx="5771516" cy="466666"/>
              </a:xfrm>
              <a:prstGeom prst="rect">
                <a:avLst/>
              </a:prstGeom>
              <a:blipFill>
                <a:blip r:embed="rId2"/>
                <a:stretch>
                  <a:fillRect l="-3277" t="-5263" r="-222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27010">
            <a:extLst>
              <a:ext uri="{FF2B5EF4-FFF2-40B4-BE49-F238E27FC236}">
                <a16:creationId xmlns:a16="http://schemas.microsoft.com/office/drawing/2014/main" id="{258BD771-E346-6B6F-7888-A9DCEEF0D14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EF51D3-8FFC-10FB-ED1E-9E5D5BF42D4D}"/>
              </a:ext>
            </a:extLst>
          </p:cNvPr>
          <p:cNvSpPr txBox="1"/>
          <p:nvPr/>
        </p:nvSpPr>
        <p:spPr>
          <a:xfrm>
            <a:off x="28885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3F3650-0FFC-F648-99D6-52E637704440}"/>
              </a:ext>
            </a:extLst>
          </p:cNvPr>
          <p:cNvSpPr txBox="1"/>
          <p:nvPr/>
        </p:nvSpPr>
        <p:spPr>
          <a:xfrm>
            <a:off x="10127507" y="3612201"/>
            <a:ext cx="854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512C9E-2734-9A55-F343-4BE1DCAE14E4}"/>
              </a:ext>
            </a:extLst>
          </p:cNvPr>
          <p:cNvSpPr txBox="1"/>
          <p:nvPr/>
        </p:nvSpPr>
        <p:spPr>
          <a:xfrm>
            <a:off x="5403688" y="4571636"/>
            <a:ext cx="3324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296994-2854-C44D-49E3-A1AB29121E37}"/>
                  </a:ext>
                </a:extLst>
              </p:cNvPr>
              <p:cNvSpPr txBox="1"/>
              <p:nvPr/>
            </p:nvSpPr>
            <p:spPr>
              <a:xfrm>
                <a:off x="3647728" y="5151625"/>
                <a:ext cx="6096000" cy="1612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  <a:cs typeface="+mn-cs"/>
                          </a:rPr>
                          <m:t>1111−22</m:t>
                        </m:r>
                      </m:e>
                    </m:rad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en-US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marL="0" marR="0" lvl="0" indent="0" algn="l" defTabSz="914400" rtl="0" eaLnBrk="1" fontAlgn="base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  <a:cs typeface="+mn-cs"/>
                          </a:rPr>
                          <m:t>111111−222</m:t>
                        </m:r>
                      </m:e>
                    </m:rad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en-US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333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marL="0" marR="0" lvl="0" indent="0" algn="l" defTabSz="914400" rtl="0" eaLnBrk="1" fontAlgn="base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  <a:cs typeface="+mn-cs"/>
                          </a:rPr>
                          <m:t>11111111−2222</m:t>
                        </m:r>
                      </m:e>
                    </m:rad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en-US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3333</a:t>
                </a:r>
                <a:r>
                  <a:rPr kumimoji="0" lang="zh-CN" altLang="zh-CN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zh-CN" altLang="zh-CN" sz="100" b="0" i="0" u="none" strike="noStrike" kern="1200" cap="none" spc="-100" normalizeH="0" baseline="0" noProof="0" dirty="0">
                    <a:ln>
                      <a:noFill/>
                    </a:ln>
                    <a:noFill/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296994-2854-C44D-49E3-A1AB29121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728" y="5151625"/>
                <a:ext cx="6096000" cy="1612749"/>
              </a:xfrm>
              <a:prstGeom prst="rect">
                <a:avLst/>
              </a:prstGeom>
              <a:blipFill>
                <a:blip r:embed="rId4"/>
                <a:stretch>
                  <a:fillRect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60A4FC8-354C-1A7E-6F5F-3A7CFB2C7491}"/>
              </a:ext>
            </a:extLst>
          </p:cNvPr>
          <p:cNvSpPr txBox="1"/>
          <p:nvPr/>
        </p:nvSpPr>
        <p:spPr>
          <a:xfrm>
            <a:off x="5853557" y="5135896"/>
            <a:ext cx="4848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F3178B-F994-1793-7573-E641875A60E1}"/>
              </a:ext>
            </a:extLst>
          </p:cNvPr>
          <p:cNvSpPr txBox="1"/>
          <p:nvPr/>
        </p:nvSpPr>
        <p:spPr>
          <a:xfrm>
            <a:off x="6358382" y="5657676"/>
            <a:ext cx="637285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7674F3-68E6-AD57-815A-50119D3FD9C4}"/>
              </a:ext>
            </a:extLst>
          </p:cNvPr>
          <p:cNvSpPr txBox="1"/>
          <p:nvPr/>
        </p:nvSpPr>
        <p:spPr>
          <a:xfrm>
            <a:off x="6863207" y="6179455"/>
            <a:ext cx="789685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3333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4" name="yt_shape_11224"/>
              <p:cNvSpPr txBox="1"/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）试运用发现的规律猜想：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1111111111−22222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33333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，并通过计算器验证你的猜想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24" name="yt_shape_11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r="-76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9B1DAD0-9FA6-532B-A415-57360D4EE711}"/>
              </a:ext>
            </a:extLst>
          </p:cNvPr>
          <p:cNvSpPr txBox="1"/>
          <p:nvPr/>
        </p:nvSpPr>
        <p:spPr>
          <a:xfrm>
            <a:off x="8256240" y="795592"/>
            <a:ext cx="942086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33333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在做浮力实验时，小华用一根细线将一正方体铁块拴住，完全浸入盛满水的圆柱形烧杯中，溢出水的体积为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，小华又将铁块从烧杯中提起，量得烧杯中的水位下降了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请问烧杯内部的底面半径和铁块的棱长各是多少？（用计算器计算，结果精确到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233" name="yt_shape_11233"/>
          <p:cNvSpPr txBox="1"/>
          <p:nvPr/>
        </p:nvSpPr>
        <p:spPr>
          <a:xfrm>
            <a:off x="540000" y="2819698"/>
            <a:ext cx="66332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设铁块的棱长为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4" name="yt_shape_11234"/>
              <p:cNvSpPr txBox="1"/>
              <p:nvPr/>
            </p:nvSpPr>
            <p:spPr>
              <a:xfrm>
                <a:off x="540000" y="3299001"/>
                <a:ext cx="4490012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设烧杯内部的底面半径为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πr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234" name="yt_shape_11234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9001"/>
                <a:ext cx="4490012" cy="1434047"/>
              </a:xfrm>
              <a:prstGeom prst="rect">
                <a:avLst/>
              </a:prstGeom>
              <a:blipFill>
                <a:blip r:embed="rId2"/>
                <a:stretch>
                  <a:fillRect l="-4212" t="-1277" r="-3397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36" name="yt_shape_11236"/>
              <p:cNvSpPr txBox="1"/>
              <p:nvPr/>
            </p:nvSpPr>
            <p:spPr>
              <a:xfrm>
                <a:off x="540000" y="4783836"/>
                <a:ext cx="243028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π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36" name="yt_shape_11236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3836"/>
                <a:ext cx="2430281" cy="920637"/>
              </a:xfrm>
              <a:prstGeom prst="rect">
                <a:avLst/>
              </a:prstGeom>
              <a:blipFill>
                <a:blip r:embed="rId3"/>
                <a:stretch>
                  <a:fillRect l="-7789" r="-7035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38" name="yt_shape_11238"/>
          <p:cNvSpPr txBox="1"/>
          <p:nvPr/>
        </p:nvSpPr>
        <p:spPr>
          <a:xfrm>
            <a:off x="540000" y="5755261"/>
            <a:ext cx="7752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烧杯内部的底面半径是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铁块的棱长是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3" grpId="0" build="allAtOnce"/>
      <p:bldP spid="11234" grpId="0" build="allAtOnce"/>
      <p:bldP spid="11236" grpId="0" build="allAtOnce"/>
      <p:bldP spid="1123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1008</Words>
  <Application>Microsoft Office PowerPoint</Application>
  <PresentationFormat>宽屏</PresentationFormat>
  <Paragraphs>121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2023-05-24T05:59:33Z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