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2" r:id="rId4"/>
    <p:sldId id="375" r:id="rId5"/>
    <p:sldId id="378" r:id="rId6"/>
    <p:sldId id="382" r:id="rId7"/>
    <p:sldId id="384" r:id="rId8"/>
    <p:sldId id="386" r:id="rId9"/>
    <p:sldId id="388" r:id="rId10"/>
    <p:sldId id="390" r:id="rId11"/>
    <p:sldId id="391" r:id="rId12"/>
    <p:sldId id="392" r:id="rId13"/>
    <p:sldId id="396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22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1" name="yt_shape_12751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b3265b1-4bad-4656-a83d-1f0880088417.png&quot;}"/>
            </a:endParaRPr>
          </a:p>
        </p:txBody>
      </p:sp>
      <p:sp>
        <p:nvSpPr>
          <p:cNvPr id="12752" name="yt_shape_12752"/>
          <p:cNvSpPr txBox="1"/>
          <p:nvPr/>
        </p:nvSpPr>
        <p:spPr>
          <a:xfrm>
            <a:off x="540000" y="165316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作函数图象的步骤：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列表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、描点、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连线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53" name="yt_shape_12753"/>
          <p:cNvSpPr txBox="1"/>
          <p:nvPr/>
        </p:nvSpPr>
        <p:spPr>
          <a:xfrm>
            <a:off x="540119" y="213246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）的图象是经过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，因此画正比例函数的图象时，只要再确定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个点，过这个点与原点画直线就可以了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正比例函数的图象也称为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54" name="yt_shape_12754"/>
          <p:cNvSpPr txBox="1"/>
          <p:nvPr/>
        </p:nvSpPr>
        <p:spPr>
          <a:xfrm>
            <a:off x="540119" y="35720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99372">
            <a:extLst>
              <a:ext uri="{FF2B5EF4-FFF2-40B4-BE49-F238E27FC236}">
                <a16:creationId xmlns:a16="http://schemas.microsoft.com/office/drawing/2014/main" id="{5D63920A-60F2-7342-569C-50BDBFA1B2D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21485E-29DC-9F96-41CA-075F69D168B9}"/>
              </a:ext>
            </a:extLst>
          </p:cNvPr>
          <p:cNvSpPr txBox="1"/>
          <p:nvPr/>
        </p:nvSpPr>
        <p:spPr>
          <a:xfrm>
            <a:off x="3726589" y="160635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ABB23E-39B1-3393-6674-61A78831D398}"/>
              </a:ext>
            </a:extLst>
          </p:cNvPr>
          <p:cNvSpPr txBox="1"/>
          <p:nvPr/>
        </p:nvSpPr>
        <p:spPr>
          <a:xfrm>
            <a:off x="6164989" y="160635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连线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99B5C3-D0FC-48D9-BAA9-34E47AF4CB23}"/>
              </a:ext>
            </a:extLst>
          </p:cNvPr>
          <p:cNvSpPr txBox="1"/>
          <p:nvPr/>
        </p:nvSpPr>
        <p:spPr>
          <a:xfrm>
            <a:off x="6109546" y="208565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CB26AC-403C-33E6-2DA3-51986A01B3C5}"/>
              </a:ext>
            </a:extLst>
          </p:cNvPr>
          <p:cNvSpPr txBox="1"/>
          <p:nvPr/>
        </p:nvSpPr>
        <p:spPr>
          <a:xfrm>
            <a:off x="8243146" y="208565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316B1E-B406-1385-7691-F23DB5C63911}"/>
              </a:ext>
            </a:extLst>
          </p:cNvPr>
          <p:cNvSpPr txBox="1"/>
          <p:nvPr/>
        </p:nvSpPr>
        <p:spPr>
          <a:xfrm>
            <a:off x="4412508" y="256114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54A3A0-C2B7-7764-7049-EB87FCF08CBD}"/>
              </a:ext>
            </a:extLst>
          </p:cNvPr>
          <p:cNvSpPr txBox="1"/>
          <p:nvPr/>
        </p:nvSpPr>
        <p:spPr>
          <a:xfrm>
            <a:off x="2888508" y="3008886"/>
            <a:ext cx="1499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278C2F-E1E8-48A3-E890-3BC3334B84FE}"/>
              </a:ext>
            </a:extLst>
          </p:cNvPr>
          <p:cNvSpPr txBox="1"/>
          <p:nvPr/>
        </p:nvSpPr>
        <p:spPr>
          <a:xfrm>
            <a:off x="8346332" y="35252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B9E88E-A42D-1828-014A-C77A1049FBAE}"/>
              </a:ext>
            </a:extLst>
          </p:cNvPr>
          <p:cNvSpPr txBox="1"/>
          <p:nvPr/>
        </p:nvSpPr>
        <p:spPr>
          <a:xfrm>
            <a:off x="3023446" y="400071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2" name="yt_shape_128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是正比例函数，且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求正比例函数的表达式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13" name="yt_shape_12813"/>
          <p:cNvSpPr txBox="1"/>
          <p:nvPr/>
        </p:nvSpPr>
        <p:spPr>
          <a:xfrm>
            <a:off x="540000" y="1859435"/>
            <a:ext cx="36243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2814" name="yt_shape_12814"/>
          <p:cNvSpPr txBox="1"/>
          <p:nvPr/>
        </p:nvSpPr>
        <p:spPr>
          <a:xfrm>
            <a:off x="540000" y="2338738"/>
            <a:ext cx="440986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即正比例函数的表达式为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13" grpId="0" build="allAtOnce"/>
      <p:bldP spid="128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5" name="yt_shape_12815"/>
          <p:cNvSpPr txBox="1"/>
          <p:nvPr/>
        </p:nvSpPr>
        <p:spPr>
          <a:xfrm>
            <a:off x="551384" y="764704"/>
            <a:ext cx="62388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成正比例，且当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16" name="yt_shape_12816"/>
          <p:cNvSpPr txBox="1"/>
          <p:nvPr/>
        </p:nvSpPr>
        <p:spPr>
          <a:xfrm>
            <a:off x="551384" y="1244007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的函数表达式；</a:t>
            </a:r>
          </a:p>
        </p:txBody>
      </p:sp>
      <p:sp>
        <p:nvSpPr>
          <p:cNvPr id="12817" name="yt_shape_12817"/>
          <p:cNvSpPr txBox="1"/>
          <p:nvPr/>
        </p:nvSpPr>
        <p:spPr>
          <a:xfrm>
            <a:off x="551384" y="1723310"/>
            <a:ext cx="21961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18" name="yt_shape_12818"/>
          <p:cNvSpPr txBox="1"/>
          <p:nvPr/>
        </p:nvSpPr>
        <p:spPr>
          <a:xfrm>
            <a:off x="551384" y="220261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）作出该函数的图象；</a:t>
            </a:r>
          </a:p>
        </p:txBody>
      </p:sp>
      <p:sp>
        <p:nvSpPr>
          <p:cNvPr id="12819" name="yt_shape_12819"/>
          <p:cNvSpPr txBox="1"/>
          <p:nvPr/>
        </p:nvSpPr>
        <p:spPr>
          <a:xfrm>
            <a:off x="551384" y="2681916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20" name="yt_image_1282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1282" y="2884736"/>
            <a:ext cx="1632204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2" name="yt_shape_12822"/>
          <p:cNvSpPr txBox="1"/>
          <p:nvPr/>
        </p:nvSpPr>
        <p:spPr>
          <a:xfrm>
            <a:off x="551384" y="4439244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）在这个函数图象上，求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2823" name="yt_shape_12823"/>
          <p:cNvSpPr txBox="1"/>
          <p:nvPr/>
        </p:nvSpPr>
        <p:spPr>
          <a:xfrm>
            <a:off x="551384" y="4918547"/>
            <a:ext cx="75822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2824">
            <a:extLst>
              <a:ext uri="{FF2B5EF4-FFF2-40B4-BE49-F238E27FC236}">
                <a16:creationId xmlns:a16="http://schemas.microsoft.com/office/drawing/2014/main" id="{0465AB0D-CF6C-B2D7-B7C0-53879350C2CA}"/>
              </a:ext>
            </a:extLst>
          </p:cNvPr>
          <p:cNvSpPr txBox="1"/>
          <p:nvPr/>
        </p:nvSpPr>
        <p:spPr>
          <a:xfrm>
            <a:off x="551384" y="5288079"/>
            <a:ext cx="6516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2825">
            <a:extLst>
              <a:ext uri="{FF2B5EF4-FFF2-40B4-BE49-F238E27FC236}">
                <a16:creationId xmlns:a16="http://schemas.microsoft.com/office/drawing/2014/main" id="{E200F672-9498-5F70-31F1-AD103C3D254F}"/>
              </a:ext>
            </a:extLst>
          </p:cNvPr>
          <p:cNvSpPr txBox="1"/>
          <p:nvPr/>
        </p:nvSpPr>
        <p:spPr>
          <a:xfrm>
            <a:off x="551384" y="5767382"/>
            <a:ext cx="775853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所对应的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17" grpId="0" build="allAtOnce"/>
      <p:bldP spid="12819" grpId="0" build="allAtOnce"/>
      <p:bldP spid="12823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6" name="yt_shape_12826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8b22c1f-d8ee-414a-a3c1-378c8ca3d569.png&quot;}"/>
            </a:endParaRPr>
          </a:p>
        </p:txBody>
      </p:sp>
      <p:sp>
        <p:nvSpPr>
          <p:cNvPr id="12827" name="yt_shape_12827"/>
          <p:cNvSpPr txBox="1"/>
          <p:nvPr/>
        </p:nvSpPr>
        <p:spPr>
          <a:xfrm>
            <a:off x="540000" y="1602372"/>
            <a:ext cx="10437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），求：</a:t>
            </a:r>
          </a:p>
        </p:txBody>
      </p:sp>
      <p:sp>
        <p:nvSpPr>
          <p:cNvPr id="12828" name="yt_shape_12828"/>
          <p:cNvSpPr txBox="1"/>
          <p:nvPr/>
        </p:nvSpPr>
        <p:spPr>
          <a:xfrm>
            <a:off x="540000" y="2081675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）这个函数表达式；</a:t>
            </a:r>
          </a:p>
        </p:txBody>
      </p:sp>
      <p:sp>
        <p:nvSpPr>
          <p:cNvPr id="12829" name="yt_shape_12829"/>
          <p:cNvSpPr txBox="1"/>
          <p:nvPr/>
        </p:nvSpPr>
        <p:spPr>
          <a:xfrm>
            <a:off x="540119" y="2560978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函数表达式为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30" name="yt_shape_12830"/>
          <p:cNvSpPr txBox="1"/>
          <p:nvPr/>
        </p:nvSpPr>
        <p:spPr>
          <a:xfrm>
            <a:off x="511088" y="3040281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）画出这个函数图象；</a:t>
            </a:r>
          </a:p>
        </p:txBody>
      </p:sp>
      <p:sp>
        <p:nvSpPr>
          <p:cNvPr id="12831" name="yt_shape_12831"/>
          <p:cNvSpPr txBox="1"/>
          <p:nvPr/>
        </p:nvSpPr>
        <p:spPr>
          <a:xfrm>
            <a:off x="511088" y="3519584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函数过点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2832" name="yt_image_128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0119" y="4151251"/>
            <a:ext cx="1773936" cy="208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899562">
            <a:extLst>
              <a:ext uri="{FF2B5EF4-FFF2-40B4-BE49-F238E27FC236}">
                <a16:creationId xmlns:a16="http://schemas.microsoft.com/office/drawing/2014/main" id="{1F2DF782-C0C5-1E54-5D7F-85DAED9C5A5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29" grpId="0" build="allAtOnce"/>
      <p:bldP spid="1283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4" name="yt_shape_12834"/>
          <p:cNvSpPr txBox="1"/>
          <p:nvPr/>
        </p:nvSpPr>
        <p:spPr>
          <a:xfrm>
            <a:off x="540000" y="900000"/>
            <a:ext cx="93775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）判断点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）是否在这个函数图象上；</a:t>
            </a:r>
          </a:p>
        </p:txBody>
      </p:sp>
      <p:sp>
        <p:nvSpPr>
          <p:cNvPr id="12835" name="yt_shape_12835"/>
          <p:cNvSpPr txBox="1"/>
          <p:nvPr/>
        </p:nvSpPr>
        <p:spPr>
          <a:xfrm>
            <a:off x="540000" y="1379303"/>
            <a:ext cx="906979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分别代入表达式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不在函数图象上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在函数图象上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36" name="yt_shape_12836"/>
          <p:cNvSpPr txBox="1"/>
          <p:nvPr/>
        </p:nvSpPr>
        <p:spPr>
          <a:xfrm>
            <a:off x="540000" y="3299001"/>
            <a:ext cx="10571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）图象上的两点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37" name="yt_shape_12837"/>
          <p:cNvSpPr txBox="1"/>
          <p:nvPr/>
        </p:nvSpPr>
        <p:spPr>
          <a:xfrm>
            <a:off x="540000" y="3778304"/>
            <a:ext cx="81961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35" grpId="0" build="allAtOnce"/>
      <p:bldP spid="1283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5" name="yt_shape_12755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c4ee054-f6cb-46a1-bb75-decaa186d411.png&quot;}"/>
            </a:endParaRPr>
          </a:p>
        </p:txBody>
      </p:sp>
      <p:sp>
        <p:nvSpPr>
          <p:cNvPr id="12756" name="yt_shape_12756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正比例函数的图象</a:t>
            </a:r>
          </a:p>
        </p:txBody>
      </p:sp>
      <p:sp>
        <p:nvSpPr>
          <p:cNvPr id="12757" name="yt_shape_12757"/>
          <p:cNvSpPr txBox="1"/>
          <p:nvPr/>
        </p:nvSpPr>
        <p:spPr>
          <a:xfrm>
            <a:off x="540000" y="2161766"/>
            <a:ext cx="60946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的大致图象是（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758" name="yt_image_1275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336" y="2793433"/>
            <a:ext cx="6624736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0" name="yt_shape_12760"/>
          <p:cNvSpPr txBox="1"/>
          <p:nvPr/>
        </p:nvSpPr>
        <p:spPr>
          <a:xfrm>
            <a:off x="540000" y="4133240"/>
            <a:ext cx="53428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的图象平分（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61" name="yt_table_1276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516463"/>
              </p:ext>
            </p:extLst>
          </p:nvPr>
        </p:nvGraphicFramePr>
        <p:xfrm>
          <a:off x="683279" y="4755469"/>
          <a:ext cx="5772761" cy="848742"/>
        </p:xfrm>
        <a:graphic>
          <a:graphicData uri="http://schemas.openxmlformats.org/drawingml/2006/table">
            <a:tbl>
              <a:tblPr/>
              <a:tblGrid>
                <a:gridCol w="3309974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2462787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p:sp>
        <p:nvSpPr>
          <p:cNvPr id="12763" name="yt_shape_12763"/>
          <p:cNvSpPr txBox="1"/>
          <p:nvPr/>
        </p:nvSpPr>
        <p:spPr>
          <a:xfrm>
            <a:off x="540119" y="5664249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是过点（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）的一条直线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    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（填“在”或“不在”）直线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99398">
            <a:extLst>
              <a:ext uri="{FF2B5EF4-FFF2-40B4-BE49-F238E27FC236}">
                <a16:creationId xmlns:a16="http://schemas.microsoft.com/office/drawing/2014/main" id="{8AC52C49-23AD-D1AD-31BB-9154FD600AA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899414">
            <a:extLst>
              <a:ext uri="{FF2B5EF4-FFF2-40B4-BE49-F238E27FC236}">
                <a16:creationId xmlns:a16="http://schemas.microsoft.com/office/drawing/2014/main" id="{530560DE-AF33-6052-9846-8A3C3AF98AC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2B3D7F-24DA-E27B-5DAD-DCE4828E3572}"/>
              </a:ext>
            </a:extLst>
          </p:cNvPr>
          <p:cNvSpPr txBox="1"/>
          <p:nvPr/>
        </p:nvSpPr>
        <p:spPr>
          <a:xfrm>
            <a:off x="5672864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5FC253-AB17-6825-895C-E902565FFBF2}"/>
              </a:ext>
            </a:extLst>
          </p:cNvPr>
          <p:cNvSpPr txBox="1"/>
          <p:nvPr/>
        </p:nvSpPr>
        <p:spPr>
          <a:xfrm>
            <a:off x="4910864" y="40864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28ACB8-0A48-320F-89C6-35307BD37980}"/>
              </a:ext>
            </a:extLst>
          </p:cNvPr>
          <p:cNvSpPr txBox="1"/>
          <p:nvPr/>
        </p:nvSpPr>
        <p:spPr>
          <a:xfrm>
            <a:off x="4910983" y="561744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588532-BADE-1533-2C37-E60A1B73C3FE}"/>
              </a:ext>
            </a:extLst>
          </p:cNvPr>
          <p:cNvSpPr txBox="1"/>
          <p:nvPr/>
        </p:nvSpPr>
        <p:spPr>
          <a:xfrm>
            <a:off x="7044582" y="561744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327931-A92B-00DA-91FF-60E646BAC5DB}"/>
              </a:ext>
            </a:extLst>
          </p:cNvPr>
          <p:cNvSpPr txBox="1"/>
          <p:nvPr/>
        </p:nvSpPr>
        <p:spPr>
          <a:xfrm>
            <a:off x="10920536" y="555700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217CC4-B01D-ED3B-39D8-2BBDE437E708}"/>
              </a:ext>
            </a:extLst>
          </p:cNvPr>
          <p:cNvSpPr txBox="1"/>
          <p:nvPr/>
        </p:nvSpPr>
        <p:spPr>
          <a:xfrm>
            <a:off x="11266278" y="554807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在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4" name="yt_shape_12764"/>
          <p:cNvSpPr txBox="1"/>
          <p:nvPr/>
        </p:nvSpPr>
        <p:spPr>
          <a:xfrm>
            <a:off x="540000" y="900000"/>
            <a:ext cx="6581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在平面直角坐标系中，画出函数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68" name="yt_shape_12768"/>
          <p:cNvSpPr txBox="1"/>
          <p:nvPr/>
        </p:nvSpPr>
        <p:spPr>
          <a:xfrm>
            <a:off x="540000" y="46920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65" name="yt_shape_12765" title="H_256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3926" y="1988840"/>
            <a:ext cx="2729484" cy="3262644"/>
            <a:chOff x="0" y="0"/>
            <a:chExt cx="2729484" cy="3262644"/>
          </a:xfrm>
        </p:grpSpPr>
        <p:pic>
          <p:nvPicPr>
            <p:cNvPr id="2" name="yt_image_1276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29484" cy="2866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67" name="yt_shape_12767"/>
            <p:cNvSpPr txBox="1"/>
            <p:nvPr/>
          </p:nvSpPr>
          <p:spPr>
            <a:xfrm>
              <a:off x="831461" y="29026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2769">
            <a:extLst>
              <a:ext uri="{FF2B5EF4-FFF2-40B4-BE49-F238E27FC236}">
                <a16:creationId xmlns:a16="http://schemas.microsoft.com/office/drawing/2014/main" id="{98AB14EB-9751-3F64-6EE1-38BC8050874F}"/>
              </a:ext>
            </a:extLst>
          </p:cNvPr>
          <p:cNvSpPr txBox="1"/>
          <p:nvPr/>
        </p:nvSpPr>
        <p:spPr>
          <a:xfrm>
            <a:off x="540001" y="13953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过这两点的直线即为函数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773">
            <a:extLst>
              <a:ext uri="{FF2B5EF4-FFF2-40B4-BE49-F238E27FC236}">
                <a16:creationId xmlns:a16="http://schemas.microsoft.com/office/drawing/2014/main" id="{3870EE69-61CA-1556-A389-8E141A1F4CBD}"/>
              </a:ext>
            </a:extLst>
          </p:cNvPr>
          <p:cNvSpPr txBox="1"/>
          <p:nvPr/>
        </p:nvSpPr>
        <p:spPr>
          <a:xfrm>
            <a:off x="539882" y="53890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5" name="yt_image_12770">
            <a:extLst>
              <a:ext uri="{FF2B5EF4-FFF2-40B4-BE49-F238E27FC236}">
                <a16:creationId xmlns:a16="http://schemas.microsoft.com/office/drawing/2014/main" id="{1AF3AACD-CC60-7719-6F1B-10D43164DBDE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0877" y="2507194"/>
            <a:ext cx="2350008" cy="243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772">
            <a:extLst>
              <a:ext uri="{FF2B5EF4-FFF2-40B4-BE49-F238E27FC236}">
                <a16:creationId xmlns:a16="http://schemas.microsoft.com/office/drawing/2014/main" id="{88D71C9A-5D5C-7E67-2529-5B4EC404908A}"/>
              </a:ext>
            </a:extLst>
          </p:cNvPr>
          <p:cNvSpPr txBox="1"/>
          <p:nvPr/>
        </p:nvSpPr>
        <p:spPr>
          <a:xfrm>
            <a:off x="5257868" y="4978927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2E0F6F-6418-6830-6745-F308E51F1698}"/>
              </a:ext>
            </a:extLst>
          </p:cNvPr>
          <p:cNvSpPr txBox="1"/>
          <p:nvPr/>
        </p:nvSpPr>
        <p:spPr>
          <a:xfrm>
            <a:off x="5185670" y="4932121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4" name="yt_shape_12774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正比例函数的性质</a:t>
            </a:r>
          </a:p>
        </p:txBody>
      </p:sp>
      <p:sp>
        <p:nvSpPr>
          <p:cNvPr id="12775" name="yt_shape_12775"/>
          <p:cNvSpPr txBox="1"/>
          <p:nvPr/>
        </p:nvSpPr>
        <p:spPr>
          <a:xfrm>
            <a:off x="540000" y="1399565"/>
            <a:ext cx="6420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，下列说法正确的是（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76" name="yt_table_1277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425970"/>
              </p:ext>
            </p:extLst>
          </p:nvPr>
        </p:nvGraphicFramePr>
        <p:xfrm>
          <a:off x="540000" y="2031232"/>
          <a:ext cx="3624263" cy="1697484"/>
        </p:xfrm>
        <a:graphic>
          <a:graphicData uri="http://schemas.openxmlformats.org/drawingml/2006/table">
            <a:tbl>
              <a:tblPr/>
              <a:tblGrid>
                <a:gridCol w="362426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直线过原点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直线经过点（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直线经过二、四象限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sp>
        <p:nvSpPr>
          <p:cNvPr id="12778" name="yt_shape_12778"/>
          <p:cNvSpPr txBox="1"/>
          <p:nvPr/>
        </p:nvSpPr>
        <p:spPr>
          <a:xfrm>
            <a:off x="540119" y="3779129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79" name="yt_table_1277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703717"/>
              </p:ext>
            </p:extLst>
          </p:nvPr>
        </p:nvGraphicFramePr>
        <p:xfrm>
          <a:off x="540000" y="4410796"/>
          <a:ext cx="4642168" cy="848742"/>
        </p:xfrm>
        <a:graphic>
          <a:graphicData uri="http://schemas.openxmlformats.org/drawingml/2006/table">
            <a:tbl>
              <a:tblPr/>
              <a:tblGrid>
                <a:gridCol w="2795905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846263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pic>
        <p:nvPicPr>
          <p:cNvPr id="3" name="yt_shape_1684745899450">
            <a:extLst>
              <a:ext uri="{FF2B5EF4-FFF2-40B4-BE49-F238E27FC236}">
                <a16:creationId xmlns:a16="http://schemas.microsoft.com/office/drawing/2014/main" id="{421FE3AC-A738-1A15-09CD-0DC08369EB4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2A1425-1F6E-44EE-0127-1C846B9A101A}"/>
              </a:ext>
            </a:extLst>
          </p:cNvPr>
          <p:cNvSpPr txBox="1"/>
          <p:nvPr/>
        </p:nvSpPr>
        <p:spPr>
          <a:xfrm>
            <a:off x="59776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1DCB3E-88D0-654B-C6E2-3983DC31DF86}"/>
              </a:ext>
            </a:extLst>
          </p:cNvPr>
          <p:cNvSpPr txBox="1"/>
          <p:nvPr/>
        </p:nvSpPr>
        <p:spPr>
          <a:xfrm>
            <a:off x="10651382" y="37323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1" name="yt_shape_127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82" name="yt_table_1278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1407"/>
              </p:ext>
            </p:extLst>
          </p:nvPr>
        </p:nvGraphicFramePr>
        <p:xfrm>
          <a:off x="540000" y="2011799"/>
          <a:ext cx="5275581" cy="848742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sp>
        <p:nvSpPr>
          <p:cNvPr id="12784" name="yt_shape_12784"/>
          <p:cNvSpPr txBox="1"/>
          <p:nvPr/>
        </p:nvSpPr>
        <p:spPr>
          <a:xfrm>
            <a:off x="540119" y="2911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）的图象经过第二、四象限，那么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的值随着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（填“增大”或“减小”）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85" name="yt_shape_12785"/>
              <p:cNvSpPr txBox="1"/>
              <p:nvPr/>
            </p:nvSpPr>
            <p:spPr>
              <a:xfrm>
                <a:off x="540000" y="3870576"/>
                <a:ext cx="7959551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的图象经过第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二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四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象限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785" name="yt_shape_1278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70576"/>
                <a:ext cx="7959551" cy="605422"/>
              </a:xfrm>
              <a:prstGeom prst="rect">
                <a:avLst/>
              </a:prstGeom>
              <a:blipFill>
                <a:blip r:embed="rId2"/>
                <a:stretch>
                  <a:fillRect l="-2375" r="-1456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8F9470-8A8A-2E50-0CFD-2798998C0D5C}"/>
              </a:ext>
            </a:extLst>
          </p:cNvPr>
          <p:cNvSpPr txBox="1"/>
          <p:nvPr/>
        </p:nvSpPr>
        <p:spPr>
          <a:xfrm>
            <a:off x="1669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397409-FCA0-438C-7096-40B683201D55}"/>
              </a:ext>
            </a:extLst>
          </p:cNvPr>
          <p:cNvSpPr txBox="1"/>
          <p:nvPr/>
        </p:nvSpPr>
        <p:spPr>
          <a:xfrm>
            <a:off x="2413846" y="333982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7531AD-A797-EA8B-AD04-6E8485ED86D6}"/>
              </a:ext>
            </a:extLst>
          </p:cNvPr>
          <p:cNvSpPr txBox="1"/>
          <p:nvPr/>
        </p:nvSpPr>
        <p:spPr>
          <a:xfrm>
            <a:off x="6427562" y="3823770"/>
            <a:ext cx="1094486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8" name="yt_shape_12788"/>
          <p:cNvSpPr txBox="1"/>
          <p:nvPr/>
        </p:nvSpPr>
        <p:spPr>
          <a:xfrm>
            <a:off x="552440" y="1380683"/>
            <a:ext cx="65322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为何值时，函数图象经过第一、三象限？</a:t>
            </a:r>
          </a:p>
        </p:txBody>
      </p:sp>
      <p:sp>
        <p:nvSpPr>
          <p:cNvPr id="12789" name="yt_shape_12789"/>
          <p:cNvSpPr txBox="1"/>
          <p:nvPr/>
        </p:nvSpPr>
        <p:spPr>
          <a:xfrm>
            <a:off x="552440" y="1859986"/>
            <a:ext cx="24541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90" name="yt_shape_12790"/>
          <p:cNvSpPr txBox="1"/>
          <p:nvPr/>
        </p:nvSpPr>
        <p:spPr>
          <a:xfrm>
            <a:off x="552440" y="2339289"/>
            <a:ext cx="52658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的增大而减小？</a:t>
            </a:r>
          </a:p>
        </p:txBody>
      </p:sp>
      <p:sp>
        <p:nvSpPr>
          <p:cNvPr id="12791" name="yt_shape_12791"/>
          <p:cNvSpPr txBox="1"/>
          <p:nvPr/>
        </p:nvSpPr>
        <p:spPr>
          <a:xfrm>
            <a:off x="552440" y="2818592"/>
            <a:ext cx="24541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92" name="yt_shape_12792"/>
          <p:cNvSpPr txBox="1"/>
          <p:nvPr/>
        </p:nvSpPr>
        <p:spPr>
          <a:xfrm>
            <a:off x="552440" y="3297895"/>
            <a:ext cx="6840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）在该函数的图象上？</a:t>
            </a:r>
          </a:p>
        </p:txBody>
      </p:sp>
      <p:sp>
        <p:nvSpPr>
          <p:cNvPr id="12793" name="yt_shape_12793"/>
          <p:cNvSpPr txBox="1"/>
          <p:nvPr/>
        </p:nvSpPr>
        <p:spPr>
          <a:xfrm>
            <a:off x="552440" y="3777198"/>
            <a:ext cx="2146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2787">
            <a:extLst>
              <a:ext uri="{FF2B5EF4-FFF2-40B4-BE49-F238E27FC236}">
                <a16:creationId xmlns:a16="http://schemas.microsoft.com/office/drawing/2014/main" id="{489FC757-2714-C0AD-79FC-7106B1AECD6D}"/>
              </a:ext>
            </a:extLst>
          </p:cNvPr>
          <p:cNvSpPr txBox="1"/>
          <p:nvPr/>
        </p:nvSpPr>
        <p:spPr>
          <a:xfrm>
            <a:off x="407368" y="980728"/>
            <a:ext cx="5556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" grpId="0" build="allAtOnce"/>
      <p:bldP spid="12791" grpId="0" build="allAtOnce"/>
      <p:bldP spid="1279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4" name="yt_shape_12794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忽视隐含条件致错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95" name="yt_shape_12795"/>
              <p:cNvSpPr txBox="1"/>
              <p:nvPr/>
            </p:nvSpPr>
            <p:spPr>
              <a:xfrm>
                <a:off x="540119" y="1399565"/>
                <a:ext cx="11111999" cy="9929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是正比例函数，且图象在第二、四象限内，则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95" name="yt_shape_1279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992901"/>
              </a:xfrm>
              <a:prstGeom prst="rect">
                <a:avLst/>
              </a:prstGeom>
              <a:blipFill>
                <a:blip r:embed="rId2"/>
                <a:stretch>
                  <a:fillRect l="-1701" r="-1482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899488">
            <a:extLst>
              <a:ext uri="{FF2B5EF4-FFF2-40B4-BE49-F238E27FC236}">
                <a16:creationId xmlns:a16="http://schemas.microsoft.com/office/drawing/2014/main" id="{D0C55149-2280-953A-CEDB-0EBEFF946F1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9BBAA8-EB21-79FA-9D5C-2464FF555A08}"/>
              </a:ext>
            </a:extLst>
          </p:cNvPr>
          <p:cNvSpPr txBox="1"/>
          <p:nvPr/>
        </p:nvSpPr>
        <p:spPr>
          <a:xfrm>
            <a:off x="1059708" y="191168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7" name="yt_shape_1279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218b985-1ecb-4001-a6fa-951efb8b962c.png&quot;}"/>
            </a:endParaRPr>
          </a:p>
        </p:txBody>
      </p:sp>
      <p:sp>
        <p:nvSpPr>
          <p:cNvPr id="12798" name="yt_shape_12798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如图，三个正比例函数的图象分别对应表达式：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从小到大排列为（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02" name="yt_table_1280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270711"/>
              </p:ext>
            </p:extLst>
          </p:nvPr>
        </p:nvGraphicFramePr>
        <p:xfrm>
          <a:off x="540000" y="2603618"/>
          <a:ext cx="4792980" cy="848742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grpSp>
        <p:nvGrpSpPr>
          <p:cNvPr id="12799" name="yt_shape_12799_skip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4506" y="2603618"/>
            <a:ext cx="1745361" cy="2283093"/>
            <a:chOff x="0" y="0"/>
            <a:chExt cx="1745361" cy="2283093"/>
          </a:xfrm>
        </p:grpSpPr>
        <p:pic>
          <p:nvPicPr>
            <p:cNvPr id="2" name="yt_image_1279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5361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1" name="yt_shape_12801"/>
            <p:cNvSpPr txBox="1"/>
            <p:nvPr/>
          </p:nvSpPr>
          <p:spPr>
            <a:xfrm>
              <a:off x="263216" y="192309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99514">
            <a:extLst>
              <a:ext uri="{FF2B5EF4-FFF2-40B4-BE49-F238E27FC236}">
                <a16:creationId xmlns:a16="http://schemas.microsoft.com/office/drawing/2014/main" id="{B73CD208-5A1A-B9E4-2BB3-BC96BF14CAE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512CC88-3BA2-45CD-C109-8920862E91CA}"/>
              </a:ext>
            </a:extLst>
          </p:cNvPr>
          <p:cNvSpPr txBox="1"/>
          <p:nvPr/>
        </p:nvSpPr>
        <p:spPr>
          <a:xfrm>
            <a:off x="4242646" y="20728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4" name="yt_shape_1280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如果一个正比例函数的图象经过不同象限的两点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），那么一定有（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05" name="yt_table_1280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416999"/>
              </p:ext>
            </p:extLst>
          </p:nvPr>
        </p:nvGraphicFramePr>
        <p:xfrm>
          <a:off x="540000" y="2011799"/>
          <a:ext cx="5878830" cy="848742"/>
        </p:xfrm>
        <a:graphic>
          <a:graphicData uri="http://schemas.openxmlformats.org/drawingml/2006/table">
            <a:tbl>
              <a:tblPr/>
              <a:tblGrid>
                <a:gridCol w="3405505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2473325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sp>
        <p:nvSpPr>
          <p:cNvPr id="12807" name="yt_shape_12807"/>
          <p:cNvSpPr txBox="1"/>
          <p:nvPr/>
        </p:nvSpPr>
        <p:spPr>
          <a:xfrm>
            <a:off x="540119" y="2911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上的一动点，点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取最小值时，点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811" name="yt_shape_12811"/>
          <p:cNvSpPr txBox="1"/>
          <p:nvPr/>
        </p:nvSpPr>
        <p:spPr>
          <a:xfrm>
            <a:off x="540000" y="61037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08" name="yt_shape_12808" title="H_159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0152" y="4022940"/>
            <a:ext cx="2131695" cy="2030490"/>
            <a:chOff x="0" y="0"/>
            <a:chExt cx="2131695" cy="2030490"/>
          </a:xfrm>
        </p:grpSpPr>
        <p:pic>
          <p:nvPicPr>
            <p:cNvPr id="2" name="yt_image_1280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31695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0" name="yt_shape_12810"/>
            <p:cNvSpPr txBox="1"/>
            <p:nvPr/>
          </p:nvSpPr>
          <p:spPr>
            <a:xfrm>
              <a:off x="456383" y="167049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C0A290-9F71-A9D8-6E57-2731698F52F6}"/>
              </a:ext>
            </a:extLst>
          </p:cNvPr>
          <p:cNvSpPr txBox="1"/>
          <p:nvPr/>
        </p:nvSpPr>
        <p:spPr>
          <a:xfrm>
            <a:off x="2278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2C70D1-1791-3DA9-D2C5-785CAC1426E2}"/>
              </a:ext>
            </a:extLst>
          </p:cNvPr>
          <p:cNvSpPr txBox="1"/>
          <p:nvPr/>
        </p:nvSpPr>
        <p:spPr>
          <a:xfrm>
            <a:off x="8426089" y="333982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1420</Words>
  <Application>Microsoft Office PowerPoint</Application>
  <PresentationFormat>宽屏</PresentationFormat>
  <Paragraphs>111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50</cp:revision>
  <dcterms:created xsi:type="dcterms:W3CDTF">2023-05-05T05:33:00Z</dcterms:created>
  <dcterms:modified xsi:type="dcterms:W3CDTF">2023-05-23T07:28:36Z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