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71" r:id="rId6"/>
    <p:sldId id="373" r:id="rId7"/>
    <p:sldId id="375" r:id="rId8"/>
    <p:sldId id="377" r:id="rId9"/>
    <p:sldId id="378" r:id="rId10"/>
    <p:sldId id="380" r:id="rId11"/>
    <p:sldId id="382" r:id="rId12"/>
    <p:sldId id="385" r:id="rId13"/>
    <p:sldId id="384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3" name="yt_shape_1386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a9e3f49-4a03-4aa9-ada8-0f61a0fc9aad.png&quot;}"/>
            </a:endParaRPr>
          </a:p>
        </p:txBody>
      </p:sp>
      <p:sp>
        <p:nvSpPr>
          <p:cNvPr id="13864" name="yt_shape_13864"/>
          <p:cNvSpPr txBox="1"/>
          <p:nvPr/>
        </p:nvSpPr>
        <p:spPr>
          <a:xfrm>
            <a:off x="540000" y="165316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列二元一次方程组解应用题的基本步骤：</a:t>
            </a:r>
          </a:p>
        </p:txBody>
      </p:sp>
      <p:sp>
        <p:nvSpPr>
          <p:cNvPr id="13865" name="yt_shape_13865"/>
          <p:cNvSpPr txBox="1"/>
          <p:nvPr/>
        </p:nvSpPr>
        <p:spPr>
          <a:xfrm>
            <a:off x="540000" y="2132463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）审：审清题意，明确各数量之间的关系；</a:t>
            </a:r>
          </a:p>
        </p:txBody>
      </p:sp>
      <p:sp>
        <p:nvSpPr>
          <p:cNvPr id="13866" name="yt_shape_13866"/>
          <p:cNvSpPr txBox="1"/>
          <p:nvPr/>
        </p:nvSpPr>
        <p:spPr>
          <a:xfrm>
            <a:off x="540000" y="2611766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）设：判断已知量和未知量，设出两个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未知数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867" name="yt_shape_13867"/>
          <p:cNvSpPr txBox="1"/>
          <p:nvPr/>
        </p:nvSpPr>
        <p:spPr>
          <a:xfrm>
            <a:off x="540000" y="3091069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）找：找出涵盖题目含义的两个等量关系；</a:t>
            </a:r>
          </a:p>
        </p:txBody>
      </p:sp>
      <p:sp>
        <p:nvSpPr>
          <p:cNvPr id="13868" name="yt_shape_13868"/>
          <p:cNvSpPr txBox="1"/>
          <p:nvPr/>
        </p:nvSpPr>
        <p:spPr>
          <a:xfrm>
            <a:off x="540000" y="3570372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）列：根据这两个相等关系列出两个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二元一次方程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，并组成方程组；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869" name="yt_shape_13869"/>
          <p:cNvSpPr txBox="1"/>
          <p:nvPr/>
        </p:nvSpPr>
        <p:spPr>
          <a:xfrm>
            <a:off x="540000" y="4049675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）解：解这个方程组，求出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未知数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3870" name="yt_shape_13870"/>
          <p:cNvSpPr txBox="1"/>
          <p:nvPr/>
        </p:nvSpPr>
        <p:spPr>
          <a:xfrm>
            <a:off x="540000" y="4528978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）答：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检验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解的合理性，写出答案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6026103">
            <a:extLst>
              <a:ext uri="{FF2B5EF4-FFF2-40B4-BE49-F238E27FC236}">
                <a16:creationId xmlns:a16="http://schemas.microsoft.com/office/drawing/2014/main" id="{C63BFAEC-4217-BCBF-05A6-1A224006406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321CAE-A56E-3F52-31F3-AF9C1517EC21}"/>
              </a:ext>
            </a:extLst>
          </p:cNvPr>
          <p:cNvSpPr txBox="1"/>
          <p:nvPr/>
        </p:nvSpPr>
        <p:spPr>
          <a:xfrm>
            <a:off x="6393589" y="256496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未知数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D34A4D-8C55-1D48-7969-7D35FBBB0E26}"/>
              </a:ext>
            </a:extLst>
          </p:cNvPr>
          <p:cNvSpPr txBox="1"/>
          <p:nvPr/>
        </p:nvSpPr>
        <p:spPr>
          <a:xfrm>
            <a:off x="6088789" y="352356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二元一次方程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136E72-32F9-7747-89F8-C7A306A77CDB}"/>
              </a:ext>
            </a:extLst>
          </p:cNvPr>
          <p:cNvSpPr txBox="1"/>
          <p:nvPr/>
        </p:nvSpPr>
        <p:spPr>
          <a:xfrm>
            <a:off x="4869589" y="400286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未知数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F098F7-D6CA-4DB8-F364-6160C42CBEC5}"/>
              </a:ext>
            </a:extLst>
          </p:cNvPr>
          <p:cNvSpPr txBox="1"/>
          <p:nvPr/>
        </p:nvSpPr>
        <p:spPr>
          <a:xfrm>
            <a:off x="2126389" y="448217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检验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98" name="yt_shape_13898"/>
              <p:cNvSpPr txBox="1"/>
              <p:nvPr/>
            </p:nvSpPr>
            <p:spPr>
              <a:xfrm>
                <a:off x="468224" y="2825690"/>
                <a:ext cx="5273880" cy="3083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设树上有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只鸽子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树下有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只鸽子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−1=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−1=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898" name="yt_shape_138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24" y="2825690"/>
                <a:ext cx="5273880" cy="3083921"/>
              </a:xfrm>
              <a:prstGeom prst="rect">
                <a:avLst/>
              </a:prstGeom>
              <a:blipFill>
                <a:blip r:embed="rId2"/>
                <a:stretch>
                  <a:fillRect l="-3584" t="-1782" r="-2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00" name="yt_shape_13900"/>
              <p:cNvSpPr txBox="1"/>
              <p:nvPr/>
            </p:nvSpPr>
            <p:spPr>
              <a:xfrm>
                <a:off x="5872592" y="4437112"/>
                <a:ext cx="5001369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=7,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所以树上有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只鸽子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树下有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只鸽子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00" name="yt_shape_139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592" y="4437112"/>
                <a:ext cx="5001369" cy="1193147"/>
              </a:xfrm>
              <a:prstGeom prst="rect">
                <a:avLst/>
              </a:prstGeom>
              <a:blipFill>
                <a:blip r:embed="rId3"/>
                <a:stretch>
                  <a:fillRect l="-3654" r="-2801" b="-14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0E03E1-1068-9713-14EE-27D5D82C1555}"/>
                  </a:ext>
                </a:extLst>
              </p:cNvPr>
              <p:cNvSpPr txBox="1"/>
              <p:nvPr/>
            </p:nvSpPr>
            <p:spPr>
              <a:xfrm>
                <a:off x="337736" y="692696"/>
                <a:ext cx="11516528" cy="2161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《一千零一夜》中有这样一段文字：有一群鸽子，其中一部分在树上欢歌，另一部分在地上觅食，树上的一只鸽子对地上觅食的鸽子说：“若从你们中飞上来一只，则树下的鸽子就是整个鸽群的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；若从树上飞下去一只，则树上树下的鸽子一样多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”你知道树上、树下各有多少只鸽子吗？</a:t>
                </a: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0E03E1-1068-9713-14EE-27D5D82C15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736" y="692696"/>
                <a:ext cx="11516528" cy="2161554"/>
              </a:xfrm>
              <a:prstGeom prst="rect">
                <a:avLst/>
              </a:prstGeom>
              <a:blipFill>
                <a:blip r:embed="rId4"/>
                <a:stretch>
                  <a:fillRect l="-794" t="-282" r="-317" b="-4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98" grpId="0" build="allAtOnce"/>
      <p:bldP spid="1390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2" name="yt_shape_13902"/>
          <p:cNvSpPr txBox="1"/>
          <p:nvPr/>
        </p:nvSpPr>
        <p:spPr>
          <a:xfrm>
            <a:off x="487884" y="730912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16366e0-3c99-4fc0-99c3-c31bd2786c8f.png&quot;}"/>
            </a:endParaRPr>
          </a:p>
        </p:txBody>
      </p:sp>
      <p:sp>
        <p:nvSpPr>
          <p:cNvPr id="13903" name="yt_shape_13903"/>
          <p:cNvSpPr txBox="1"/>
          <p:nvPr/>
        </p:nvSpPr>
        <p:spPr>
          <a:xfrm>
            <a:off x="488003" y="143328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）亚洲文明对话大会召开期间，大批的大学生志愿者参与服务工作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某大学计划组织本校全体志愿者统一乘车去会场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若单位只调配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座新能源客车若干辆，则有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人没有座位；若只调配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座新能源客车，则用车数量将增加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辆，并空出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个座位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04" name="yt_shape_13904"/>
          <p:cNvSpPr txBox="1"/>
          <p:nvPr/>
        </p:nvSpPr>
        <p:spPr>
          <a:xfrm>
            <a:off x="493892" y="3214742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）计划调配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座新能源客车多少辆？该大学共有多少名志愿者？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05" name="yt_shape_13905"/>
              <p:cNvSpPr txBox="1"/>
              <p:nvPr/>
            </p:nvSpPr>
            <p:spPr>
              <a:xfrm>
                <a:off x="488003" y="3776365"/>
                <a:ext cx="11111999" cy="30505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设计划调配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座新能源客车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该大学共有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名志愿者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则需调配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座新能源客车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36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+2=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22(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+4)−2=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218.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即计划调配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座新能源客车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该大学共有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名志愿者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05" name="yt_shape_139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03" y="3776365"/>
                <a:ext cx="11111999" cy="3050515"/>
              </a:xfrm>
              <a:prstGeom prst="rect">
                <a:avLst/>
              </a:prstGeom>
              <a:blipFill>
                <a:blip r:embed="rId2"/>
                <a:stretch>
                  <a:fillRect l="-1646" t="-1597" r="-1481" b="-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026275">
            <a:extLst>
              <a:ext uri="{FF2B5EF4-FFF2-40B4-BE49-F238E27FC236}">
                <a16:creationId xmlns:a16="http://schemas.microsoft.com/office/drawing/2014/main" id="{C57DAF7D-EA8A-359C-813E-5361647B7D3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55065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0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7" name="yt_shape_139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）若同时调配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座和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座两种车型，既保证每人有座，又保证每车不空座，则两种车型各需多少辆？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08" name="yt_shape_13908"/>
              <p:cNvSpPr txBox="1"/>
              <p:nvPr/>
            </p:nvSpPr>
            <p:spPr>
              <a:xfrm>
                <a:off x="540000" y="1859435"/>
                <a:ext cx="10602261" cy="24541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设需调配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座客车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座客车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109−18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均为正整数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即需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座客车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座客车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08" name="yt_shape_13908" descr="{&quot;rangeId&quot;:18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10602261" cy="2454133"/>
              </a:xfrm>
              <a:prstGeom prst="rect">
                <a:avLst/>
              </a:prstGeom>
              <a:blipFill>
                <a:blip r:embed="rId2"/>
                <a:stretch>
                  <a:fillRect l="-1783" t="-4467" r="-748" b="-6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0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0" name="yt_shape_13910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1cccc97c-1558-4768-9463-3312df19f190.png&quot;}"/>
            </a:endParaRPr>
          </a:p>
        </p:txBody>
      </p:sp>
      <p:sp>
        <p:nvSpPr>
          <p:cNvPr id="13911" name="yt_shape_13911"/>
          <p:cNvSpPr txBox="1"/>
          <p:nvPr/>
        </p:nvSpPr>
        <p:spPr>
          <a:xfrm>
            <a:off x="540000" y="1365004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列方程组解应用题是把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未知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转化成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的重要方法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关键是把已知量和未知量联系起来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找出题目中的相等关系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一般来说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有几个未知数就应找出几个等量关系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26297">
            <a:extLst>
              <a:ext uri="{FF2B5EF4-FFF2-40B4-BE49-F238E27FC236}">
                <a16:creationId xmlns:a16="http://schemas.microsoft.com/office/drawing/2014/main" id="{4052F8C6-5F4C-4C92-EF89-9487ADAA430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1" name="yt_shape_13871"/>
          <p:cNvSpPr txBox="1"/>
          <p:nvPr/>
        </p:nvSpPr>
        <p:spPr>
          <a:xfrm>
            <a:off x="479376" y="692696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a5b8fc14-07f9-442a-bf13-bf687feb8ec1.png&quot;}"/>
            </a:endParaRPr>
          </a:p>
        </p:txBody>
      </p:sp>
      <p:sp>
        <p:nvSpPr>
          <p:cNvPr id="13872" name="yt_shape_13872"/>
          <p:cNvSpPr txBox="1"/>
          <p:nvPr/>
        </p:nvSpPr>
        <p:spPr>
          <a:xfrm>
            <a:off x="479376" y="1454897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列二元一次方程组解古代应用题</a:t>
            </a:r>
          </a:p>
        </p:txBody>
      </p:sp>
      <p:pic>
        <p:nvPicPr>
          <p:cNvPr id="3" name="yt_shape_1684746026123">
            <a:extLst>
              <a:ext uri="{FF2B5EF4-FFF2-40B4-BE49-F238E27FC236}">
                <a16:creationId xmlns:a16="http://schemas.microsoft.com/office/drawing/2014/main" id="{2813CB63-A095-6FA6-0041-777DA3CF3D1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718900"/>
            <a:ext cx="4102164" cy="652125"/>
          </a:xfrm>
          <a:prstGeom prst="rect">
            <a:avLst/>
          </a:prstGeom>
        </p:spPr>
      </p:pic>
      <p:pic>
        <p:nvPicPr>
          <p:cNvPr id="5" name="yt_shape_1684746026140">
            <a:extLst>
              <a:ext uri="{FF2B5EF4-FFF2-40B4-BE49-F238E27FC236}">
                <a16:creationId xmlns:a16="http://schemas.microsoft.com/office/drawing/2014/main" id="{A498CCB7-6B9C-F377-3AF6-96567094B25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1495527"/>
            <a:ext cx="1346264" cy="363178"/>
          </a:xfrm>
          <a:prstGeom prst="rect">
            <a:avLst/>
          </a:prstGeom>
        </p:spPr>
      </p:pic>
      <p:sp>
        <p:nvSpPr>
          <p:cNvPr id="2" name="yt_shape_13873">
            <a:extLst>
              <a:ext uri="{FF2B5EF4-FFF2-40B4-BE49-F238E27FC236}">
                <a16:creationId xmlns:a16="http://schemas.microsoft.com/office/drawing/2014/main" id="{09AA1B11-47CB-CE1A-B40B-78815747FA7A}"/>
              </a:ext>
            </a:extLst>
          </p:cNvPr>
          <p:cNvSpPr txBox="1"/>
          <p:nvPr/>
        </p:nvSpPr>
        <p:spPr>
          <a:xfrm>
            <a:off x="505143" y="1858705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日照市中考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）《孙子算经》是中国传统数学的重要著作，其中有一道题，原文是：“今有木，不知长短，引绳度之，余绳四尺五寸；屈绳量之，不足一尺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木长几何？”意思是：用一根绳子去量一根木头的长，绳子还剩余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尺；将绳子对折再量木头，则木头还剩余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尺，问木头长多少尺？可设木头长为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尺，绳子长为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尺，则所列方程组正确的是（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yt_table_13874" title="H_180.75">
                <a:extLst>
                  <a:ext uri="{FF2B5EF4-FFF2-40B4-BE49-F238E27FC236}">
                    <a16:creationId xmlns:a16="http://schemas.microsoft.com/office/drawing/2014/main" id="{DAA7F7AF-0F45-D71D-0C08-0C8728CDFD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9502288"/>
                  </p:ext>
                </p:extLst>
              </p:nvPr>
            </p:nvGraphicFramePr>
            <p:xfrm>
              <a:off x="505024" y="4149080"/>
              <a:ext cx="6019547" cy="2295525"/>
            </p:xfrm>
            <a:graphic>
              <a:graphicData uri="http://schemas.openxmlformats.org/drawingml/2006/table">
                <a:tbl>
                  <a:tblPr/>
                  <a:tblGrid>
                    <a:gridCol w="3486595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2532952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=4.5,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=4.5,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=4.5,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=4.5,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yt_table_13874" title="H_180.75">
                <a:extLst>
                  <a:ext uri="{FF2B5EF4-FFF2-40B4-BE49-F238E27FC236}">
                    <a16:creationId xmlns:a16="http://schemas.microsoft.com/office/drawing/2014/main" id="{DAA7F7AF-0F45-D71D-0C08-0C8728CDFD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9502288"/>
                  </p:ext>
                </p:extLst>
              </p:nvPr>
            </p:nvGraphicFramePr>
            <p:xfrm>
              <a:off x="505024" y="4149080"/>
              <a:ext cx="6019547" cy="2295525"/>
            </p:xfrm>
            <a:graphic>
              <a:graphicData uri="http://schemas.openxmlformats.org/drawingml/2006/table">
                <a:tbl>
                  <a:tblPr/>
                  <a:tblGrid>
                    <a:gridCol w="3486595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2532952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2600" b="-11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7740" b="-11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7"/>
                      </a:ext>
                    </a:extLst>
                  </a:tr>
                  <a:tr h="12349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86207" r="-72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7740" t="-862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6BAFCBB-5299-7D58-1F14-55807B02885D}"/>
              </a:ext>
            </a:extLst>
          </p:cNvPr>
          <p:cNvSpPr txBox="1"/>
          <p:nvPr/>
        </p:nvSpPr>
        <p:spPr>
          <a:xfrm>
            <a:off x="3463132" y="37138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" name="yt_shape_1387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我国古代数学书《四元玉鉴》中有这样一个问题：“九百九十九文钱，甜果苦果买一千，甜果九个十一文，苦果七个四文钱”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计算可得甜果的个数是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07BBBF-2481-B356-398B-FB9E1B62543B}"/>
              </a:ext>
            </a:extLst>
          </p:cNvPr>
          <p:cNvSpPr txBox="1"/>
          <p:nvPr/>
        </p:nvSpPr>
        <p:spPr>
          <a:xfrm>
            <a:off x="9975107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6" name="yt_shape_13876"/>
          <p:cNvSpPr txBox="1"/>
          <p:nvPr/>
        </p:nvSpPr>
        <p:spPr>
          <a:xfrm>
            <a:off x="540000" y="900000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列二元一次方程组解和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分问题</a:t>
            </a:r>
          </a:p>
        </p:txBody>
      </p:sp>
      <p:sp>
        <p:nvSpPr>
          <p:cNvPr id="13877" name="yt_shape_13877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）五一小长假，小华和家人到公园游玩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湖边有大小两种游船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小华发现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艘大船与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艘小船一次共可以满载游客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艘大船与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艘小船一次共可以满载游客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艘大船与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艘小船一次共可以满载游客的人数为（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78" name="yt_table_1387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064160"/>
              </p:ext>
            </p:extLst>
          </p:nvPr>
        </p:nvGraphicFramePr>
        <p:xfrm>
          <a:off x="540000" y="2991495"/>
          <a:ext cx="87242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</a:tbl>
          </a:graphicData>
        </a:graphic>
      </p:graphicFrame>
      <p:sp>
        <p:nvSpPr>
          <p:cNvPr id="13880" name="yt_shape_13880"/>
          <p:cNvSpPr txBox="1"/>
          <p:nvPr/>
        </p:nvSpPr>
        <p:spPr>
          <a:xfrm>
            <a:off x="540119" y="34665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绍兴市中考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）我国明代数学读本《算法统宗》有一道题，其题意为：客人一起分银子，若每人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两，还剩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两；若每人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两，则差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银子共有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6026177">
            <a:extLst>
              <a:ext uri="{FF2B5EF4-FFF2-40B4-BE49-F238E27FC236}">
                <a16:creationId xmlns:a16="http://schemas.microsoft.com/office/drawing/2014/main" id="{49EDC667-30C5-FA17-F5CE-0F8543F5603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0E1C56-F567-9651-722C-3366265BE876}"/>
              </a:ext>
            </a:extLst>
          </p:cNvPr>
          <p:cNvSpPr txBox="1"/>
          <p:nvPr/>
        </p:nvSpPr>
        <p:spPr>
          <a:xfrm>
            <a:off x="9060707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0E69FE-8A4E-711F-822B-9157D527A24F}"/>
              </a:ext>
            </a:extLst>
          </p:cNvPr>
          <p:cNvSpPr txBox="1"/>
          <p:nvPr/>
        </p:nvSpPr>
        <p:spPr>
          <a:xfrm>
            <a:off x="9060707" y="389524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82" name="yt_shape_13882"/>
              <p:cNvSpPr txBox="1"/>
              <p:nvPr/>
            </p:nvSpPr>
            <p:spPr>
              <a:xfrm>
                <a:off x="710048" y="2492896"/>
                <a:ext cx="5264262" cy="1548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种苗木有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株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种苗木有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株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=6000,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+600,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882" name="yt_shape_138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048" y="2492896"/>
                <a:ext cx="5264262" cy="1548437"/>
              </a:xfrm>
              <a:prstGeom prst="rect">
                <a:avLst/>
              </a:prstGeom>
              <a:blipFill>
                <a:blip r:embed="rId2"/>
                <a:stretch>
                  <a:fillRect l="-3472" t="-7480" r="-2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84" name="yt_shape_13884"/>
              <p:cNvSpPr txBox="1"/>
              <p:nvPr/>
            </p:nvSpPr>
            <p:spPr>
              <a:xfrm>
                <a:off x="710048" y="4092121"/>
                <a:ext cx="5376472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=2400,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=3600.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种苗木有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种苗木有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株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884" name="yt_shape_138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048" y="4092121"/>
                <a:ext cx="5376472" cy="1193147"/>
              </a:xfrm>
              <a:prstGeom prst="rect">
                <a:avLst/>
              </a:prstGeom>
              <a:blipFill>
                <a:blip r:embed="rId3"/>
                <a:stretch>
                  <a:fillRect l="-3401" r="-2721" b="-1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881">
            <a:extLst>
              <a:ext uri="{FF2B5EF4-FFF2-40B4-BE49-F238E27FC236}">
                <a16:creationId xmlns:a16="http://schemas.microsoft.com/office/drawing/2014/main" id="{83EE8BCB-C911-E0C0-A2FC-A1511E8CF003}"/>
              </a:ext>
            </a:extLst>
          </p:cNvPr>
          <p:cNvSpPr txBox="1"/>
          <p:nvPr/>
        </p:nvSpPr>
        <p:spPr>
          <a:xfrm>
            <a:off x="418310" y="87834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赤峰市中考节选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）某学校建立了劳动基地，计划在基地上种植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两种苗木共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种苗木的数量比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种苗木的数量的一半多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两种苗木各多少株？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82" grpId="0" build="allAtOnce"/>
      <p:bldP spid="1388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6" name="yt_shape_13886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年龄问题忽略年龄同增减</a:t>
            </a:r>
          </a:p>
        </p:txBody>
      </p:sp>
      <p:sp>
        <p:nvSpPr>
          <p:cNvPr id="13887" name="yt_shape_1388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）现在父亲的年龄是儿子年龄的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年前，父亲的年龄是儿子年龄的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倍，则父亲、儿子现在的年龄分别是（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88" name="yt_table_1388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774104"/>
              </p:ext>
            </p:extLst>
          </p:nvPr>
        </p:nvGraphicFramePr>
        <p:xfrm>
          <a:off x="540000" y="2511364"/>
          <a:ext cx="5742306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</a:tbl>
          </a:graphicData>
        </a:graphic>
      </p:graphicFrame>
      <p:pic>
        <p:nvPicPr>
          <p:cNvPr id="3" name="yt_shape_1684746026219">
            <a:extLst>
              <a:ext uri="{FF2B5EF4-FFF2-40B4-BE49-F238E27FC236}">
                <a16:creationId xmlns:a16="http://schemas.microsoft.com/office/drawing/2014/main" id="{CFBDBDAD-9DD2-9DEC-F800-C4BBCBEA2BB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5F69AA-04AB-87F1-A048-797A17B5A875}"/>
              </a:ext>
            </a:extLst>
          </p:cNvPr>
          <p:cNvSpPr txBox="1"/>
          <p:nvPr/>
        </p:nvSpPr>
        <p:spPr>
          <a:xfrm>
            <a:off x="5936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0" name="yt_shape_1389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5119b9f-de2f-4fdf-93e1-f1c9826ac692.png&quot;}"/>
            </a:endParaRPr>
          </a:p>
        </p:txBody>
      </p:sp>
      <p:sp>
        <p:nvSpPr>
          <p:cNvPr id="13891" name="yt_shape_1389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学校的篮球比排球的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个，篮球与排球的个数比是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，求两种球各有多少个？若设篮球有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个，排球有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个，根据题意列方程组为（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92" name="yt_table_13892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9157077"/>
                  </p:ext>
                </p:extLst>
              </p:nvPr>
            </p:nvGraphicFramePr>
            <p:xfrm>
              <a:off x="540000" y="2755982"/>
              <a:ext cx="6274816" cy="2121154"/>
            </p:xfrm>
            <a:graphic>
              <a:graphicData uri="http://schemas.openxmlformats.org/drawingml/2006/table">
                <a:tbl>
                  <a:tblPr/>
                  <a:tblGrid>
                    <a:gridCol w="3603498">
                      <a:extLst>
                        <a:ext uri="{9D8B030D-6E8A-4147-A177-3AD203B41FA5}">
                          <a16:colId xmlns:a16="http://schemas.microsoft.com/office/drawing/2014/main" val="10572"/>
                        </a:ext>
                      </a:extLst>
                    </a:gridCol>
                    <a:gridCol w="2671318">
                      <a:extLst>
                        <a:ext uri="{9D8B030D-6E8A-4147-A177-3AD203B41FA5}">
                          <a16:colId xmlns:a16="http://schemas.microsoft.com/office/drawing/2014/main" val="105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−3,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+3,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+3,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−3,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3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3892" name="yt_table_13892" descr="{&quot;rangeId&quot;:11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9157077"/>
                  </p:ext>
                </p:extLst>
              </p:nvPr>
            </p:nvGraphicFramePr>
            <p:xfrm>
              <a:off x="540000" y="2755982"/>
              <a:ext cx="6274816" cy="2121154"/>
            </p:xfrm>
            <a:graphic>
              <a:graphicData uri="http://schemas.openxmlformats.org/drawingml/2006/table">
                <a:tbl>
                  <a:tblPr/>
                  <a:tblGrid>
                    <a:gridCol w="3603498">
                      <a:extLst>
                        <a:ext uri="{9D8B030D-6E8A-4147-A177-3AD203B41FA5}">
                          <a16:colId xmlns:a16="http://schemas.microsoft.com/office/drawing/2014/main" val="10572"/>
                        </a:ext>
                      </a:extLst>
                    </a:gridCol>
                    <a:gridCol w="2671318">
                      <a:extLst>
                        <a:ext uri="{9D8B030D-6E8A-4147-A177-3AD203B41FA5}">
                          <a16:colId xmlns:a16="http://schemas.microsoft.com/office/drawing/2014/main" val="10573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3986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5160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39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5160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6026244">
            <a:extLst>
              <a:ext uri="{FF2B5EF4-FFF2-40B4-BE49-F238E27FC236}">
                <a16:creationId xmlns:a16="http://schemas.microsoft.com/office/drawing/2014/main" id="{389E16EC-A976-7048-63DA-71B85C8662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BF620F-18C8-78D3-5F3E-A482696A72CD}"/>
              </a:ext>
            </a:extLst>
          </p:cNvPr>
          <p:cNvSpPr txBox="1"/>
          <p:nvPr/>
        </p:nvSpPr>
        <p:spPr>
          <a:xfrm>
            <a:off x="8339982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3" name="yt_shape_1389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张铁皮做盒子，每张铁皮可做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个盒身或做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个盒底，而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个盒身与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个盒底配成一个盒子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张铁皮做盒身，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张铁皮做盒底，可以使盒身与盒底正好配套，则可列方程组为（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94" name="yt_table_13894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3708224"/>
                  </p:ext>
                </p:extLst>
              </p:nvPr>
            </p:nvGraphicFramePr>
            <p:xfrm>
              <a:off x="540000" y="2491930"/>
              <a:ext cx="6911404" cy="2121154"/>
            </p:xfrm>
            <a:graphic>
              <a:graphicData uri="http://schemas.openxmlformats.org/drawingml/2006/table">
                <a:tbl>
                  <a:tblPr/>
                  <a:tblGrid>
                    <a:gridCol w="3886073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3025331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=190,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2×8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=190,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2×22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=190,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=190,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2×8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5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3894" name="yt_table_13894" descr="{&quot;rangeId&quot;:12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3708224"/>
                  </p:ext>
                </p:extLst>
              </p:nvPr>
            </p:nvGraphicFramePr>
            <p:xfrm>
              <a:off x="540000" y="2491930"/>
              <a:ext cx="6911404" cy="2121154"/>
            </p:xfrm>
            <a:graphic>
              <a:graphicData uri="http://schemas.openxmlformats.org/drawingml/2006/table">
                <a:tbl>
                  <a:tblPr/>
                  <a:tblGrid>
                    <a:gridCol w="3886073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  <a:gridCol w="3025331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7900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370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4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79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370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F9A86D0-7EF1-8E16-7C20-BFB8F0EF4FC3}"/>
              </a:ext>
            </a:extLst>
          </p:cNvPr>
          <p:cNvSpPr txBox="1"/>
          <p:nvPr/>
        </p:nvSpPr>
        <p:spPr>
          <a:xfrm>
            <a:off x="38029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5" name="yt_shape_1389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《九章算术》是人类科学史上应用数学的“算经之首”，书中记载：今有三人共车，二车空；二人共车，九人步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问人与车各几何？其大意是：若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人坐一辆车，则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辆车是空的；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人坐一辆车，则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人需要步行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一共有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39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82C4FE-7B45-9410-C736-4C4F49F62F96}"/>
              </a:ext>
            </a:extLst>
          </p:cNvPr>
          <p:cNvSpPr txBox="1"/>
          <p:nvPr/>
        </p:nvSpPr>
        <p:spPr>
          <a:xfrm>
            <a:off x="7536707" y="180417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1350</Words>
  <Application>Microsoft Office PowerPoint</Application>
  <PresentationFormat>宽屏</PresentationFormat>
  <Paragraphs>78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2023-05-24T06:23:39Z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