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1" r:id="rId4"/>
    <p:sldId id="373" r:id="rId5"/>
    <p:sldId id="375" r:id="rId6"/>
    <p:sldId id="377" r:id="rId7"/>
    <p:sldId id="378" r:id="rId8"/>
    <p:sldId id="380" r:id="rId9"/>
    <p:sldId id="382" r:id="rId10"/>
    <p:sldId id="385" r:id="rId11"/>
    <p:sldId id="391" r:id="rId12"/>
    <p:sldId id="387" r:id="rId13"/>
    <p:sldId id="392" r:id="rId14"/>
    <p:sldId id="389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8.png"/><Relationship Id="rId4" Type="http://schemas.openxmlformats.org/officeDocument/2006/relationships/image" Target="../media/image1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9" name="yt_shape_1266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750db3f-23c8-46ab-8f1c-352625bd29da.png&quot;}"/>
            </a:endParaRPr>
          </a:p>
        </p:txBody>
      </p:sp>
      <p:sp>
        <p:nvSpPr>
          <p:cNvPr id="12670" name="yt_shape_12670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一次函数的概念：若两个变量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间的对应关系可以表示成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）的形式，则称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特别地，当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的正比例函数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671" name="yt_shape_12671"/>
          <p:cNvSpPr txBox="1"/>
          <p:nvPr/>
        </p:nvSpPr>
        <p:spPr>
          <a:xfrm>
            <a:off x="540000" y="3092726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正比例函数与一次函数的关系：</a:t>
            </a:r>
          </a:p>
        </p:txBody>
      </p:sp>
      <p:sp>
        <p:nvSpPr>
          <p:cNvPr id="12672" name="yt_shape_12672"/>
          <p:cNvSpPr txBox="1"/>
          <p:nvPr/>
        </p:nvSpPr>
        <p:spPr>
          <a:xfrm>
            <a:off x="540000" y="3572029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正比例函数是特殊的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一次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函数，但一次函数不一定是正比例函数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91136">
            <a:extLst>
              <a:ext uri="{FF2B5EF4-FFF2-40B4-BE49-F238E27FC236}">
                <a16:creationId xmlns:a16="http://schemas.microsoft.com/office/drawing/2014/main" id="{0D1D59B6-FFB6-E7F7-CD40-872D86189E9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C0F242-9F0C-CAB7-112C-3BD3AC2075EB}"/>
              </a:ext>
            </a:extLst>
          </p:cNvPr>
          <p:cNvSpPr txBox="1"/>
          <p:nvPr/>
        </p:nvSpPr>
        <p:spPr>
          <a:xfrm>
            <a:off x="8873382" y="1578607"/>
            <a:ext cx="1346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8CF950-01CB-92FC-8AC0-35E8A39674F5}"/>
              </a:ext>
            </a:extLst>
          </p:cNvPr>
          <p:cNvSpPr txBox="1"/>
          <p:nvPr/>
        </p:nvSpPr>
        <p:spPr>
          <a:xfrm>
            <a:off x="7955807" y="208184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092FFB-3D58-91EF-249D-0911CB130F59}"/>
              </a:ext>
            </a:extLst>
          </p:cNvPr>
          <p:cNvSpPr txBox="1"/>
          <p:nvPr/>
        </p:nvSpPr>
        <p:spPr>
          <a:xfrm>
            <a:off x="3497989" y="35252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一次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5" name="yt_shape_12725"/>
          <p:cNvSpPr txBox="1"/>
          <p:nvPr/>
        </p:nvSpPr>
        <p:spPr>
          <a:xfrm>
            <a:off x="540000" y="1145254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）将下表补充完整：</a:t>
            </a:r>
          </a:p>
        </p:txBody>
      </p:sp>
      <p:graphicFrame>
        <p:nvGraphicFramePr>
          <p:cNvPr id="12726" name="yt_table_12726" title="H_156.40009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817245"/>
              </p:ext>
            </p:extLst>
          </p:nvPr>
        </p:nvGraphicFramePr>
        <p:xfrm>
          <a:off x="540000" y="1776921"/>
          <a:ext cx="11111997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09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36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36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36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336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336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采购量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剩余现金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728" name="yt_shape_12728"/>
          <p:cNvSpPr txBox="1"/>
          <p:nvPr/>
        </p:nvSpPr>
        <p:spPr>
          <a:xfrm>
            <a:off x="540000" y="3068960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29" name="yt_shape_12729"/>
          <p:cNvSpPr txBox="1"/>
          <p:nvPr/>
        </p:nvSpPr>
        <p:spPr>
          <a:xfrm>
            <a:off x="540000" y="3548263"/>
            <a:ext cx="9624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）你能写出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之间的函数表达式吗？并判断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的一次函数？</a:t>
            </a:r>
          </a:p>
        </p:txBody>
      </p:sp>
      <p:sp>
        <p:nvSpPr>
          <p:cNvPr id="12730" name="yt_shape_12730"/>
          <p:cNvSpPr txBox="1"/>
          <p:nvPr/>
        </p:nvSpPr>
        <p:spPr>
          <a:xfrm>
            <a:off x="540000" y="4027566"/>
            <a:ext cx="57772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的一次函数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2724">
            <a:extLst>
              <a:ext uri="{FF2B5EF4-FFF2-40B4-BE49-F238E27FC236}">
                <a16:creationId xmlns:a16="http://schemas.microsoft.com/office/drawing/2014/main" id="{A22A841A-364E-442A-71DE-84DBDCC42697}"/>
              </a:ext>
            </a:extLst>
          </p:cNvPr>
          <p:cNvSpPr txBox="1"/>
          <p:nvPr/>
        </p:nvSpPr>
        <p:spPr>
          <a:xfrm>
            <a:off x="335360" y="764704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某种苹果的批发价为每千克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元，一水果商携带现金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元采购此种苹果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28" grpId="0" build="allAtOnce"/>
      <p:bldP spid="1273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1" name="yt_shape_12731"/>
          <p:cNvSpPr txBox="1"/>
          <p:nvPr/>
        </p:nvSpPr>
        <p:spPr>
          <a:xfrm>
            <a:off x="540000" y="900000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）该水果商最多能采购苹果多少千克？</a:t>
            </a:r>
          </a:p>
        </p:txBody>
      </p:sp>
      <p:sp>
        <p:nvSpPr>
          <p:cNvPr id="12732" name="yt_shape_12732"/>
          <p:cNvSpPr txBox="1"/>
          <p:nvPr/>
        </p:nvSpPr>
        <p:spPr>
          <a:xfrm>
            <a:off x="540000" y="1379303"/>
            <a:ext cx="290624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33" name="yt_shape_12733"/>
          <p:cNvSpPr txBox="1"/>
          <p:nvPr/>
        </p:nvSpPr>
        <p:spPr>
          <a:xfrm>
            <a:off x="540000" y="3299001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该水果商最多能采购苹果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32" grpId="0" build="allAtOnce"/>
      <p:bldP spid="1273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4" name="yt_shape_1273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8acec68-f9f6-436b-a137-9b042d8e0fcd.png&quot;}"/>
            </a:endParaRPr>
          </a:p>
        </p:txBody>
      </p:sp>
      <p:sp>
        <p:nvSpPr>
          <p:cNvPr id="12735" name="yt_shape_12735"/>
          <p:cNvSpPr txBox="1"/>
          <p:nvPr/>
        </p:nvSpPr>
        <p:spPr>
          <a:xfrm>
            <a:off x="540119" y="165316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）某市为了鼓励居民节约用电，采用分段计费的方法按月计算每户家庭的电费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月用电量不超过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度时，按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度计费；月用电量超过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度时，其中的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度仍按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度计费，超过部分按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度计费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设每户家庭月用电量为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度时，应交电费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36" name="yt_shape_12736"/>
          <p:cNvSpPr txBox="1"/>
          <p:nvPr/>
        </p:nvSpPr>
        <p:spPr>
          <a:xfrm>
            <a:off x="540000" y="3572858"/>
            <a:ext cx="76527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）分别求出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的函数表达式；</a:t>
            </a:r>
          </a:p>
        </p:txBody>
      </p:sp>
      <p:sp>
        <p:nvSpPr>
          <p:cNvPr id="12737" name="yt_shape_12737"/>
          <p:cNvSpPr txBox="1"/>
          <p:nvPr/>
        </p:nvSpPr>
        <p:spPr>
          <a:xfrm>
            <a:off x="540000" y="4052161"/>
            <a:ext cx="610263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91327">
            <a:extLst>
              <a:ext uri="{FF2B5EF4-FFF2-40B4-BE49-F238E27FC236}">
                <a16:creationId xmlns:a16="http://schemas.microsoft.com/office/drawing/2014/main" id="{C32FF85D-F22F-F204-4FDF-70A28C0A541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7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7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3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8" name="yt_shape_12738"/>
          <p:cNvSpPr txBox="1"/>
          <p:nvPr/>
        </p:nvSpPr>
        <p:spPr>
          <a:xfrm>
            <a:off x="540000" y="900000"/>
            <a:ext cx="8606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）小明家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月份缴纳电费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元，则小明家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月份用电多少度？</a:t>
            </a:r>
          </a:p>
        </p:txBody>
      </p:sp>
      <p:sp>
        <p:nvSpPr>
          <p:cNvPr id="12739" name="yt_shape_12739"/>
          <p:cNvSpPr txBox="1"/>
          <p:nvPr/>
        </p:nvSpPr>
        <p:spPr>
          <a:xfrm>
            <a:off x="540000" y="1379303"/>
            <a:ext cx="742934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小明家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月份用电超过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40" name="yt_shape_12740"/>
          <p:cNvSpPr txBox="1"/>
          <p:nvPr/>
        </p:nvSpPr>
        <p:spPr>
          <a:xfrm>
            <a:off x="540000" y="2818869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小明家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月份用电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39" grpId="0" build="allAtOnce"/>
      <p:bldP spid="1274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1" name="yt_shape_12741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0c3d626d-4363-4853-bce1-29214f151cbd.png&quot;}"/>
            </a:endParaRPr>
          </a:p>
        </p:txBody>
      </p:sp>
      <p:sp>
        <p:nvSpPr>
          <p:cNvPr id="12742" name="yt_shape_12742"/>
          <p:cNvSpPr txBox="1"/>
          <p:nvPr/>
        </p:nvSpPr>
        <p:spPr>
          <a:xfrm>
            <a:off x="4249341" y="1410016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一次函数定义中的限制条件</a:t>
            </a:r>
          </a:p>
        </p:txBody>
      </p:sp>
      <p:sp>
        <p:nvSpPr>
          <p:cNvPr id="12743" name="yt_shape_12743"/>
          <p:cNvSpPr txBox="1"/>
          <p:nvPr/>
        </p:nvSpPr>
        <p:spPr>
          <a:xfrm>
            <a:off x="540000" y="1889319"/>
            <a:ext cx="98584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44" name="yt_shape_12744"/>
              <p:cNvSpPr txBox="1"/>
              <p:nvPr/>
            </p:nvSpPr>
            <p:spPr>
              <a:xfrm>
                <a:off x="540119" y="2368622"/>
                <a:ext cx="11111999" cy="4948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−8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的一次函数，则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2744" name="yt_shape_12744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68622"/>
                <a:ext cx="11111999" cy="494815"/>
              </a:xfrm>
              <a:prstGeom prst="rect">
                <a:avLst/>
              </a:prstGeom>
              <a:blipFill>
                <a:blip r:embed="rId2"/>
                <a:stretch>
                  <a:fillRect l="-1701" r="-1482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46" name="yt_shape_12746"/>
          <p:cNvSpPr txBox="1"/>
          <p:nvPr/>
        </p:nvSpPr>
        <p:spPr>
          <a:xfrm>
            <a:off x="540000" y="2914225"/>
            <a:ext cx="101822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的正比例函数，则常数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47" name="yt_shape_12747"/>
              <p:cNvSpPr txBox="1"/>
              <p:nvPr/>
            </p:nvSpPr>
            <p:spPr>
              <a:xfrm>
                <a:off x="540000" y="3393528"/>
                <a:ext cx="10926068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）是一次函数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2747" name="yt_shape_12747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93528"/>
                <a:ext cx="10926068" cy="586379"/>
              </a:xfrm>
              <a:prstGeom prst="rect">
                <a:avLst/>
              </a:prstGeom>
              <a:blipFill>
                <a:blip r:embed="rId3"/>
                <a:stretch>
                  <a:fillRect l="-1730" r="-725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49" name="yt_image_12749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8534" y="4235573"/>
            <a:ext cx="5154930" cy="17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5891354">
            <a:extLst>
              <a:ext uri="{FF2B5EF4-FFF2-40B4-BE49-F238E27FC236}">
                <a16:creationId xmlns:a16="http://schemas.microsoft.com/office/drawing/2014/main" id="{CD5D0D46-C86C-F374-0249-70C6787A9F0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FE2572-4743-CF56-9DEA-2AA2343D891A}"/>
              </a:ext>
            </a:extLst>
          </p:cNvPr>
          <p:cNvSpPr txBox="1"/>
          <p:nvPr/>
        </p:nvSpPr>
        <p:spPr>
          <a:xfrm>
            <a:off x="9679714" y="184251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01F126-8375-DFE4-3D07-6E04A3F901EF}"/>
              </a:ext>
            </a:extLst>
          </p:cNvPr>
          <p:cNvSpPr txBox="1"/>
          <p:nvPr/>
        </p:nvSpPr>
        <p:spPr>
          <a:xfrm>
            <a:off x="10693674" y="2321816"/>
            <a:ext cx="637286" cy="5836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D178D4-61E1-437A-F28D-4FC4B4E3469D}"/>
              </a:ext>
            </a:extLst>
          </p:cNvPr>
          <p:cNvSpPr txBox="1"/>
          <p:nvPr/>
        </p:nvSpPr>
        <p:spPr>
          <a:xfrm>
            <a:off x="10000389" y="286741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C91405C-07BE-4A9D-D72E-492F8884DE9C}"/>
                  </a:ext>
                </a:extLst>
              </p:cNvPr>
              <p:cNvSpPr txBox="1"/>
              <p:nvPr/>
            </p:nvSpPr>
            <p:spPr>
              <a:xfrm>
                <a:off x="2804252" y="3265772"/>
                <a:ext cx="15278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，－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6" name="文本框 5" descr="{'rangeId': 22, 'mathAnswerShape': 1}">
                <a:extLst>
                  <a:ext uri="{FF2B5EF4-FFF2-40B4-BE49-F238E27FC236}">
                    <a16:creationId xmlns:a16="http://schemas.microsoft.com/office/drawing/2014/main" id="{9C91405C-07BE-4A9D-D72E-492F8884DE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4252" y="3265772"/>
                <a:ext cx="1527874" cy="674320"/>
              </a:xfrm>
              <a:prstGeom prst="rect">
                <a:avLst/>
              </a:prstGeom>
              <a:blipFill>
                <a:blip r:embed="rId6"/>
                <a:stretch>
                  <a:fillRect l="-5976" b="-1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3" name="yt_shape_12673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7bfa3eca-fc6f-4a7d-b4ef-e4f7232b6b4d.png&quot;}"/>
            </a:endParaRPr>
          </a:p>
        </p:txBody>
      </p:sp>
      <p:sp>
        <p:nvSpPr>
          <p:cNvPr id="12674" name="yt_shape_12674"/>
          <p:cNvSpPr txBox="1"/>
          <p:nvPr/>
        </p:nvSpPr>
        <p:spPr>
          <a:xfrm>
            <a:off x="540000" y="1662201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正比例函数的概念</a:t>
            </a:r>
          </a:p>
        </p:txBody>
      </p:sp>
      <p:sp>
        <p:nvSpPr>
          <p:cNvPr id="12675" name="yt_shape_12675"/>
          <p:cNvSpPr txBox="1"/>
          <p:nvPr/>
        </p:nvSpPr>
        <p:spPr>
          <a:xfrm>
            <a:off x="540000" y="2161766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下列函数中，是正比例函数的是（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76" name="yt_table_12676" title="H_89.8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0296275"/>
                  </p:ext>
                </p:extLst>
              </p:nvPr>
            </p:nvGraphicFramePr>
            <p:xfrm>
              <a:off x="540000" y="2793433"/>
              <a:ext cx="6799898" cy="1140461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2276475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−8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黑体" pitchFamily="24"/>
                            <a:cs typeface="黑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9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2676" name="yt_table_12676" descr="{&quot;rangeId&quot;:4,&quot;type&quot;:&quot;Option&quot;}" title="H_89.8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0296275"/>
                  </p:ext>
                </p:extLst>
              </p:nvPr>
            </p:nvGraphicFramePr>
            <p:xfrm>
              <a:off x="540000" y="2793433"/>
              <a:ext cx="6799898" cy="1140461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2276475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8"/>
                      </a:ext>
                    </a:extLst>
                  </a:tr>
                  <a:tr h="71609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6102" r="-50336" b="-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77" name="yt_shape_12677"/>
              <p:cNvSpPr txBox="1"/>
              <p:nvPr/>
            </p:nvSpPr>
            <p:spPr>
              <a:xfrm>
                <a:off x="540119" y="3984430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下列函数关系式：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，其中一次函数的个数有（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677" name="yt_shape_1267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84430"/>
                <a:ext cx="11111999" cy="1110112"/>
              </a:xfrm>
              <a:prstGeom prst="rect">
                <a:avLst/>
              </a:prstGeom>
              <a:blipFill>
                <a:blip r:embed="rId3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79" name="yt_table_1267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191194"/>
              </p:ext>
            </p:extLst>
          </p:nvPr>
        </p:nvGraphicFramePr>
        <p:xfrm>
          <a:off x="540000" y="5297694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pic>
        <p:nvPicPr>
          <p:cNvPr id="3" name="yt_shape_1684745891160">
            <a:extLst>
              <a:ext uri="{FF2B5EF4-FFF2-40B4-BE49-F238E27FC236}">
                <a16:creationId xmlns:a16="http://schemas.microsoft.com/office/drawing/2014/main" id="{B7F792C5-BBE8-23D0-835F-D08E0528519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891178">
            <a:extLst>
              <a:ext uri="{FF2B5EF4-FFF2-40B4-BE49-F238E27FC236}">
                <a16:creationId xmlns:a16="http://schemas.microsoft.com/office/drawing/2014/main" id="{9E7EB77C-CC6C-9B90-0CBB-7F89811F440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7C2AD6-416E-52CC-F10C-ED3F3EE4E0A4}"/>
              </a:ext>
            </a:extLst>
          </p:cNvPr>
          <p:cNvSpPr txBox="1"/>
          <p:nvPr/>
        </p:nvSpPr>
        <p:spPr>
          <a:xfrm>
            <a:off x="55553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680764-E472-ECA4-A2E9-B57300D0CC30}"/>
              </a:ext>
            </a:extLst>
          </p:cNvPr>
          <p:cNvSpPr txBox="1"/>
          <p:nvPr/>
        </p:nvSpPr>
        <p:spPr>
          <a:xfrm>
            <a:off x="1974108" y="46126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1" name="yt_shape_12681"/>
          <p:cNvSpPr txBox="1"/>
          <p:nvPr/>
        </p:nvSpPr>
        <p:spPr>
          <a:xfrm>
            <a:off x="540000" y="900000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下列说法中不正确的是（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82" name="yt_table_1268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833982"/>
              </p:ext>
            </p:extLst>
          </p:nvPr>
        </p:nvGraphicFramePr>
        <p:xfrm>
          <a:off x="540000" y="1531667"/>
          <a:ext cx="5740400" cy="1697484"/>
        </p:xfrm>
        <a:graphic>
          <a:graphicData uri="http://schemas.openxmlformats.org/drawingml/2006/table">
            <a:tbl>
              <a:tblPr/>
              <a:tblGrid>
                <a:gridCol w="5740400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一次函数不一定是正比例函数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不是一次函数就一定不是正比例函数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正比例函数是特殊的一次函数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不是正比例函数就不是一次函数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</a:tbl>
          </a:graphicData>
        </a:graphic>
      </p:graphicFrame>
      <p:sp>
        <p:nvSpPr>
          <p:cNvPr id="12684" name="yt_shape_12684"/>
          <p:cNvSpPr txBox="1"/>
          <p:nvPr/>
        </p:nvSpPr>
        <p:spPr>
          <a:xfrm>
            <a:off x="540119" y="32795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应满足的条件是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；若函数是正比例函数，则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，此时函数的表达式为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A5ECED-4603-063E-6D79-28F04F58947A}"/>
              </a:ext>
            </a:extLst>
          </p:cNvPr>
          <p:cNvSpPr txBox="1"/>
          <p:nvPr/>
        </p:nvSpPr>
        <p:spPr>
          <a:xfrm>
            <a:off x="4336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C947F7-D59F-B809-03A9-993219C91887}"/>
              </a:ext>
            </a:extLst>
          </p:cNvPr>
          <p:cNvSpPr txBox="1"/>
          <p:nvPr/>
        </p:nvSpPr>
        <p:spPr>
          <a:xfrm>
            <a:off x="9230571" y="3232758"/>
            <a:ext cx="7198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625061-5551-10E6-E64B-2A49AE247065}"/>
              </a:ext>
            </a:extLst>
          </p:cNvPr>
          <p:cNvSpPr txBox="1"/>
          <p:nvPr/>
        </p:nvSpPr>
        <p:spPr>
          <a:xfrm>
            <a:off x="4328371" y="3708247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F3A49A-A028-DC29-D627-9F41EB005C4D}"/>
              </a:ext>
            </a:extLst>
          </p:cNvPr>
          <p:cNvSpPr txBox="1"/>
          <p:nvPr/>
        </p:nvSpPr>
        <p:spPr>
          <a:xfrm>
            <a:off x="8138371" y="3680499"/>
            <a:ext cx="90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5" name="yt_shape_12685"/>
          <p:cNvSpPr txBox="1"/>
          <p:nvPr/>
        </p:nvSpPr>
        <p:spPr>
          <a:xfrm>
            <a:off x="540000" y="900000"/>
            <a:ext cx="82586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根据实际问题写一次函数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正比例函数的表达式</a:t>
            </a:r>
          </a:p>
        </p:txBody>
      </p:sp>
      <p:sp>
        <p:nvSpPr>
          <p:cNvPr id="12686" name="yt_shape_1268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某超市进了一些食品，出售时要在进价的基础上加一定的利润，其数量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（千克）与售价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（元）的关系如下表：</a:t>
            </a:r>
          </a:p>
        </p:txBody>
      </p:sp>
      <p:graphicFrame>
        <p:nvGraphicFramePr>
          <p:cNvPr id="12687" name="yt_table_12687" title="H_156.1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363711"/>
              </p:ext>
            </p:extLst>
          </p:nvPr>
        </p:nvGraphicFramePr>
        <p:xfrm>
          <a:off x="540000" y="2511364"/>
          <a:ext cx="11111994" cy="10353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8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89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数量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（千克）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售价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（元）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689" name="yt_shape_12689"/>
          <p:cNvSpPr txBox="1"/>
          <p:nvPr/>
        </p:nvSpPr>
        <p:spPr>
          <a:xfrm>
            <a:off x="540000" y="3835846"/>
            <a:ext cx="72487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则下列用数量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90" name="yt_table_1269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410830"/>
              </p:ext>
            </p:extLst>
          </p:nvPr>
        </p:nvGraphicFramePr>
        <p:xfrm>
          <a:off x="540000" y="4467513"/>
          <a:ext cx="6416993" cy="848742"/>
        </p:xfrm>
        <a:graphic>
          <a:graphicData uri="http://schemas.openxmlformats.org/drawingml/2006/table">
            <a:tbl>
              <a:tblPr/>
              <a:tblGrid>
                <a:gridCol w="3818255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2598738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pic>
        <p:nvPicPr>
          <p:cNvPr id="3" name="yt_shape_1684745891215">
            <a:extLst>
              <a:ext uri="{FF2B5EF4-FFF2-40B4-BE49-F238E27FC236}">
                <a16:creationId xmlns:a16="http://schemas.microsoft.com/office/drawing/2014/main" id="{6242C239-B07C-8BA4-5820-446CA7D0DD1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91C1B2-436E-7D54-D366-D31350D85A33}"/>
              </a:ext>
            </a:extLst>
          </p:cNvPr>
          <p:cNvSpPr txBox="1"/>
          <p:nvPr/>
        </p:nvSpPr>
        <p:spPr>
          <a:xfrm>
            <a:off x="6815864" y="37890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2" name="yt_shape_1269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某地地面气温是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，如果由地面每升高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千米，气温下降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，则气温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（千米）的函数表达式是（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93" name="yt_table_12693" title="H_83.5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2582624"/>
                  </p:ext>
                </p:extLst>
              </p:nvPr>
            </p:nvGraphicFramePr>
            <p:xfrm>
              <a:off x="540000" y="2011799"/>
              <a:ext cx="5283518" cy="1060895"/>
            </p:xfrm>
            <a:graphic>
              <a:graphicData uri="http://schemas.openxmlformats.org/drawingml/2006/table">
                <a:tbl>
                  <a:tblPr/>
                  <a:tblGrid>
                    <a:gridCol w="3116580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  <a:gridCol w="2166938">
                      <a:extLst>
                        <a:ext uri="{9D8B030D-6E8A-4147-A177-3AD203B41FA5}">
                          <a16:colId xmlns:a16="http://schemas.microsoft.com/office/drawing/2014/main" val="104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h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2693" name="yt_table_12693" descr="{&quot;rangeId&quot;:10,&quot;type&quot;:&quot;Option&quot;}" title="H_83.5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2582624"/>
                  </p:ext>
                </p:extLst>
              </p:nvPr>
            </p:nvGraphicFramePr>
            <p:xfrm>
              <a:off x="540000" y="2011799"/>
              <a:ext cx="5283518" cy="1060895"/>
            </p:xfrm>
            <a:graphic>
              <a:graphicData uri="http://schemas.openxmlformats.org/drawingml/2006/table">
                <a:tbl>
                  <a:tblPr/>
                  <a:tblGrid>
                    <a:gridCol w="3116580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  <a:gridCol w="2166938">
                      <a:extLst>
                        <a:ext uri="{9D8B030D-6E8A-4147-A177-3AD203B41FA5}">
                          <a16:colId xmlns:a16="http://schemas.microsoft.com/office/drawing/2014/main" val="1045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7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h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3820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EC9E27-5940-890F-7FD4-BDB218E05EB5}"/>
              </a:ext>
            </a:extLst>
          </p:cNvPr>
          <p:cNvSpPr txBox="1"/>
          <p:nvPr/>
        </p:nvSpPr>
        <p:spPr>
          <a:xfrm>
            <a:off x="5174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2694">
            <a:extLst>
              <a:ext uri="{FF2B5EF4-FFF2-40B4-BE49-F238E27FC236}">
                <a16:creationId xmlns:a16="http://schemas.microsoft.com/office/drawing/2014/main" id="{99173D6E-A4BD-02B2-5C84-274ACC64BFA6}"/>
              </a:ext>
            </a:extLst>
          </p:cNvPr>
          <p:cNvSpPr txBox="1"/>
          <p:nvPr/>
        </p:nvSpPr>
        <p:spPr>
          <a:xfrm>
            <a:off x="540000" y="3429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边上的动点（不与点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，自变量的取值范围是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2698">
            <a:extLst>
              <a:ext uri="{FF2B5EF4-FFF2-40B4-BE49-F238E27FC236}">
                <a16:creationId xmlns:a16="http://schemas.microsoft.com/office/drawing/2014/main" id="{51C3251F-AE57-2D33-4C77-8B424B36095C}"/>
              </a:ext>
            </a:extLst>
          </p:cNvPr>
          <p:cNvSpPr txBox="1"/>
          <p:nvPr/>
        </p:nvSpPr>
        <p:spPr>
          <a:xfrm>
            <a:off x="539881" y="672808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5" name="yt_shape_12695" title="H_130.4511">
            <a:extLst>
              <a:ext uri="{FF2B5EF4-FFF2-40B4-BE49-F238E27FC236}">
                <a16:creationId xmlns:a16="http://schemas.microsoft.com/office/drawing/2014/main" id="{D284F945-1AA0-4808-BBAF-FD5E7D3171F1}"/>
              </a:ext>
            </a:extLst>
          </p:cNvPr>
          <p:cNvGrpSpPr/>
          <p:nvPr/>
        </p:nvGrpSpPr>
        <p:grpSpPr>
          <a:xfrm>
            <a:off x="5365622" y="4817778"/>
            <a:ext cx="1460754" cy="1656729"/>
            <a:chOff x="0" y="0"/>
            <a:chExt cx="1460754" cy="1656729"/>
          </a:xfrm>
        </p:grpSpPr>
        <p:pic>
          <p:nvPicPr>
            <p:cNvPr id="6" name="yt_image_12695">
              <a:extLst>
                <a:ext uri="{FF2B5EF4-FFF2-40B4-BE49-F238E27FC236}">
                  <a16:creationId xmlns:a16="http://schemas.microsoft.com/office/drawing/2014/main" id="{3BB531A6-334A-8DF6-305E-96517C2C7639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0754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2697">
              <a:extLst>
                <a:ext uri="{FF2B5EF4-FFF2-40B4-BE49-F238E27FC236}">
                  <a16:creationId xmlns:a16="http://schemas.microsoft.com/office/drawing/2014/main" id="{11D570EA-F0B6-3066-8096-D086352ECEC0}"/>
                </a:ext>
              </a:extLst>
            </p:cNvPr>
            <p:cNvSpPr txBox="1"/>
            <p:nvPr/>
          </p:nvSpPr>
          <p:spPr>
            <a:xfrm>
              <a:off x="197096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B94E62A5-DE41-A388-2BAD-7C4E1FCAD231}"/>
              </a:ext>
            </a:extLst>
          </p:cNvPr>
          <p:cNvSpPr txBox="1"/>
          <p:nvPr/>
        </p:nvSpPr>
        <p:spPr>
          <a:xfrm>
            <a:off x="8219213" y="3829935"/>
            <a:ext cx="1516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81541A-4C24-D9A6-BDE0-9F90B122A2E1}"/>
              </a:ext>
            </a:extLst>
          </p:cNvPr>
          <p:cNvSpPr txBox="1"/>
          <p:nvPr/>
        </p:nvSpPr>
        <p:spPr>
          <a:xfrm>
            <a:off x="1973989" y="4333170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9" name="yt_shape_12699"/>
          <p:cNvSpPr txBox="1"/>
          <p:nvPr/>
        </p:nvSpPr>
        <p:spPr>
          <a:xfrm>
            <a:off x="540000" y="900000"/>
            <a:ext cx="8906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某优质蚊香一盘长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（如图所示），点燃后每小时缩短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00" name="yt_shape_12700"/>
          <p:cNvSpPr txBox="1"/>
          <p:nvPr/>
        </p:nvSpPr>
        <p:spPr>
          <a:xfrm>
            <a:off x="540000" y="1379303"/>
            <a:ext cx="92140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）求蚊香点燃后的剩余长度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）的函数表达式；</a:t>
            </a:r>
          </a:p>
        </p:txBody>
      </p:sp>
      <p:sp>
        <p:nvSpPr>
          <p:cNvPr id="2" name="yt_shape_12701"/>
          <p:cNvSpPr txBox="1"/>
          <p:nvPr/>
        </p:nvSpPr>
        <p:spPr>
          <a:xfrm>
            <a:off x="540000" y="2010970"/>
            <a:ext cx="30681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702" name="yt_shape_1270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2051" y="2010970"/>
            <a:ext cx="1869948" cy="1626946"/>
            <a:chOff x="0" y="0"/>
            <a:chExt cx="1869948" cy="1626946"/>
          </a:xfrm>
        </p:grpSpPr>
        <p:pic>
          <p:nvPicPr>
            <p:cNvPr id="3" name="yt_image_12702" descr="{&quot;rangeId&quot;:0,&quot;⚘_2&quot;:1}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9948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4" name="yt_shape_12704"/>
            <p:cNvSpPr txBox="1"/>
            <p:nvPr/>
          </p:nvSpPr>
          <p:spPr>
            <a:xfrm>
              <a:off x="414365" y="1198431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706" name="yt_shape_12706"/>
          <p:cNvSpPr txBox="1"/>
          <p:nvPr/>
        </p:nvSpPr>
        <p:spPr>
          <a:xfrm>
            <a:off x="540000" y="3688345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）该蚊香可使用多长时间？</a:t>
            </a:r>
          </a:p>
        </p:txBody>
      </p:sp>
      <p:sp>
        <p:nvSpPr>
          <p:cNvPr id="4" name="yt_shape_12707"/>
          <p:cNvSpPr txBox="1"/>
          <p:nvPr/>
        </p:nvSpPr>
        <p:spPr>
          <a:xfrm>
            <a:off x="540119" y="4320012"/>
            <a:ext cx="938558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蚊香燃尽时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该蚊香可使用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2" name="yt_shape_12712"/>
          <p:cNvSpPr txBox="1"/>
          <p:nvPr/>
        </p:nvSpPr>
        <p:spPr>
          <a:xfrm>
            <a:off x="540000" y="900000"/>
            <a:ext cx="74892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易忽视一次函数自变量的系数不为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而出错</a:t>
            </a:r>
          </a:p>
        </p:txBody>
      </p:sp>
      <p:sp>
        <p:nvSpPr>
          <p:cNvPr id="12713" name="yt_shape_12713"/>
          <p:cNvSpPr txBox="1"/>
          <p:nvPr/>
        </p:nvSpPr>
        <p:spPr>
          <a:xfrm>
            <a:off x="540000" y="1399565"/>
            <a:ext cx="86337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891259">
            <a:extLst>
              <a:ext uri="{FF2B5EF4-FFF2-40B4-BE49-F238E27FC236}">
                <a16:creationId xmlns:a16="http://schemas.microsoft.com/office/drawing/2014/main" id="{93A1FA1C-D307-5EE8-C56B-57FDB52B134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95CDF5-CB00-B42D-C36E-07DABE5DF385}"/>
              </a:ext>
            </a:extLst>
          </p:cNvPr>
          <p:cNvSpPr txBox="1"/>
          <p:nvPr/>
        </p:nvSpPr>
        <p:spPr>
          <a:xfrm>
            <a:off x="8162064" y="13527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4" name="yt_shape_12714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101fd95-053e-4e77-a8ca-3c6e97763952.png&quot;}"/>
            </a:endParaRPr>
          </a:p>
        </p:txBody>
      </p:sp>
      <p:sp>
        <p:nvSpPr>
          <p:cNvPr id="12715" name="yt_shape_12715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地打长途电话，通话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分钟以内收费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分钟后通话时间增加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分钟加收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若通话时间为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为整数），则通话费用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（单位：元）与通话时间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（单位：分）的函数表达式是（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16" name="yt_table_1271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505249"/>
              </p:ext>
            </p:extLst>
          </p:nvPr>
        </p:nvGraphicFramePr>
        <p:xfrm>
          <a:off x="540000" y="3236113"/>
          <a:ext cx="4846638" cy="1697484"/>
        </p:xfrm>
        <a:graphic>
          <a:graphicData uri="http://schemas.openxmlformats.org/drawingml/2006/table">
            <a:tbl>
              <a:tblPr/>
              <a:tblGrid>
                <a:gridCol w="4846638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为整数）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为整数）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为整数）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为整数）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</a:tbl>
          </a:graphicData>
        </a:graphic>
      </p:graphicFrame>
      <p:pic>
        <p:nvPicPr>
          <p:cNvPr id="3" name="yt_shape_1684745891288">
            <a:extLst>
              <a:ext uri="{FF2B5EF4-FFF2-40B4-BE49-F238E27FC236}">
                <a16:creationId xmlns:a16="http://schemas.microsoft.com/office/drawing/2014/main" id="{9DEDDD97-35FF-36F7-1A56-034A4FB27DE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E71442-5F33-0B3C-AA25-EBD0FD6A11DE}"/>
              </a:ext>
            </a:extLst>
          </p:cNvPr>
          <p:cNvSpPr txBox="1"/>
          <p:nvPr/>
        </p:nvSpPr>
        <p:spPr>
          <a:xfrm>
            <a:off x="7290646" y="254835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8" name="yt_shape_127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如图，由火柴棒拼出的一列图形中，第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个图形由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个正方形组成，设第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个图形共有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根火柴棒，则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722" name="yt_shape_12722"/>
          <p:cNvSpPr txBox="1"/>
          <p:nvPr/>
        </p:nvSpPr>
        <p:spPr>
          <a:xfrm>
            <a:off x="540000" y="32698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19" name="yt_shape_12719" title="H_95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008310" y="2011799"/>
            <a:ext cx="4175379" cy="1207530"/>
            <a:chOff x="0" y="0"/>
            <a:chExt cx="4175379" cy="1207530"/>
          </a:xfrm>
        </p:grpSpPr>
        <p:pic>
          <p:nvPicPr>
            <p:cNvPr id="2" name="yt_image_1271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175379" cy="811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21" name="yt_shape_12721"/>
            <p:cNvSpPr txBox="1"/>
            <p:nvPr/>
          </p:nvSpPr>
          <p:spPr>
            <a:xfrm>
              <a:off x="1478225" y="84753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723" name="yt_shape_12723"/>
          <p:cNvSpPr txBox="1"/>
          <p:nvPr/>
        </p:nvSpPr>
        <p:spPr>
          <a:xfrm>
            <a:off x="540119" y="36432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新定义：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[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为实数）的“联盟数”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若“联盟数”为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[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的一次函数是正比例函数，则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635DAC-9768-EDD6-DF0B-24A7DF36190D}"/>
              </a:ext>
            </a:extLst>
          </p:cNvPr>
          <p:cNvSpPr txBox="1"/>
          <p:nvPr/>
        </p:nvSpPr>
        <p:spPr>
          <a:xfrm>
            <a:off x="6646121" y="1300935"/>
            <a:ext cx="1669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19A897-EAC9-6E7E-7A9C-A42C5FB46F09}"/>
              </a:ext>
            </a:extLst>
          </p:cNvPr>
          <p:cNvSpPr txBox="1"/>
          <p:nvPr/>
        </p:nvSpPr>
        <p:spPr>
          <a:xfrm>
            <a:off x="8409832" y="407197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1544</Words>
  <Application>Microsoft Office PowerPoint</Application>
  <PresentationFormat>宽屏</PresentationFormat>
  <Paragraphs>126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48</cp:revision>
  <dcterms:created xsi:type="dcterms:W3CDTF">2023-05-05T05:33:00Z</dcterms:created>
  <dcterms:modified xsi:type="dcterms:W3CDTF">2023-05-24T06:17:05Z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