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3" r:id="rId4"/>
    <p:sldId id="376" r:id="rId5"/>
    <p:sldId id="380" r:id="rId6"/>
    <p:sldId id="382" r:id="rId7"/>
    <p:sldId id="385" r:id="rId8"/>
    <p:sldId id="387" r:id="rId9"/>
    <p:sldId id="393" r:id="rId10"/>
    <p:sldId id="389" r:id="rId11"/>
    <p:sldId id="391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8" name="yt_shape_1444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845eca1-2f98-451f-80bb-ec2bac20a23a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9" name="yt_shape_14449"/>
              <p:cNvSpPr txBox="1"/>
              <p:nvPr/>
            </p:nvSpPr>
            <p:spPr>
              <a:xfrm>
                <a:off x="540119" y="1653160"/>
                <a:ext cx="11111999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一般地，对于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，我们把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）叫做这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个数的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算术平均数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，记作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449" name="yt_shape_14449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109150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51" name="yt_shape_14451"/>
          <p:cNvSpPr txBox="1"/>
          <p:nvPr/>
        </p:nvSpPr>
        <p:spPr>
          <a:xfrm>
            <a:off x="540119" y="28130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实际问题中，一组数据中各个数据的“重要程度”未必相同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因而，在计算这组数据的平均数时，往往给每个数据一个“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”，根据重要性的差异所求得的平均数称为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加权平均数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19347">
            <a:extLst>
              <a:ext uri="{FF2B5EF4-FFF2-40B4-BE49-F238E27FC236}">
                <a16:creationId xmlns:a16="http://schemas.microsoft.com/office/drawing/2014/main" id="{6B24CF91-6C1F-616C-07F6-6652DCEAAA5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90289A-848F-AF49-A4FE-45DB076C35C7}"/>
              </a:ext>
            </a:extLst>
          </p:cNvPr>
          <p:cNvSpPr txBox="1"/>
          <p:nvPr/>
        </p:nvSpPr>
        <p:spPr>
          <a:xfrm>
            <a:off x="1059708" y="2280407"/>
            <a:ext cx="1704086" cy="5179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算术平均数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130A7BB-1D2F-43C5-0F1D-D66C66F4A342}"/>
                  </a:ext>
                </a:extLst>
              </p:cNvPr>
              <p:cNvSpPr txBox="1"/>
              <p:nvPr/>
            </p:nvSpPr>
            <p:spPr>
              <a:xfrm>
                <a:off x="4107708" y="2280407"/>
                <a:ext cx="351218" cy="5179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bar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𝑥</m:t>
                          </m:r>
                        </m:e>
                      </m:ba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, 'hasSerialNum': 1, 'mathAnswerShape': 1}">
                <a:extLst>
                  <a:ext uri="{FF2B5EF4-FFF2-40B4-BE49-F238E27FC236}">
                    <a16:creationId xmlns:a16="http://schemas.microsoft.com/office/drawing/2014/main" id="{0130A7BB-1D2F-43C5-0F1D-D66C66F4A3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708" y="2280407"/>
                <a:ext cx="351218" cy="5179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B293B0-E4A8-9077-BDC5-55EDF7C80178}"/>
              </a:ext>
            </a:extLst>
          </p:cNvPr>
          <p:cNvSpPr txBox="1"/>
          <p:nvPr/>
        </p:nvSpPr>
        <p:spPr>
          <a:xfrm>
            <a:off x="5936508" y="324178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ACC78F-32AB-00C7-22D4-2E37543DF86F}"/>
              </a:ext>
            </a:extLst>
          </p:cNvPr>
          <p:cNvSpPr txBox="1"/>
          <p:nvPr/>
        </p:nvSpPr>
        <p:spPr>
          <a:xfrm>
            <a:off x="1669308" y="371726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加权平均数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5" name="yt_shape_1449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d101fdd-7ffa-4368-979c-2b8e501763bd.png&quot;}"/>
            </a:endParaRPr>
          </a:p>
        </p:txBody>
      </p:sp>
      <p:sp>
        <p:nvSpPr>
          <p:cNvPr id="14496" name="yt_shape_14496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）如表是我校八年级某班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名学生某次数学测验的成绩统计表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497" name="yt_table_14497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289720"/>
              </p:ext>
            </p:extLst>
          </p:nvPr>
        </p:nvGraphicFramePr>
        <p:xfrm>
          <a:off x="540000" y="2764959"/>
          <a:ext cx="11111997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20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8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8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85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78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78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成绩（分）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人数（人）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499" name="yt_shape_14499"/>
          <p:cNvSpPr txBox="1"/>
          <p:nvPr/>
        </p:nvSpPr>
        <p:spPr>
          <a:xfrm>
            <a:off x="540000" y="4073718"/>
            <a:ext cx="68127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名学生成绩的平均分数为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00" name="yt_shape_14500"/>
              <p:cNvSpPr txBox="1"/>
              <p:nvPr/>
            </p:nvSpPr>
            <p:spPr>
              <a:xfrm>
                <a:off x="540000" y="4553021"/>
                <a:ext cx="7699608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2+10+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+4=40,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60×2+70×10+80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+90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+100×4=82×40,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4500" name="yt_shape_14500" descr="{&quot;rangeId&quot;:1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3021"/>
                <a:ext cx="7699608" cy="823815"/>
              </a:xfrm>
              <a:prstGeom prst="rect">
                <a:avLst/>
              </a:prstGeom>
              <a:blipFill>
                <a:blip r:embed="rId2"/>
                <a:stretch>
                  <a:fillRect l="-2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02" name="yt_shape_14502"/>
              <p:cNvSpPr txBox="1"/>
              <p:nvPr/>
            </p:nvSpPr>
            <p:spPr>
              <a:xfrm>
                <a:off x="540000" y="5427624"/>
                <a:ext cx="3504164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=14.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4502" name="yt_shape_14502" descr="{&quot;rangeId&quot;:17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27624"/>
                <a:ext cx="3504164" cy="1193147"/>
              </a:xfrm>
              <a:prstGeom prst="rect">
                <a:avLst/>
              </a:prstGeom>
              <a:blipFill>
                <a:blip r:embed="rId3"/>
                <a:stretch>
                  <a:fillRect l="-5401" r="-4355" b="-1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119514">
            <a:extLst>
              <a:ext uri="{FF2B5EF4-FFF2-40B4-BE49-F238E27FC236}">
                <a16:creationId xmlns:a16="http://schemas.microsoft.com/office/drawing/2014/main" id="{347E4EC2-9A6F-F903-CEEF-F1D55899072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00" grpId="0" build="allAtOnce"/>
      <p:bldP spid="1450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4" name="yt_shape_14504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34bdf02f-028f-4167-a425-d31c12fb46ef.png&quot;}"/>
            </a:endParaRPr>
          </a:p>
        </p:txBody>
      </p:sp>
      <p:sp>
        <p:nvSpPr>
          <p:cNvPr id="14505" name="yt_shape_14505"/>
          <p:cNvSpPr txBox="1"/>
          <p:nvPr/>
        </p:nvSpPr>
        <p:spPr>
          <a:xfrm>
            <a:off x="3941564" y="1410016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两组相关数据平均数之间的规律</a:t>
            </a:r>
          </a:p>
        </p:txBody>
      </p:sp>
      <p:sp>
        <p:nvSpPr>
          <p:cNvPr id="14506" name="yt_shape_14506"/>
          <p:cNvSpPr txBox="1"/>
          <p:nvPr/>
        </p:nvSpPr>
        <p:spPr>
          <a:xfrm>
            <a:off x="540000" y="1889319"/>
            <a:ext cx="9419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07" name="yt_shape_14507"/>
          <p:cNvSpPr txBox="1"/>
          <p:nvPr/>
        </p:nvSpPr>
        <p:spPr>
          <a:xfrm>
            <a:off x="540119" y="23686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已知一组数据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08" name="yt_shape_14508"/>
          <p:cNvSpPr txBox="1"/>
          <p:nvPr/>
        </p:nvSpPr>
        <p:spPr>
          <a:xfrm>
            <a:off x="540119" y="3328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509" name="yt_shape_14509"/>
          <p:cNvSpPr txBox="1"/>
          <p:nvPr/>
        </p:nvSpPr>
        <p:spPr>
          <a:xfrm>
            <a:off x="540000" y="4287492"/>
            <a:ext cx="108972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510" name="yt_image_1451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8534" y="4919159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6119537">
            <a:extLst>
              <a:ext uri="{FF2B5EF4-FFF2-40B4-BE49-F238E27FC236}">
                <a16:creationId xmlns:a16="http://schemas.microsoft.com/office/drawing/2014/main" id="{45208B16-8274-622F-8209-8C182697341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9F4F8B-ACA2-FD40-D94E-DC79231F9440}"/>
              </a:ext>
            </a:extLst>
          </p:cNvPr>
          <p:cNvSpPr txBox="1"/>
          <p:nvPr/>
        </p:nvSpPr>
        <p:spPr>
          <a:xfrm>
            <a:off x="9092339" y="184251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5CF2B7-183E-68C0-E0EA-7A391A06FA72}"/>
              </a:ext>
            </a:extLst>
          </p:cNvPr>
          <p:cNvSpPr txBox="1"/>
          <p:nvPr/>
        </p:nvSpPr>
        <p:spPr>
          <a:xfrm>
            <a:off x="4191846" y="279730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F2F5CB-36C5-9A94-A15E-4E325066A898}"/>
              </a:ext>
            </a:extLst>
          </p:cNvPr>
          <p:cNvSpPr txBox="1"/>
          <p:nvPr/>
        </p:nvSpPr>
        <p:spPr>
          <a:xfrm>
            <a:off x="2431308" y="3756739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62B24D-11D7-2599-85A1-BAADA3776773}"/>
              </a:ext>
            </a:extLst>
          </p:cNvPr>
          <p:cNvSpPr txBox="1"/>
          <p:nvPr/>
        </p:nvSpPr>
        <p:spPr>
          <a:xfrm>
            <a:off x="10556014" y="424068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2" name="yt_shape_14452"/>
          <p:cNvSpPr txBox="1"/>
          <p:nvPr/>
        </p:nvSpPr>
        <p:spPr>
          <a:xfrm>
            <a:off x="487884" y="7385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7ea2fec-88d9-4c07-af00-e356a1fc9830.png&quot;}"/>
            </a:endParaRPr>
          </a:p>
        </p:txBody>
      </p:sp>
      <p:sp>
        <p:nvSpPr>
          <p:cNvPr id="14453" name="yt_shape_14453"/>
          <p:cNvSpPr txBox="1"/>
          <p:nvPr/>
        </p:nvSpPr>
        <p:spPr>
          <a:xfrm>
            <a:off x="487884" y="15007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算术平均数</a:t>
            </a:r>
          </a:p>
        </p:txBody>
      </p:sp>
      <p:sp>
        <p:nvSpPr>
          <p:cNvPr id="14454" name="yt_shape_14454"/>
          <p:cNvSpPr txBox="1"/>
          <p:nvPr/>
        </p:nvSpPr>
        <p:spPr>
          <a:xfrm>
            <a:off x="488003" y="20002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店今年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月新能源汽车的销量（辆数）分别如下：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，这组数据的平均数是（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55" name="yt_table_1445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229313"/>
              </p:ext>
            </p:extLst>
          </p:nvPr>
        </p:nvGraphicFramePr>
        <p:xfrm>
          <a:off x="487884" y="3112065"/>
          <a:ext cx="77336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</a:tbl>
          </a:graphicData>
        </a:graphic>
      </p:graphicFrame>
      <p:sp>
        <p:nvSpPr>
          <p:cNvPr id="14457" name="yt_shape_14457"/>
          <p:cNvSpPr txBox="1"/>
          <p:nvPr/>
        </p:nvSpPr>
        <p:spPr>
          <a:xfrm>
            <a:off x="488003" y="35271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丽水市中考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）在植树节当天，某班的四个绿化小组植树的棵数如下：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则这组数据的平均数是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58" name="yt_shape_14458"/>
          <p:cNvSpPr txBox="1"/>
          <p:nvPr/>
        </p:nvSpPr>
        <p:spPr>
          <a:xfrm>
            <a:off x="478221" y="4435799"/>
            <a:ext cx="799404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温州市中考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个小组在一次植树活动中植树株数的统计图如图所示，则平均每组植树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19372">
            <a:extLst>
              <a:ext uri="{FF2B5EF4-FFF2-40B4-BE49-F238E27FC236}">
                <a16:creationId xmlns:a16="http://schemas.microsoft.com/office/drawing/2014/main" id="{EF2C69FE-A958-5457-B933-9287E58E6BB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4102164" cy="652125"/>
          </a:xfrm>
          <a:prstGeom prst="rect">
            <a:avLst/>
          </a:prstGeom>
        </p:spPr>
      </p:pic>
      <p:pic>
        <p:nvPicPr>
          <p:cNvPr id="5" name="yt_shape_1684746119388">
            <a:extLst>
              <a:ext uri="{FF2B5EF4-FFF2-40B4-BE49-F238E27FC236}">
                <a16:creationId xmlns:a16="http://schemas.microsoft.com/office/drawing/2014/main" id="{2328AD10-A3B0-80F6-2C79-34895B20245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413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4B89FF-69F1-AA48-5B4C-5743545C95EC}"/>
              </a:ext>
            </a:extLst>
          </p:cNvPr>
          <p:cNvSpPr txBox="1"/>
          <p:nvPr/>
        </p:nvSpPr>
        <p:spPr>
          <a:xfrm>
            <a:off x="6189192" y="24289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7BC603-408A-696E-C6EF-BA2140575D7F}"/>
              </a:ext>
            </a:extLst>
          </p:cNvPr>
          <p:cNvSpPr txBox="1"/>
          <p:nvPr/>
        </p:nvSpPr>
        <p:spPr>
          <a:xfrm>
            <a:off x="4436226" y="391781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01CC31-3D34-D9CB-66B7-91A65BEBEA16}"/>
              </a:ext>
            </a:extLst>
          </p:cNvPr>
          <p:cNvSpPr txBox="1"/>
          <p:nvPr/>
        </p:nvSpPr>
        <p:spPr>
          <a:xfrm>
            <a:off x="5519936" y="482646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" name="yt_shape_14459" title="H_199.2111">
            <a:extLst>
              <a:ext uri="{FF2B5EF4-FFF2-40B4-BE49-F238E27FC236}">
                <a16:creationId xmlns:a16="http://schemas.microsoft.com/office/drawing/2014/main" id="{C590F084-08DF-FB16-453D-8D608A549112}"/>
              </a:ext>
            </a:extLst>
          </p:cNvPr>
          <p:cNvGrpSpPr/>
          <p:nvPr/>
        </p:nvGrpSpPr>
        <p:grpSpPr>
          <a:xfrm>
            <a:off x="8748119" y="4176807"/>
            <a:ext cx="2819851" cy="2517897"/>
            <a:chOff x="0" y="0"/>
            <a:chExt cx="2647188" cy="2529981"/>
          </a:xfrm>
        </p:grpSpPr>
        <p:pic>
          <p:nvPicPr>
            <p:cNvPr id="8" name="yt_image_14459">
              <a:extLst>
                <a:ext uri="{FF2B5EF4-FFF2-40B4-BE49-F238E27FC236}">
                  <a16:creationId xmlns:a16="http://schemas.microsoft.com/office/drawing/2014/main" id="{BC518EA5-0408-53B8-D140-CFBEE5AE3ECF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647188" cy="2133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461">
              <a:extLst>
                <a:ext uri="{FF2B5EF4-FFF2-40B4-BE49-F238E27FC236}">
                  <a16:creationId xmlns:a16="http://schemas.microsoft.com/office/drawing/2014/main" id="{6AEB7599-2533-5A7D-7C4F-B9BEFB06BBC8}"/>
                </a:ext>
              </a:extLst>
            </p:cNvPr>
            <p:cNvSpPr txBox="1"/>
            <p:nvPr/>
          </p:nvSpPr>
          <p:spPr>
            <a:xfrm>
              <a:off x="790313" y="21699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3" name="yt_shape_14463"/>
          <p:cNvSpPr txBox="1"/>
          <p:nvPr/>
        </p:nvSpPr>
        <p:spPr>
          <a:xfrm>
            <a:off x="540000" y="900000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加权平均数</a:t>
            </a:r>
          </a:p>
        </p:txBody>
      </p:sp>
      <p:sp>
        <p:nvSpPr>
          <p:cNvPr id="14464" name="yt_shape_14464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）希望中学规定学生的学期体育成绩满分为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，其中体育课外活动占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，期中考试成绩占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，期末考试成绩占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50%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若小强的三项成绩（百分制）依次是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则小强这学期的体育成绩是（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65" name="yt_table_1446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222160"/>
              </p:ext>
            </p:extLst>
          </p:nvPr>
        </p:nvGraphicFramePr>
        <p:xfrm>
          <a:off x="540000" y="2991495"/>
          <a:ext cx="77336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</a:tbl>
          </a:graphicData>
        </a:graphic>
      </p:graphicFrame>
      <p:sp>
        <p:nvSpPr>
          <p:cNvPr id="14467" name="yt_shape_14467"/>
          <p:cNvSpPr txBox="1"/>
          <p:nvPr/>
        </p:nvSpPr>
        <p:spPr>
          <a:xfrm>
            <a:off x="540119" y="34702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某校健美操队共有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名队员，统计队员的年龄情况，结果如下：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该健美操队队员的平均年龄为（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68" name="yt_table_1446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359551"/>
              </p:ext>
            </p:extLst>
          </p:nvPr>
        </p:nvGraphicFramePr>
        <p:xfrm>
          <a:off x="540000" y="4582041"/>
          <a:ext cx="6166486" cy="848742"/>
        </p:xfrm>
        <a:graphic>
          <a:graphicData uri="http://schemas.openxmlformats.org/drawingml/2006/table">
            <a:tbl>
              <a:tblPr/>
              <a:tblGrid>
                <a:gridCol w="444722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</a:tbl>
          </a:graphicData>
        </a:graphic>
      </p:graphicFrame>
      <p:pic>
        <p:nvPicPr>
          <p:cNvPr id="3" name="yt_shape_1684746119419">
            <a:extLst>
              <a:ext uri="{FF2B5EF4-FFF2-40B4-BE49-F238E27FC236}">
                <a16:creationId xmlns:a16="http://schemas.microsoft.com/office/drawing/2014/main" id="{25E0B68E-A367-5928-D6E9-CCCE5157123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378009-CDD9-5218-A982-E91448DBD823}"/>
              </a:ext>
            </a:extLst>
          </p:cNvPr>
          <p:cNvSpPr txBox="1"/>
          <p:nvPr/>
        </p:nvSpPr>
        <p:spPr>
          <a:xfrm>
            <a:off x="7231907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853C2D-4860-2075-4E9E-12894D49C7F1}"/>
              </a:ext>
            </a:extLst>
          </p:cNvPr>
          <p:cNvSpPr txBox="1"/>
          <p:nvPr/>
        </p:nvSpPr>
        <p:spPr>
          <a:xfrm>
            <a:off x="6774707" y="38989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0" name="yt_shape_1447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）某中学规定学生的学期体育成绩满分为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，其中体育课外活动占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，期末考试成绩占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，小彤的这两项成绩依次是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则小彤这学期的体育成绩是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71" name="yt_shape_14471"/>
          <p:cNvSpPr txBox="1"/>
          <p:nvPr/>
        </p:nvSpPr>
        <p:spPr>
          <a:xfrm>
            <a:off x="540000" y="2339566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）现有甲、乙两种糖果的单价与千克数如下表所示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472" name="yt_table_14472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677156"/>
              </p:ext>
            </p:extLst>
          </p:nvPr>
        </p:nvGraphicFramePr>
        <p:xfrm>
          <a:off x="1487488" y="2818869"/>
          <a:ext cx="9084391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0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2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2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甲种糖果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乙种糖果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单价（元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474" name="yt_shape_14474"/>
          <p:cNvSpPr txBox="1"/>
          <p:nvPr/>
        </p:nvSpPr>
        <p:spPr>
          <a:xfrm>
            <a:off x="540119" y="46433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千克甲种糖果和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千克乙种糖果混合成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千克什锦糖果，若商家用加权平均数来确定什锦糖果的单价，则这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千克什锦糖果的单价为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43050D-4CA5-86F8-1F8C-1746432D3297}"/>
              </a:ext>
            </a:extLst>
          </p:cNvPr>
          <p:cNvSpPr txBox="1"/>
          <p:nvPr/>
        </p:nvSpPr>
        <p:spPr>
          <a:xfrm>
            <a:off x="1669308" y="180417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7C2EC8-B5F5-628B-FC36-19B51EA3D0CC}"/>
              </a:ext>
            </a:extLst>
          </p:cNvPr>
          <p:cNvSpPr txBox="1"/>
          <p:nvPr/>
        </p:nvSpPr>
        <p:spPr>
          <a:xfrm>
            <a:off x="7917707" y="507200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5" name="yt_shape_14475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忽略权重的不同而出错</a:t>
            </a:r>
          </a:p>
        </p:txBody>
      </p:sp>
      <p:sp>
        <p:nvSpPr>
          <p:cNvPr id="14476" name="yt_shape_1447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某校八年级有两个班，在一次数学测试中，八（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人，平均分为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分；八（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人，平均分为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分，则该校八年级数学成绩的平均分为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19449">
            <a:extLst>
              <a:ext uri="{FF2B5EF4-FFF2-40B4-BE49-F238E27FC236}">
                <a16:creationId xmlns:a16="http://schemas.microsoft.com/office/drawing/2014/main" id="{9028419E-3FB5-43CB-F316-D72BC1CB501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A9CF02-E5D6-FBC8-0CC9-297BA51B15F6}"/>
              </a:ext>
            </a:extLst>
          </p:cNvPr>
          <p:cNvSpPr txBox="1"/>
          <p:nvPr/>
        </p:nvSpPr>
        <p:spPr>
          <a:xfrm>
            <a:off x="9441707" y="182824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7" name="yt_shape_1447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0718959-0160-4a5a-8c5e-eb510fc0f00a.png&quot;}"/>
            </a:endParaRPr>
          </a:p>
        </p:txBody>
      </p:sp>
      <p:sp>
        <p:nvSpPr>
          <p:cNvPr id="14478" name="yt_shape_1447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79" name="yt_table_1447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904862"/>
              </p:ext>
            </p:extLst>
          </p:nvPr>
        </p:nvGraphicFramePr>
        <p:xfrm>
          <a:off x="540000" y="2755982"/>
          <a:ext cx="70478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</a:tbl>
          </a:graphicData>
        </a:graphic>
      </p:graphicFrame>
      <p:pic>
        <p:nvPicPr>
          <p:cNvPr id="3" name="yt_shape_1684746119474">
            <a:extLst>
              <a:ext uri="{FF2B5EF4-FFF2-40B4-BE49-F238E27FC236}">
                <a16:creationId xmlns:a16="http://schemas.microsoft.com/office/drawing/2014/main" id="{0BFAEA07-947A-AA40-5185-222D80F52A3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0FF3FA-0494-B249-D530-2F461DA34600}"/>
              </a:ext>
            </a:extLst>
          </p:cNvPr>
          <p:cNvSpPr txBox="1"/>
          <p:nvPr/>
        </p:nvSpPr>
        <p:spPr>
          <a:xfrm>
            <a:off x="10597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481">
            <a:extLst>
              <a:ext uri="{FF2B5EF4-FFF2-40B4-BE49-F238E27FC236}">
                <a16:creationId xmlns:a16="http://schemas.microsoft.com/office/drawing/2014/main" id="{77741072-BAE3-BD12-C364-BDD61C7500B0}"/>
              </a:ext>
            </a:extLst>
          </p:cNvPr>
          <p:cNvSpPr txBox="1"/>
          <p:nvPr/>
        </p:nvSpPr>
        <p:spPr>
          <a:xfrm>
            <a:off x="540000" y="336047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）某中学积极响应党的号召，大力开展各项有益于德智体美劳全面发展的活动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小明同学在某学期德智体美劳的评价得分如图所示，则小明同学五项评价的平均得分为（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4485_skip" title="H_33.41504">
            <a:extLst>
              <a:ext uri="{FF2B5EF4-FFF2-40B4-BE49-F238E27FC236}">
                <a16:creationId xmlns:a16="http://schemas.microsoft.com/office/drawing/2014/main" id="{69051075-3B7B-F2B0-3E84-DADEB8CD0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341509"/>
              </p:ext>
            </p:extLst>
          </p:nvPr>
        </p:nvGraphicFramePr>
        <p:xfrm>
          <a:off x="539881" y="4800044"/>
          <a:ext cx="82670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grpSp>
        <p:nvGrpSpPr>
          <p:cNvPr id="6" name="yt_shape_14482_skip" title="H_179.3211">
            <a:extLst>
              <a:ext uri="{FF2B5EF4-FFF2-40B4-BE49-F238E27FC236}">
                <a16:creationId xmlns:a16="http://schemas.microsoft.com/office/drawing/2014/main" id="{4BFA8F3C-431E-B37F-9A51-BE3BCBBF8638}"/>
              </a:ext>
            </a:extLst>
          </p:cNvPr>
          <p:cNvGrpSpPr/>
          <p:nvPr/>
        </p:nvGrpSpPr>
        <p:grpSpPr>
          <a:xfrm>
            <a:off x="9624392" y="4418215"/>
            <a:ext cx="1971675" cy="2277378"/>
            <a:chOff x="0" y="0"/>
            <a:chExt cx="1971675" cy="2277378"/>
          </a:xfrm>
        </p:grpSpPr>
        <p:pic>
          <p:nvPicPr>
            <p:cNvPr id="7" name="yt_image_14482">
              <a:extLst>
                <a:ext uri="{FF2B5EF4-FFF2-40B4-BE49-F238E27FC236}">
                  <a16:creationId xmlns:a16="http://schemas.microsoft.com/office/drawing/2014/main" id="{5A8AB585-CC74-1BD8-B5DC-74B99F6C97B3}"/>
                </a:ex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1675" cy="1881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4484">
              <a:extLst>
                <a:ext uri="{FF2B5EF4-FFF2-40B4-BE49-F238E27FC236}">
                  <a16:creationId xmlns:a16="http://schemas.microsoft.com/office/drawing/2014/main" id="{C4E92ABD-7C94-40F3-BA02-CC85C971E773}"/>
                </a:ext>
              </a:extLst>
            </p:cNvPr>
            <p:cNvSpPr txBox="1"/>
            <p:nvPr/>
          </p:nvSpPr>
          <p:spPr>
            <a:xfrm>
              <a:off x="376373" y="19173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56CE41CB-3201-8E59-6654-23D9A58420E1}"/>
              </a:ext>
            </a:extLst>
          </p:cNvPr>
          <p:cNvSpPr txBox="1"/>
          <p:nvPr/>
        </p:nvSpPr>
        <p:spPr>
          <a:xfrm>
            <a:off x="3193189" y="42646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7" name="yt_shape_1448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青岛市中考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）小明参加“建团百年，我为团旗添光彩”主题演讲比赛，其演讲形象、内容、效果三项分别是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若将三项得分依次按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的比例确定最终成绩，则小明的最终比赛成绩为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AC70CE-FA63-A31A-7F7E-32B45611738F}"/>
              </a:ext>
            </a:extLst>
          </p:cNvPr>
          <p:cNvSpPr txBox="1"/>
          <p:nvPr/>
        </p:nvSpPr>
        <p:spPr>
          <a:xfrm>
            <a:off x="5936508" y="180417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89" name="yt_table_14489" title="H_203.94519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115081"/>
              </p:ext>
            </p:extLst>
          </p:nvPr>
        </p:nvGraphicFramePr>
        <p:xfrm>
          <a:off x="540001" y="2114546"/>
          <a:ext cx="11111997" cy="25901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2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2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23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4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测试项目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测试成绩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教学能力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科研能力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组织能力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491" name="yt_shape_14491"/>
          <p:cNvSpPr txBox="1"/>
          <p:nvPr/>
        </p:nvSpPr>
        <p:spPr>
          <a:xfrm>
            <a:off x="540001" y="4974079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）如果根据三项测试的平均成绩，那么谁将被录用？请说明理由；</a:t>
            </a:r>
          </a:p>
        </p:txBody>
      </p:sp>
      <p:sp>
        <p:nvSpPr>
          <p:cNvPr id="14492" name="yt_shape_14492"/>
          <p:cNvSpPr txBox="1"/>
          <p:nvPr/>
        </p:nvSpPr>
        <p:spPr>
          <a:xfrm>
            <a:off x="540001" y="5453382"/>
            <a:ext cx="738663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甲平均成绩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乙平均成绩为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丙平均成绩为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所以丙将被录用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76E5C-EE01-8D81-ADEC-D00BB81B2502}"/>
              </a:ext>
            </a:extLst>
          </p:cNvPr>
          <p:cNvSpPr txBox="1"/>
          <p:nvPr/>
        </p:nvSpPr>
        <p:spPr>
          <a:xfrm>
            <a:off x="335359" y="698881"/>
            <a:ext cx="11521280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137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页例题变式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）某校欲招聘一名数学教师，学校对甲、乙、丙三位候选人进行了三项测试，各项测试成绩满分均为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分，根据结果择优录取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三位候选人的各项测试成绩如下表：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9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3" name="yt_shape_144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）根据实际需要，学校将教学、科研和组织三项能力测试得分按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的比例确定每人的成绩，那么谁将被录用？请说明理由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94" name="yt_shape_14494"/>
          <p:cNvSpPr txBox="1"/>
          <p:nvPr/>
        </p:nvSpPr>
        <p:spPr>
          <a:xfrm>
            <a:off x="540000" y="1859435"/>
            <a:ext cx="992579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甲成绩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）÷（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乙成绩为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丙成绩为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所以甲将被录用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9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1278</Words>
  <Application>Microsoft Office PowerPoint</Application>
  <PresentationFormat>宽屏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48</cp:revision>
  <dcterms:created xsi:type="dcterms:W3CDTF">2023-05-05T05:33:00Z</dcterms:created>
  <dcterms:modified xsi:type="dcterms:W3CDTF">2023-05-24T06:34:51Z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