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1" r:id="rId5"/>
    <p:sldId id="372" r:id="rId6"/>
    <p:sldId id="374" r:id="rId7"/>
    <p:sldId id="376" r:id="rId8"/>
    <p:sldId id="378" r:id="rId9"/>
    <p:sldId id="380" r:id="rId10"/>
    <p:sldId id="381" r:id="rId11"/>
    <p:sldId id="382" r:id="rId12"/>
    <p:sldId id="390" r:id="rId13"/>
    <p:sldId id="383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1" name="yt_shape_12581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d986831-7763-45e9-b980-3ccbe18de629.png&quot;}"/>
            </a:endParaRPr>
          </a:p>
        </p:txBody>
      </p:sp>
      <p:sp>
        <p:nvSpPr>
          <p:cNvPr id="12582" name="yt_shape_12582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函数的概念：一般地，在某个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变化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过程中，有两个变量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，并且对于变量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的每一个值，变量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唯一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的值与它对应，那么我们称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的函数，其中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是自变量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583" name="yt_shape_12583"/>
          <p:cNvSpPr txBox="1"/>
          <p:nvPr/>
        </p:nvSpPr>
        <p:spPr>
          <a:xfrm>
            <a:off x="540000" y="3092726"/>
            <a:ext cx="108491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函数的表示方法：函数的表示方法有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关系式法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、列表法、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图象法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5881640">
            <a:extLst>
              <a:ext uri="{FF2B5EF4-FFF2-40B4-BE49-F238E27FC236}">
                <a16:creationId xmlns:a16="http://schemas.microsoft.com/office/drawing/2014/main" id="{A68C46C7-0F85-1EF4-BEBD-6EF8F41C8F8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919ABF-9434-DBE4-BE43-4B819519EB05}"/>
              </a:ext>
            </a:extLst>
          </p:cNvPr>
          <p:cNvSpPr txBox="1"/>
          <p:nvPr/>
        </p:nvSpPr>
        <p:spPr>
          <a:xfrm>
            <a:off x="4945908" y="16063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变化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E145F3-F7F4-B52B-AD87-2EE71F8F818A}"/>
              </a:ext>
            </a:extLst>
          </p:cNvPr>
          <p:cNvSpPr txBox="1"/>
          <p:nvPr/>
        </p:nvSpPr>
        <p:spPr>
          <a:xfrm>
            <a:off x="3937846" y="208184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唯一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3D80B7-72D9-6D42-5F33-0F7D53A01B3A}"/>
              </a:ext>
            </a:extLst>
          </p:cNvPr>
          <p:cNvSpPr txBox="1"/>
          <p:nvPr/>
        </p:nvSpPr>
        <p:spPr>
          <a:xfrm>
            <a:off x="1059708" y="2557330"/>
            <a:ext cx="31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B9BF6C-CC89-6568-3850-D8AE6B3EE29B}"/>
              </a:ext>
            </a:extLst>
          </p:cNvPr>
          <p:cNvSpPr txBox="1"/>
          <p:nvPr/>
        </p:nvSpPr>
        <p:spPr>
          <a:xfrm>
            <a:off x="5860189" y="304592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关系式法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FB08C6-6D81-CAAD-DD2A-249AC90EBE3C}"/>
              </a:ext>
            </a:extLst>
          </p:cNvPr>
          <p:cNvSpPr txBox="1"/>
          <p:nvPr/>
        </p:nvSpPr>
        <p:spPr>
          <a:xfrm>
            <a:off x="9212989" y="304592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图象法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3" name="yt_shape_1263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如图，圆柱的高是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，当圆柱的底面半径由小到大变化时，圆柱的体积也随之发生变化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637" name="yt_shape_12637"/>
          <p:cNvSpPr txBox="1"/>
          <p:nvPr/>
        </p:nvSpPr>
        <p:spPr>
          <a:xfrm>
            <a:off x="540000" y="42743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34" name="yt_shape_12634" title="H_174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6743" y="2011799"/>
            <a:ext cx="1818513" cy="2212227"/>
            <a:chOff x="0" y="0"/>
            <a:chExt cx="1818513" cy="2212227"/>
          </a:xfrm>
        </p:grpSpPr>
        <p:pic>
          <p:nvPicPr>
            <p:cNvPr id="2" name="yt_image_1263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8513" cy="18162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6" name="yt_shape_12636"/>
            <p:cNvSpPr txBox="1"/>
            <p:nvPr/>
          </p:nvSpPr>
          <p:spPr>
            <a:xfrm>
              <a:off x="299792" y="18522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638" name="yt_shape_12638"/>
          <p:cNvSpPr txBox="1"/>
          <p:nvPr/>
        </p:nvSpPr>
        <p:spPr>
          <a:xfrm>
            <a:off x="540119" y="4647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）在这个变化过程中，自变量是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底面半径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圆柱的体积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是底面半径的函数；</a:t>
            </a:r>
          </a:p>
        </p:txBody>
      </p:sp>
      <p:sp>
        <p:nvSpPr>
          <p:cNvPr id="12639" name="yt_shape_12639"/>
          <p:cNvSpPr txBox="1"/>
          <p:nvPr/>
        </p:nvSpPr>
        <p:spPr>
          <a:xfrm>
            <a:off x="540000" y="5607201"/>
            <a:ext cx="76799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）圆柱的体积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与底面半径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3πr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640" name="yt_shape_12640"/>
          <p:cNvSpPr txBox="1"/>
          <p:nvPr/>
        </p:nvSpPr>
        <p:spPr>
          <a:xfrm>
            <a:off x="540000" y="6086504"/>
            <a:ext cx="96164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）当底面半径由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变化到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时，圆柱的体积增加了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297π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108228-EC61-1967-BA97-226F96238338}"/>
              </a:ext>
            </a:extLst>
          </p:cNvPr>
          <p:cNvSpPr txBox="1"/>
          <p:nvPr/>
        </p:nvSpPr>
        <p:spPr>
          <a:xfrm>
            <a:off x="5479308" y="460096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底面半径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463834-A43E-29A8-3733-C17F5DEA9879}"/>
              </a:ext>
            </a:extLst>
          </p:cNvPr>
          <p:cNvSpPr txBox="1"/>
          <p:nvPr/>
        </p:nvSpPr>
        <p:spPr>
          <a:xfrm>
            <a:off x="7612907" y="460096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圆柱的体积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E541D3-A3B0-A74B-372A-55E3C50632EB}"/>
              </a:ext>
            </a:extLst>
          </p:cNvPr>
          <p:cNvSpPr txBox="1"/>
          <p:nvPr/>
        </p:nvSpPr>
        <p:spPr>
          <a:xfrm>
            <a:off x="6411052" y="5560395"/>
            <a:ext cx="1215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BC5CC9-FFFB-D9BA-2D8E-5EAFAA2DFE8E}"/>
              </a:ext>
            </a:extLst>
          </p:cNvPr>
          <p:cNvSpPr txBox="1"/>
          <p:nvPr/>
        </p:nvSpPr>
        <p:spPr>
          <a:xfrm>
            <a:off x="8508139" y="6039698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297π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1" name="yt_shape_1264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如表列出了皮球反弹高度和下落高度的数据，其中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表示皮球的下落高度，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表示皮球落地后的反弹高度（单位：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42" name="yt_table_12642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233192"/>
              </p:ext>
            </p:extLst>
          </p:nvPr>
        </p:nvGraphicFramePr>
        <p:xfrm>
          <a:off x="540000" y="2011799"/>
          <a:ext cx="11111996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644" name="yt_shape_12644"/>
          <p:cNvSpPr txBox="1"/>
          <p:nvPr/>
        </p:nvSpPr>
        <p:spPr>
          <a:xfrm>
            <a:off x="540119" y="33205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）表中反映了哪两个变量之间的关系？哪个是自变量？哪个是因变量？谁是谁的函数？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45" name="yt_shape_12645"/>
              <p:cNvSpPr txBox="1"/>
              <p:nvPr/>
            </p:nvSpPr>
            <p:spPr>
              <a:xfrm>
                <a:off x="540000" y="4279993"/>
                <a:ext cx="8386911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由统计数据表可以看出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表中反映了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的关系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是自变量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是因变量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645" name="yt_shape_12645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9993"/>
                <a:ext cx="8386911" cy="1106521"/>
              </a:xfrm>
              <a:prstGeom prst="rect">
                <a:avLst/>
              </a:prstGeom>
              <a:blipFill>
                <a:blip r:embed="rId2"/>
                <a:stretch>
                  <a:fillRect l="-2255" r="-1309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4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7" name="yt_shape_12647"/>
          <p:cNvSpPr txBox="1"/>
          <p:nvPr/>
        </p:nvSpPr>
        <p:spPr>
          <a:xfrm>
            <a:off x="540000" y="900000"/>
            <a:ext cx="74539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）当下落高度是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时，皮球的反弹高度是多少？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48" name="yt_shape_12648"/>
              <p:cNvSpPr txBox="1"/>
              <p:nvPr/>
            </p:nvSpPr>
            <p:spPr>
              <a:xfrm>
                <a:off x="540000" y="1379303"/>
                <a:ext cx="5515934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皮球的反弹高度是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648" name="yt_shape_12648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515934" cy="1106521"/>
              </a:xfrm>
              <a:prstGeom prst="rect">
                <a:avLst/>
              </a:prstGeom>
              <a:blipFill>
                <a:blip r:embed="rId2"/>
                <a:stretch>
                  <a:fillRect l="-3429" r="-243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50" name="yt_shape_12650"/>
          <p:cNvSpPr txBox="1"/>
          <p:nvPr/>
        </p:nvSpPr>
        <p:spPr>
          <a:xfrm>
            <a:off x="540000" y="2536612"/>
            <a:ext cx="7607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）预测下落高度是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时，皮球的反弹高度是多少？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51" name="yt_shape_12651"/>
              <p:cNvSpPr txBox="1"/>
              <p:nvPr/>
            </p:nvSpPr>
            <p:spPr>
              <a:xfrm>
                <a:off x="540000" y="3015915"/>
                <a:ext cx="3529812" cy="11075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即皮球的反弹高度是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45cm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651" name="yt_shape_12651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15915"/>
                <a:ext cx="3529812" cy="1107547"/>
              </a:xfrm>
              <a:prstGeom prst="rect">
                <a:avLst/>
              </a:prstGeom>
              <a:blipFill>
                <a:blip r:embed="rId3"/>
                <a:stretch>
                  <a:fillRect l="-5354" r="-3972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6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48" grpId="0" build="allAtOnce"/>
      <p:bldP spid="1265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3" name="yt_shape_12653"/>
          <p:cNvSpPr txBox="1"/>
          <p:nvPr/>
        </p:nvSpPr>
        <p:spPr>
          <a:xfrm>
            <a:off x="487884" y="740551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cc8d7cb-be0e-4800-b4ec-c7b601e2e763.png&quot;}"/>
            </a:endParaRPr>
          </a:p>
        </p:txBody>
      </p:sp>
      <p:sp>
        <p:nvSpPr>
          <p:cNvPr id="12654" name="yt_shape_12654"/>
          <p:cNvSpPr txBox="1"/>
          <p:nvPr/>
        </p:nvSpPr>
        <p:spPr>
          <a:xfrm>
            <a:off x="488003" y="14937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小红帮弟弟荡秋千，秋千离地面的高度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）与摆动时间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655" name="yt_shape_12655"/>
          <p:cNvSpPr txBox="1"/>
          <p:nvPr/>
        </p:nvSpPr>
        <p:spPr>
          <a:xfrm>
            <a:off x="487884" y="2453146"/>
            <a:ext cx="77793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）根据函数的定义，请判断变量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是否为关于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的函数？</a:t>
            </a:r>
          </a:p>
        </p:txBody>
      </p:sp>
      <p:sp>
        <p:nvSpPr>
          <p:cNvPr id="2" name="yt_shape_12656"/>
          <p:cNvSpPr txBox="1"/>
          <p:nvPr/>
        </p:nvSpPr>
        <p:spPr>
          <a:xfrm>
            <a:off x="488003" y="3084813"/>
            <a:ext cx="1101548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由图象可知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对于每一个摆动时间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都有唯一确定的值与其对应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所以变量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2657" name="yt_shape_1265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08368" y="3993460"/>
            <a:ext cx="2095119" cy="1730959"/>
            <a:chOff x="0" y="0"/>
            <a:chExt cx="2095119" cy="1730959"/>
          </a:xfrm>
        </p:grpSpPr>
        <p:pic>
          <p:nvPicPr>
            <p:cNvPr id="3" name="yt_image_12657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5119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9" name="yt_shape_12659"/>
            <p:cNvSpPr txBox="1"/>
            <p:nvPr/>
          </p:nvSpPr>
          <p:spPr>
            <a:xfrm>
              <a:off x="450006" y="1302444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661" name="yt_shape_12661"/>
          <p:cNvSpPr txBox="1"/>
          <p:nvPr/>
        </p:nvSpPr>
        <p:spPr>
          <a:xfrm>
            <a:off x="487884" y="4010601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）结合图象回答：</a:t>
            </a:r>
          </a:p>
        </p:txBody>
      </p:sp>
      <p:sp>
        <p:nvSpPr>
          <p:cNvPr id="12662" name="yt_shape_12662"/>
          <p:cNvSpPr txBox="1"/>
          <p:nvPr/>
        </p:nvSpPr>
        <p:spPr>
          <a:xfrm>
            <a:off x="487884" y="4489904"/>
            <a:ext cx="7207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的值是多少？并说明它的实际意义；</a:t>
            </a:r>
          </a:p>
        </p:txBody>
      </p:sp>
      <p:sp>
        <p:nvSpPr>
          <p:cNvPr id="12663" name="yt_shape_12663"/>
          <p:cNvSpPr txBox="1"/>
          <p:nvPr/>
        </p:nvSpPr>
        <p:spPr>
          <a:xfrm>
            <a:off x="487884" y="4969207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秋千摆动第一个来回需多少时间？</a:t>
            </a:r>
          </a:p>
        </p:txBody>
      </p:sp>
      <p:pic>
        <p:nvPicPr>
          <p:cNvPr id="5" name="yt_shape_1684745881821">
            <a:extLst>
              <a:ext uri="{FF2B5EF4-FFF2-40B4-BE49-F238E27FC236}">
                <a16:creationId xmlns:a16="http://schemas.microsoft.com/office/drawing/2014/main" id="{42CF47AF-D7EC-18A6-67CC-959CF924BD7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4089464" cy="647273"/>
          </a:xfrm>
          <a:prstGeom prst="rect">
            <a:avLst/>
          </a:prstGeom>
        </p:spPr>
      </p:pic>
      <p:sp>
        <p:nvSpPr>
          <p:cNvPr id="4" name="yt_shape_12664">
            <a:extLst>
              <a:ext uri="{FF2B5EF4-FFF2-40B4-BE49-F238E27FC236}">
                <a16:creationId xmlns:a16="http://schemas.microsoft.com/office/drawing/2014/main" id="{E8945C67-6E3E-AD6F-0E68-9754A59B74BA}"/>
              </a:ext>
            </a:extLst>
          </p:cNvPr>
          <p:cNvSpPr txBox="1"/>
          <p:nvPr/>
        </p:nvSpPr>
        <p:spPr>
          <a:xfrm>
            <a:off x="583640" y="5309773"/>
            <a:ext cx="736900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由函数图象可知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它的实际意义是秋千摆动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离地面的高度是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由图象可知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秋千摆动第一个来回需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8s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4" name="yt_shape_12584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6d7c715-b39d-440a-808d-9eb457854818.png&quot;}"/>
            </a:endParaRPr>
          </a:p>
        </p:txBody>
      </p:sp>
      <p:sp>
        <p:nvSpPr>
          <p:cNvPr id="12585" name="yt_shape_12585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函数及其有关概念</a:t>
            </a:r>
          </a:p>
        </p:txBody>
      </p:sp>
      <p:sp>
        <p:nvSpPr>
          <p:cNvPr id="12586" name="yt_shape_12586"/>
          <p:cNvSpPr txBox="1"/>
          <p:nvPr/>
        </p:nvSpPr>
        <p:spPr>
          <a:xfrm>
            <a:off x="540000" y="2161766"/>
            <a:ext cx="105221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在下列关于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两个变量的图象中，不能表示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587" name="yt_image_12587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93433"/>
            <a:ext cx="4935474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9" name="yt_shape_12589"/>
          <p:cNvSpPr txBox="1"/>
          <p:nvPr/>
        </p:nvSpPr>
        <p:spPr>
          <a:xfrm>
            <a:off x="540119" y="40726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）水中涟漪（圆形水波）不断扩大，记它的半径为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，则圆周长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2πr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下列判断正确的是（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90" name="yt_table_1259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500045"/>
              </p:ext>
            </p:extLst>
          </p:nvPr>
        </p:nvGraphicFramePr>
        <p:xfrm>
          <a:off x="540000" y="5184474"/>
          <a:ext cx="4878706" cy="848742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1998663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是变量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是常量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</a:tbl>
          </a:graphicData>
        </a:graphic>
      </p:graphicFrame>
      <p:pic>
        <p:nvPicPr>
          <p:cNvPr id="3" name="yt_shape_1684745881664">
            <a:extLst>
              <a:ext uri="{FF2B5EF4-FFF2-40B4-BE49-F238E27FC236}">
                <a16:creationId xmlns:a16="http://schemas.microsoft.com/office/drawing/2014/main" id="{80D49BE7-6C75-0490-B8E0-0D14978CDA3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5881680">
            <a:extLst>
              <a:ext uri="{FF2B5EF4-FFF2-40B4-BE49-F238E27FC236}">
                <a16:creationId xmlns:a16="http://schemas.microsoft.com/office/drawing/2014/main" id="{FF8C104E-3D82-C096-4C6C-47E6316407C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54876A-A2E7-7B6C-3B93-23DF33D94C66}"/>
              </a:ext>
            </a:extLst>
          </p:cNvPr>
          <p:cNvSpPr txBox="1"/>
          <p:nvPr/>
        </p:nvSpPr>
        <p:spPr>
          <a:xfrm>
            <a:off x="1005753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BB11EC-8E71-01FC-11E6-93D576791E08}"/>
              </a:ext>
            </a:extLst>
          </p:cNvPr>
          <p:cNvSpPr txBox="1"/>
          <p:nvPr/>
        </p:nvSpPr>
        <p:spPr>
          <a:xfrm>
            <a:off x="5997468" y="450135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92" name="yt_shape_12592"/>
              <p:cNvSpPr txBox="1"/>
              <p:nvPr/>
            </p:nvSpPr>
            <p:spPr>
              <a:xfrm>
                <a:off x="540000" y="900000"/>
                <a:ext cx="9308317" cy="722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丹东市中考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592" name="yt_shape_12592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08317" cy="722121"/>
              </a:xfrm>
              <a:prstGeom prst="rect">
                <a:avLst/>
              </a:prstGeom>
              <a:blipFill>
                <a:blip r:embed="rId2"/>
                <a:stretch>
                  <a:fillRect l="-2030" r="-982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94" name="yt_table_12594" title="H_67.1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330255"/>
              </p:ext>
            </p:extLst>
          </p:nvPr>
        </p:nvGraphicFramePr>
        <p:xfrm>
          <a:off x="540000" y="1825273"/>
          <a:ext cx="5407343" cy="852425"/>
        </p:xfrm>
        <a:graphic>
          <a:graphicData uri="http://schemas.openxmlformats.org/drawingml/2006/table">
            <a:tbl>
              <a:tblPr/>
              <a:tblGrid>
                <a:gridCol w="3008630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2398713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D07AF80-D7C4-3322-6476-2B2799A930BC}"/>
              </a:ext>
            </a:extLst>
          </p:cNvPr>
          <p:cNvSpPr txBox="1"/>
          <p:nvPr/>
        </p:nvSpPr>
        <p:spPr>
          <a:xfrm>
            <a:off x="8838022" y="853194"/>
            <a:ext cx="400748" cy="80874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6" name="yt_shape_1259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如图所示，梯形的上底长是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，下底长是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当梯形的上、下底长不变，高由大变小时，梯形的面积也随之发生变化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600" name="yt_shape_12600"/>
          <p:cNvSpPr txBox="1"/>
          <p:nvPr/>
        </p:nvSpPr>
        <p:spPr>
          <a:xfrm>
            <a:off x="540000" y="398292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97" name="yt_shape_12597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7893" y="2011799"/>
            <a:ext cx="1696212" cy="1920762"/>
            <a:chOff x="0" y="0"/>
            <a:chExt cx="1696212" cy="1920762"/>
          </a:xfrm>
        </p:grpSpPr>
        <p:pic>
          <p:nvPicPr>
            <p:cNvPr id="2" name="yt_image_1259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6212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9" name="yt_shape_12599"/>
            <p:cNvSpPr txBox="1"/>
            <p:nvPr/>
          </p:nvSpPr>
          <p:spPr>
            <a:xfrm>
              <a:off x="314825" y="156076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601" name="yt_shape_12601"/>
          <p:cNvSpPr txBox="1"/>
          <p:nvPr/>
        </p:nvSpPr>
        <p:spPr>
          <a:xfrm>
            <a:off x="540000" y="4356365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）在这个变化过程中，自变量是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梯形的高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，因变量是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梯形的面积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602" name="yt_shape_12602"/>
          <p:cNvSpPr txBox="1"/>
          <p:nvPr/>
        </p:nvSpPr>
        <p:spPr>
          <a:xfrm>
            <a:off x="540000" y="4835668"/>
            <a:ext cx="90922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）梯形的面积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603" name="yt_shape_12603"/>
          <p:cNvSpPr txBox="1"/>
          <p:nvPr/>
        </p:nvSpPr>
        <p:spPr>
          <a:xfrm>
            <a:off x="540000" y="5314971"/>
            <a:ext cx="108619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）当梯形的高由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变化到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时，梯形的面积由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变化到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150C08-36C1-646A-4433-42C1CF1AE3E7}"/>
              </a:ext>
            </a:extLst>
          </p:cNvPr>
          <p:cNvSpPr txBox="1"/>
          <p:nvPr/>
        </p:nvSpPr>
        <p:spPr>
          <a:xfrm>
            <a:off x="5479189" y="430955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梯形的高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126BDD-4AF4-21FA-4132-FDD67E8DED79}"/>
              </a:ext>
            </a:extLst>
          </p:cNvPr>
          <p:cNvSpPr txBox="1"/>
          <p:nvPr/>
        </p:nvSpPr>
        <p:spPr>
          <a:xfrm>
            <a:off x="8831989" y="430955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梯形的面积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95B87F-3EB9-8C56-4240-E49B6CE08C7E}"/>
              </a:ext>
            </a:extLst>
          </p:cNvPr>
          <p:cNvSpPr txBox="1"/>
          <p:nvPr/>
        </p:nvSpPr>
        <p:spPr>
          <a:xfrm>
            <a:off x="8117614" y="4761115"/>
            <a:ext cx="90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9564B5-7E55-5660-CF43-C65CFCE39404}"/>
              </a:ext>
            </a:extLst>
          </p:cNvPr>
          <p:cNvSpPr txBox="1"/>
          <p:nvPr/>
        </p:nvSpPr>
        <p:spPr>
          <a:xfrm>
            <a:off x="7898539" y="526816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304FA4-EE92-22B2-7611-30E784B59E1D}"/>
              </a:ext>
            </a:extLst>
          </p:cNvPr>
          <p:cNvSpPr txBox="1"/>
          <p:nvPr/>
        </p:nvSpPr>
        <p:spPr>
          <a:xfrm>
            <a:off x="10200414" y="526816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4" name="yt_shape_12604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函数的三种表示方法</a:t>
            </a:r>
          </a:p>
        </p:txBody>
      </p:sp>
      <p:sp>
        <p:nvSpPr>
          <p:cNvPr id="12605" name="yt_shape_1260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）如图，曲线表示一只蝴蝶在飞行过程中离地面的高度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）随飞行时间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）的变化情况，则这只蝴蝶飞行的最高高度约为（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09" name="yt_table_12609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468043"/>
              </p:ext>
            </p:extLst>
          </p:nvPr>
        </p:nvGraphicFramePr>
        <p:xfrm>
          <a:off x="540000" y="4729138"/>
          <a:ext cx="8146416" cy="428054"/>
        </p:xfrm>
        <a:graphic>
          <a:graphicData uri="http://schemas.openxmlformats.org/drawingml/2006/table">
            <a:tbl>
              <a:tblPr/>
              <a:tblGrid>
                <a:gridCol w="2202180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</a:tbl>
          </a:graphicData>
        </a:graphic>
      </p:graphicFrame>
      <p:grpSp>
        <p:nvGrpSpPr>
          <p:cNvPr id="12606" name="yt_shape_12606_skip" title="H_172.3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7040" y="2492896"/>
            <a:ext cx="1637919" cy="2189367"/>
            <a:chOff x="0" y="0"/>
            <a:chExt cx="1637919" cy="2189367"/>
          </a:xfrm>
        </p:grpSpPr>
        <p:pic>
          <p:nvPicPr>
            <p:cNvPr id="2" name="yt_image_1260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7919" cy="1793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8" name="yt_shape_12608"/>
            <p:cNvSpPr txBox="1"/>
            <p:nvPr/>
          </p:nvSpPr>
          <p:spPr>
            <a:xfrm>
              <a:off x="285678" y="18293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881716">
            <a:extLst>
              <a:ext uri="{FF2B5EF4-FFF2-40B4-BE49-F238E27FC236}">
                <a16:creationId xmlns:a16="http://schemas.microsoft.com/office/drawing/2014/main" id="{E1306B22-E7FC-250E-E549-12ABAF99257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5551EC6-500C-2E1D-B52C-B4F341BAFCE6}"/>
              </a:ext>
            </a:extLst>
          </p:cNvPr>
          <p:cNvSpPr txBox="1"/>
          <p:nvPr/>
        </p:nvSpPr>
        <p:spPr>
          <a:xfrm>
            <a:off x="888290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1" name="yt_shape_1261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）某城市市区人口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万人，市区绿地面积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万平方米，平均每人拥有绿地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12" name="yt_table_12612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8942204"/>
                  </p:ext>
                </p:extLst>
              </p:nvPr>
            </p:nvGraphicFramePr>
            <p:xfrm>
              <a:off x="540000" y="2011799"/>
              <a:ext cx="4740593" cy="1066864"/>
            </p:xfrm>
            <a:graphic>
              <a:graphicData uri="http://schemas.openxmlformats.org/drawingml/2006/table">
                <a:tbl>
                  <a:tblPr/>
                  <a:tblGrid>
                    <a:gridCol w="2997518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1743075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黑体" pitchFamily="24"/>
                            <a:cs typeface="黑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50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黑体" pitchFamily="24"/>
                            <a:cs typeface="黑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3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2612" name="yt_table_12612" descr="{&quot;rangeId&quot;:10,&quot;type&quot;:&quot;Option&quot;}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8942204"/>
                  </p:ext>
                </p:extLst>
              </p:nvPr>
            </p:nvGraphicFramePr>
            <p:xfrm>
              <a:off x="540000" y="2011799"/>
              <a:ext cx="4740593" cy="1066864"/>
            </p:xfrm>
            <a:graphic>
              <a:graphicData uri="http://schemas.openxmlformats.org/drawingml/2006/table">
                <a:tbl>
                  <a:tblPr/>
                  <a:tblGrid>
                    <a:gridCol w="2997518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1743075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2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3585" r="-5801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2378" t="-7358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613" name="yt_shape_12613"/>
          <p:cNvSpPr txBox="1"/>
          <p:nvPr/>
        </p:nvSpPr>
        <p:spPr>
          <a:xfrm>
            <a:off x="540000" y="3129215"/>
            <a:ext cx="45044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的一些对应值如下表：</a:t>
            </a:r>
          </a:p>
        </p:txBody>
      </p:sp>
      <p:graphicFrame>
        <p:nvGraphicFramePr>
          <p:cNvPr id="12614" name="yt_table_12614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464286"/>
              </p:ext>
            </p:extLst>
          </p:nvPr>
        </p:nvGraphicFramePr>
        <p:xfrm>
          <a:off x="540000" y="3760882"/>
          <a:ext cx="11111995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5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2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2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59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9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59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359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2701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616" name="yt_shape_12616"/>
          <p:cNvSpPr txBox="1"/>
          <p:nvPr/>
        </p:nvSpPr>
        <p:spPr>
          <a:xfrm>
            <a:off x="540000" y="5069641"/>
            <a:ext cx="7736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根据表格中的数据规律，当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A3AD1F-CD99-0E8A-6034-48A8B8AC9B3C}"/>
              </a:ext>
            </a:extLst>
          </p:cNvPr>
          <p:cNvSpPr txBox="1"/>
          <p:nvPr/>
        </p:nvSpPr>
        <p:spPr>
          <a:xfrm>
            <a:off x="664612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BDA2D1-C817-81B1-E973-4BDA27E4C7EC}"/>
              </a:ext>
            </a:extLst>
          </p:cNvPr>
          <p:cNvSpPr txBox="1"/>
          <p:nvPr/>
        </p:nvSpPr>
        <p:spPr>
          <a:xfrm>
            <a:off x="6968264" y="502283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7" name="yt_shape_12617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确定自变量取值范围时考虑不全致错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18" name="yt_shape_12618"/>
              <p:cNvSpPr txBox="1"/>
              <p:nvPr/>
            </p:nvSpPr>
            <p:spPr>
              <a:xfrm>
                <a:off x="540000" y="1399565"/>
                <a:ext cx="9196557" cy="783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−3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618" name="yt_shape_12618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196557" cy="783163"/>
              </a:xfrm>
              <a:prstGeom prst="rect">
                <a:avLst/>
              </a:prstGeom>
              <a:blipFill>
                <a:blip r:embed="rId2"/>
                <a:stretch>
                  <a:fillRect l="-2056" r="-265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5881746">
            <a:extLst>
              <a:ext uri="{FF2B5EF4-FFF2-40B4-BE49-F238E27FC236}">
                <a16:creationId xmlns:a16="http://schemas.microsoft.com/office/drawing/2014/main" id="{1B21DCE2-C6BA-5209-D625-EF75AD3CEE4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14170E-8C67-D464-E933-509A3439B43C}"/>
              </a:ext>
            </a:extLst>
          </p:cNvPr>
          <p:cNvSpPr txBox="1"/>
          <p:nvPr/>
        </p:nvSpPr>
        <p:spPr>
          <a:xfrm>
            <a:off x="7749440" y="1352759"/>
            <a:ext cx="1835849" cy="86920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0" name="yt_shape_1262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4add990-0518-41a9-a55d-a6dabb2e323b.png&quot;}"/>
            </a:endParaRPr>
          </a:p>
        </p:txBody>
      </p:sp>
      <p:sp>
        <p:nvSpPr>
          <p:cNvPr id="12621" name="yt_shape_12621"/>
          <p:cNvSpPr txBox="1"/>
          <p:nvPr/>
        </p:nvSpPr>
        <p:spPr>
          <a:xfrm>
            <a:off x="540119" y="15933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）东东用仪器匀速向如图容器中注水，直到注满为止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表示注水时间，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表示水面的高度，下列图象适合表示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的对应关系的是（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pSp>
        <p:nvGrpSpPr>
          <p:cNvPr id="12622" name="yt_shape_12622" title="H_163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8521" y="2884880"/>
            <a:ext cx="1707642" cy="2079639"/>
            <a:chOff x="0" y="0"/>
            <a:chExt cx="1707642" cy="2079639"/>
          </a:xfrm>
        </p:grpSpPr>
        <p:pic>
          <p:nvPicPr>
            <p:cNvPr id="2" name="yt_image_1262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7642" cy="16836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4" name="yt_shape_12624"/>
            <p:cNvSpPr txBox="1"/>
            <p:nvPr/>
          </p:nvSpPr>
          <p:spPr>
            <a:xfrm>
              <a:off x="320540" y="171963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2626" name="yt_image_1262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58660"/>
            <a:ext cx="5071491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745881773">
            <a:extLst>
              <a:ext uri="{FF2B5EF4-FFF2-40B4-BE49-F238E27FC236}">
                <a16:creationId xmlns:a16="http://schemas.microsoft.com/office/drawing/2014/main" id="{E1C96839-9473-763F-FE7F-D4B1D0A9AC0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B8CD127-2267-2757-C8DF-DC14BF0D5D2C}"/>
              </a:ext>
            </a:extLst>
          </p:cNvPr>
          <p:cNvSpPr txBox="1"/>
          <p:nvPr/>
        </p:nvSpPr>
        <p:spPr>
          <a:xfrm>
            <a:off x="9338521" y="202207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8" name="yt_shape_1262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根据如图所示的程序计算函数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的值，若输入的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时，输出的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值相等，则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2632" name="yt_shape_12632"/>
          <p:cNvSpPr txBox="1"/>
          <p:nvPr/>
        </p:nvSpPr>
        <p:spPr>
          <a:xfrm>
            <a:off x="540000" y="42411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29" name="yt_shape_12629" title="H_171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71796" y="2011799"/>
            <a:ext cx="3248406" cy="2179080"/>
            <a:chOff x="0" y="0"/>
            <a:chExt cx="3248406" cy="2179080"/>
          </a:xfrm>
        </p:grpSpPr>
        <p:pic>
          <p:nvPicPr>
            <p:cNvPr id="2" name="yt_image_1262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48406" cy="1783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1" name="yt_shape_12631"/>
            <p:cNvSpPr txBox="1"/>
            <p:nvPr/>
          </p:nvSpPr>
          <p:spPr>
            <a:xfrm>
              <a:off x="1014739" y="18190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C754AA-4103-9FB9-9146-5D24A63930DE}"/>
              </a:ext>
            </a:extLst>
          </p:cNvPr>
          <p:cNvSpPr txBox="1"/>
          <p:nvPr/>
        </p:nvSpPr>
        <p:spPr>
          <a:xfrm>
            <a:off x="1821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1212</Words>
  <Application>Microsoft Office PowerPoint</Application>
  <PresentationFormat>宽屏</PresentationFormat>
  <Paragraphs>119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46</cp:revision>
  <dcterms:created xsi:type="dcterms:W3CDTF">2023-05-05T05:33:00Z</dcterms:created>
  <dcterms:modified xsi:type="dcterms:W3CDTF">2023-05-24T06:17:40Z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