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5" r:id="rId5"/>
    <p:sldId id="378" r:id="rId6"/>
    <p:sldId id="379" r:id="rId7"/>
    <p:sldId id="381" r:id="rId8"/>
    <p:sldId id="383" r:id="rId9"/>
    <p:sldId id="391" r:id="rId10"/>
    <p:sldId id="387" r:id="rId11"/>
    <p:sldId id="392" r:id="rId12"/>
    <p:sldId id="38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9" name="yt_shape_1458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18ccea4-df32-48ae-81ea-2bf329f7f6dd.png&quot;}"/>
            </a:endParaRPr>
          </a:p>
        </p:txBody>
      </p:sp>
      <p:sp>
        <p:nvSpPr>
          <p:cNvPr id="14590" name="yt_shape_14590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将一组数据按照由小到大（或由大到小）的顺序排列，如果数据的个数是奇数，则处于最中间位置的一个数据就是这组数据的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中位数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；如果数据的个数是偶数，则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最中间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两个数据的平均数就是这组数据的中位数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91" name="yt_shape_14591"/>
          <p:cNvSpPr txBox="1"/>
          <p:nvPr/>
        </p:nvSpPr>
        <p:spPr>
          <a:xfrm>
            <a:off x="540000" y="3092726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一组数据中出现次数最多的那个数据是这组数据的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众数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34662">
            <a:extLst>
              <a:ext uri="{FF2B5EF4-FFF2-40B4-BE49-F238E27FC236}">
                <a16:creationId xmlns:a16="http://schemas.microsoft.com/office/drawing/2014/main" id="{144A5747-020E-5BFF-9208-7E6EF2367EF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0D45BC-8FCB-7405-B043-899652D9ABE4}"/>
              </a:ext>
            </a:extLst>
          </p:cNvPr>
          <p:cNvSpPr txBox="1"/>
          <p:nvPr/>
        </p:nvSpPr>
        <p:spPr>
          <a:xfrm>
            <a:off x="6850907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中位数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B0B0DB-AAD3-E3B7-7196-F45AEA92DDC6}"/>
              </a:ext>
            </a:extLst>
          </p:cNvPr>
          <p:cNvSpPr txBox="1"/>
          <p:nvPr/>
        </p:nvSpPr>
        <p:spPr>
          <a:xfrm>
            <a:off x="1669308" y="255733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最中间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960B43-FE26-C06D-BD7C-BB12F692FDA3}"/>
              </a:ext>
            </a:extLst>
          </p:cNvPr>
          <p:cNvSpPr txBox="1"/>
          <p:nvPr/>
        </p:nvSpPr>
        <p:spPr>
          <a:xfrm>
            <a:off x="7688989" y="30459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众数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8" name="yt_shape_1463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1399064-6418-4be3-ba90-58d882b4872a.png&quot;}"/>
            </a:endParaRPr>
          </a:p>
        </p:txBody>
      </p:sp>
      <p:sp>
        <p:nvSpPr>
          <p:cNvPr id="14639" name="yt_shape_14639"/>
          <p:cNvSpPr txBox="1"/>
          <p:nvPr/>
        </p:nvSpPr>
        <p:spPr>
          <a:xfrm>
            <a:off x="540000" y="165316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如表是某公司员工月收入的资料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640" name="yt_table_14640" title="H_197.01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673178"/>
              </p:ext>
            </p:extLst>
          </p:nvPr>
        </p:nvGraphicFramePr>
        <p:xfrm>
          <a:off x="407368" y="2284827"/>
          <a:ext cx="11244628" cy="20302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99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6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68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8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68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20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职位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总经理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财务总监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部门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  <a:cs typeface="宋体" pitchFamily="24"/>
                      </a:endParaRP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技术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  <a:cs typeface="宋体" pitchFamily="24"/>
                      </a:endParaRP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前台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保安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保洁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642" name="yt_shape_14642"/>
          <p:cNvSpPr txBox="1"/>
          <p:nvPr/>
        </p:nvSpPr>
        <p:spPr>
          <a:xfrm>
            <a:off x="540119" y="4699942"/>
            <a:ext cx="1023640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）这家公司员工月收入的平均数是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</a:t>
            </a:r>
          </a:p>
        </p:txBody>
      </p:sp>
      <p:pic>
        <p:nvPicPr>
          <p:cNvPr id="3" name="yt_shape_1684746134832">
            <a:extLst>
              <a:ext uri="{FF2B5EF4-FFF2-40B4-BE49-F238E27FC236}">
                <a16:creationId xmlns:a16="http://schemas.microsoft.com/office/drawing/2014/main" id="{06472C36-3DBC-E83D-1B66-F33704ACA21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F19E1B-4AA1-735F-554C-EC05285DD47C}"/>
              </a:ext>
            </a:extLst>
          </p:cNvPr>
          <p:cNvSpPr txBox="1"/>
          <p:nvPr/>
        </p:nvSpPr>
        <p:spPr>
          <a:xfrm>
            <a:off x="8222507" y="4653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8DA062-1540-6D4F-5AD3-52353B22A5E0}"/>
              </a:ext>
            </a:extLst>
          </p:cNvPr>
          <p:cNvSpPr txBox="1"/>
          <p:nvPr/>
        </p:nvSpPr>
        <p:spPr>
          <a:xfrm>
            <a:off x="1059708" y="512862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4" name="yt_shape_1464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）平均数、中位数和众数这三个统计量中，哪些能反映该公司全体员工收入水平？说明理由；</a:t>
            </a:r>
          </a:p>
        </p:txBody>
      </p:sp>
      <p:sp>
        <p:nvSpPr>
          <p:cNvPr id="14645" name="yt_shape_14645"/>
          <p:cNvSpPr txBox="1"/>
          <p:nvPr/>
        </p:nvSpPr>
        <p:spPr>
          <a:xfrm>
            <a:off x="540000" y="1859435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中位数和众数能反映该公司全体员工收入水平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名员工由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人能达到此工资水平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46" name="yt_shape_14646"/>
          <p:cNvSpPr txBox="1"/>
          <p:nvPr/>
        </p:nvSpPr>
        <p:spPr>
          <a:xfrm>
            <a:off x="540119" y="28188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）为了避免技术人员流失，该公司决定给他们每人每月加薪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元使其达到公司员工月收入新的平均数，求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47" name="yt_shape_14647"/>
          <p:cNvSpPr txBox="1"/>
          <p:nvPr/>
        </p:nvSpPr>
        <p:spPr>
          <a:xfrm>
            <a:off x="540000" y="3778305"/>
            <a:ext cx="1092606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这家公司员工月收入的平均数是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技术人员的工资为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技术人员需要加薪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6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6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6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5" grpId="0" build="allAtOnce"/>
      <p:bldP spid="1464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8" name="yt_shape_14648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4d04b713-bd4c-4139-92bd-270dd7ffa47d.png&quot;}"/>
            </a:endParaRPr>
          </a:p>
        </p:txBody>
      </p:sp>
      <p:sp>
        <p:nvSpPr>
          <p:cNvPr id="14649" name="yt_shape_14649"/>
          <p:cNvSpPr txBox="1"/>
          <p:nvPr/>
        </p:nvSpPr>
        <p:spPr>
          <a:xfrm>
            <a:off x="2791643" y="1365004"/>
            <a:ext cx="6608714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能刻画一组数据整体的平均状态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能反映一组数据数值大小的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能反映出一组数据出现次数最多的数据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34855">
            <a:extLst>
              <a:ext uri="{FF2B5EF4-FFF2-40B4-BE49-F238E27FC236}">
                <a16:creationId xmlns:a16="http://schemas.microsoft.com/office/drawing/2014/main" id="{2A6D6473-63FB-B8DE-1BAE-9A373501745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2" name="yt_shape_1459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85131cc-9e85-4db9-9af9-0fa0c935a16a.png&quot;}"/>
            </a:endParaRPr>
          </a:p>
        </p:txBody>
      </p:sp>
      <p:sp>
        <p:nvSpPr>
          <p:cNvPr id="14593" name="yt_shape_14593"/>
          <p:cNvSpPr txBox="1"/>
          <p:nvPr/>
        </p:nvSpPr>
        <p:spPr>
          <a:xfrm>
            <a:off x="540000" y="1662201"/>
            <a:ext cx="27186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中位数</a:t>
            </a:r>
          </a:p>
        </p:txBody>
      </p:sp>
      <p:sp>
        <p:nvSpPr>
          <p:cNvPr id="14594" name="yt_shape_1459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）某班一合作学习小组有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人，某次数学测试成绩数据分别为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，则这组数据的中位数是（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95" name="yt_table_1459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436911"/>
              </p:ext>
            </p:extLst>
          </p:nvPr>
        </p:nvGraphicFramePr>
        <p:xfrm>
          <a:off x="540000" y="3273565"/>
          <a:ext cx="75050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</a:tbl>
          </a:graphicData>
        </a:graphic>
      </p:graphicFrame>
      <p:pic>
        <p:nvPicPr>
          <p:cNvPr id="3" name="yt_shape_1684746134685">
            <a:extLst>
              <a:ext uri="{FF2B5EF4-FFF2-40B4-BE49-F238E27FC236}">
                <a16:creationId xmlns:a16="http://schemas.microsoft.com/office/drawing/2014/main" id="{B06BB751-9A43-2794-7536-FE9ECF8E75C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34701">
            <a:extLst>
              <a:ext uri="{FF2B5EF4-FFF2-40B4-BE49-F238E27FC236}">
                <a16:creationId xmlns:a16="http://schemas.microsoft.com/office/drawing/2014/main" id="{DBA6DDB6-24E9-1B6A-D7BE-9A1279A66C1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4A403D-57FA-3658-BFE6-0AC9D644D4A7}"/>
              </a:ext>
            </a:extLst>
          </p:cNvPr>
          <p:cNvSpPr txBox="1"/>
          <p:nvPr/>
        </p:nvSpPr>
        <p:spPr>
          <a:xfrm>
            <a:off x="6546107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597">
            <a:extLst>
              <a:ext uri="{FF2B5EF4-FFF2-40B4-BE49-F238E27FC236}">
                <a16:creationId xmlns:a16="http://schemas.microsoft.com/office/drawing/2014/main" id="{4E73C3E7-FD8E-79A3-EB5D-0166E52339B8}"/>
              </a:ext>
            </a:extLst>
          </p:cNvPr>
          <p:cNvSpPr txBox="1"/>
          <p:nvPr/>
        </p:nvSpPr>
        <p:spPr>
          <a:xfrm>
            <a:off x="540000" y="3690513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下面是九年级一班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名女同学每分钟仰卧起坐的测试情况统计表：</a:t>
            </a:r>
          </a:p>
        </p:txBody>
      </p:sp>
      <p:graphicFrame>
        <p:nvGraphicFramePr>
          <p:cNvPr id="6" name="yt_table_14598" title="H_81.81008">
            <a:extLst>
              <a:ext uri="{FF2B5EF4-FFF2-40B4-BE49-F238E27FC236}">
                <a16:creationId xmlns:a16="http://schemas.microsoft.com/office/drawing/2014/main" id="{4BB1BC82-12D2-A01B-B280-7512390FB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775901"/>
              </p:ext>
            </p:extLst>
          </p:nvPr>
        </p:nvGraphicFramePr>
        <p:xfrm>
          <a:off x="1848488" y="4322180"/>
          <a:ext cx="8640000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yt_shape_14600">
            <a:extLst>
              <a:ext uri="{FF2B5EF4-FFF2-40B4-BE49-F238E27FC236}">
                <a16:creationId xmlns:a16="http://schemas.microsoft.com/office/drawing/2014/main" id="{A91CFCB8-B7C5-7AEB-CC3A-33DCBAB20279}"/>
              </a:ext>
            </a:extLst>
          </p:cNvPr>
          <p:cNvSpPr txBox="1"/>
          <p:nvPr/>
        </p:nvSpPr>
        <p:spPr>
          <a:xfrm>
            <a:off x="540000" y="5630939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则该班女同学每分钟仰卧起坐个数的中位数是（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8" name="yt_table_14601" title="H_33.41504">
            <a:extLst>
              <a:ext uri="{FF2B5EF4-FFF2-40B4-BE49-F238E27FC236}">
                <a16:creationId xmlns:a16="http://schemas.microsoft.com/office/drawing/2014/main" id="{1BDB2191-7C0C-3576-07E7-0205EEB4F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897721"/>
              </p:ext>
            </p:extLst>
          </p:nvPr>
        </p:nvGraphicFramePr>
        <p:xfrm>
          <a:off x="540001" y="6262606"/>
          <a:ext cx="7505065" cy="424371"/>
        </p:xfrm>
        <a:graphic>
          <a:graphicData uri="http://schemas.openxmlformats.org/drawingml/2006/table">
            <a:tbl>
              <a:tblPr/>
              <a:tblGrid>
                <a:gridCol w="2084255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2069232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069232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1282346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B60BB1C1-9F9B-8F8C-6A29-C497139BDB2C}"/>
              </a:ext>
            </a:extLst>
          </p:cNvPr>
          <p:cNvSpPr txBox="1"/>
          <p:nvPr/>
        </p:nvSpPr>
        <p:spPr>
          <a:xfrm>
            <a:off x="7155589" y="55841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3" name="yt_shape_14603"/>
          <p:cNvSpPr txBox="1"/>
          <p:nvPr/>
        </p:nvSpPr>
        <p:spPr>
          <a:xfrm>
            <a:off x="540000" y="764704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）某书店与一所中学建立帮扶关系，连续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个月向该中学赠送书籍的数量（单位：本）分别为：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牡丹江市中考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）一列数据：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一次男子马拉松长跑比赛中，随机抽得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名选手所用的时间（单位：分钟）得到如下样本数据：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E20B5B-6E50-9B1F-8946-4D67CB55981A}"/>
              </a:ext>
            </a:extLst>
          </p:cNvPr>
          <p:cNvSpPr txBox="1"/>
          <p:nvPr/>
        </p:nvSpPr>
        <p:spPr>
          <a:xfrm>
            <a:off x="1059589" y="16688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70B37C-893F-EF46-1829-30DAA52D3069}"/>
              </a:ext>
            </a:extLst>
          </p:cNvPr>
          <p:cNvSpPr txBox="1"/>
          <p:nvPr/>
        </p:nvSpPr>
        <p:spPr>
          <a:xfrm>
            <a:off x="1364389" y="261985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606">
            <a:extLst>
              <a:ext uri="{FF2B5EF4-FFF2-40B4-BE49-F238E27FC236}">
                <a16:creationId xmlns:a16="http://schemas.microsoft.com/office/drawing/2014/main" id="{9492BC7C-14E1-422C-A4F5-75DB34C18AE5}"/>
              </a:ext>
            </a:extLst>
          </p:cNvPr>
          <p:cNvSpPr txBox="1"/>
          <p:nvPr/>
        </p:nvSpPr>
        <p:spPr>
          <a:xfrm>
            <a:off x="407249" y="393158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）该样本数据的中位数是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4607">
            <a:extLst>
              <a:ext uri="{FF2B5EF4-FFF2-40B4-BE49-F238E27FC236}">
                <a16:creationId xmlns:a16="http://schemas.microsoft.com/office/drawing/2014/main" id="{DCCC6359-BB71-A90A-5E9B-F8DAF3228A35}"/>
              </a:ext>
            </a:extLst>
          </p:cNvPr>
          <p:cNvSpPr txBox="1"/>
          <p:nvPr/>
        </p:nvSpPr>
        <p:spPr>
          <a:xfrm>
            <a:off x="407368" y="44108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）如果一名选手的成绩是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分钟，请你依据样本数据中位数，推断他的成绩如何？</a:t>
            </a:r>
          </a:p>
        </p:txBody>
      </p:sp>
      <p:sp>
        <p:nvSpPr>
          <p:cNvPr id="6" name="yt_shape_14608">
            <a:extLst>
              <a:ext uri="{FF2B5EF4-FFF2-40B4-BE49-F238E27FC236}">
                <a16:creationId xmlns:a16="http://schemas.microsoft.com/office/drawing/2014/main" id="{50F12BD6-7089-4EF6-A9D2-6167E630ABBB}"/>
              </a:ext>
            </a:extLst>
          </p:cNvPr>
          <p:cNvSpPr txBox="1"/>
          <p:nvPr/>
        </p:nvSpPr>
        <p:spPr>
          <a:xfrm>
            <a:off x="407368" y="537032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中位数为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可以估计在这次马拉松比赛中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大约有一半选手的成绩快于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有一半选手的成绩慢于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这名选手的成绩为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快于中位数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可以推断他的成绩估计比一半以上选手的成绩好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F68317-E2F3-2744-62D9-A126F312016A}"/>
              </a:ext>
            </a:extLst>
          </p:cNvPr>
          <p:cNvSpPr txBox="1"/>
          <p:nvPr/>
        </p:nvSpPr>
        <p:spPr>
          <a:xfrm>
            <a:off x="4432038" y="38847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01DA08-85DC-E4B4-E795-E697EF3FB7EA}"/>
              </a:ext>
            </a:extLst>
          </p:cNvPr>
          <p:cNvSpPr txBox="1"/>
          <p:nvPr/>
        </p:nvSpPr>
        <p:spPr>
          <a:xfrm>
            <a:off x="7022838" y="38847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900000"/>
            <a:ext cx="24109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众数</a:t>
            </a:r>
          </a:p>
        </p:txBody>
      </p:sp>
      <p:sp>
        <p:nvSpPr>
          <p:cNvPr id="14610" name="yt_shape_1461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）某学校进行演讲比赛，最终有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位同学进入决赛，这七位同学的评分分别是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请问这组评分的众数是（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1" name="yt_table_14611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811897"/>
              </p:ext>
            </p:extLst>
          </p:nvPr>
        </p:nvGraphicFramePr>
        <p:xfrm>
          <a:off x="540000" y="2511364"/>
          <a:ext cx="7809866" cy="428054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</a:tbl>
          </a:graphicData>
        </a:graphic>
      </p:graphicFrame>
      <p:sp>
        <p:nvSpPr>
          <p:cNvPr id="14613" name="yt_shape_14613"/>
          <p:cNvSpPr txBox="1"/>
          <p:nvPr/>
        </p:nvSpPr>
        <p:spPr>
          <a:xfrm>
            <a:off x="540000" y="2990111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）某公司对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名营销人员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月份销售某种商品的情况统计如下：</a:t>
            </a:r>
          </a:p>
        </p:txBody>
      </p:sp>
      <p:graphicFrame>
        <p:nvGraphicFramePr>
          <p:cNvPr id="14614" name="yt_table_14614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060754"/>
              </p:ext>
            </p:extLst>
          </p:nvPr>
        </p:nvGraphicFramePr>
        <p:xfrm>
          <a:off x="1631504" y="3621778"/>
          <a:ext cx="8796359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92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23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销售量（件）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16" name="yt_shape_14616"/>
          <p:cNvSpPr txBox="1"/>
          <p:nvPr/>
        </p:nvSpPr>
        <p:spPr>
          <a:xfrm>
            <a:off x="540000" y="4930537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名营销人员销售量的众数是（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7" name="yt_table_14617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885968"/>
              </p:ext>
            </p:extLst>
          </p:nvPr>
        </p:nvGraphicFramePr>
        <p:xfrm>
          <a:off x="540000" y="5562204"/>
          <a:ext cx="7733666" cy="428054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</a:tbl>
          </a:graphicData>
        </a:graphic>
      </p:graphicFrame>
      <p:pic>
        <p:nvPicPr>
          <p:cNvPr id="3" name="yt_shape_1684746134745">
            <a:extLst>
              <a:ext uri="{FF2B5EF4-FFF2-40B4-BE49-F238E27FC236}">
                <a16:creationId xmlns:a16="http://schemas.microsoft.com/office/drawing/2014/main" id="{6C1F7CA2-63FD-7CB3-D292-67968BFE6B6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933307-A254-532C-9E0E-E54039F5FA49}"/>
              </a:ext>
            </a:extLst>
          </p:cNvPr>
          <p:cNvSpPr txBox="1"/>
          <p:nvPr/>
        </p:nvSpPr>
        <p:spPr>
          <a:xfrm>
            <a:off x="98989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4F2F4F-C996-252C-5FFA-37E59C039D94}"/>
              </a:ext>
            </a:extLst>
          </p:cNvPr>
          <p:cNvSpPr txBox="1"/>
          <p:nvPr/>
        </p:nvSpPr>
        <p:spPr>
          <a:xfrm>
            <a:off x="5631589" y="48837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9" name="yt_shape_146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）某鞋厂调查了商场一个月内不同尺码男鞋的销量，在平均数、中位数和众数这三个统计量中，该鞋厂最关注的是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众数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13BD6A-7649-0F3A-4A7C-7A68D1D19684}"/>
              </a:ext>
            </a:extLst>
          </p:cNvPr>
          <p:cNvSpPr txBox="1"/>
          <p:nvPr/>
        </p:nvSpPr>
        <p:spPr>
          <a:xfrm>
            <a:off x="715570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众数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求中位数时未把数据按大小顺序排列</a:t>
            </a:r>
          </a:p>
        </p:txBody>
      </p:sp>
      <p:sp>
        <p:nvSpPr>
          <p:cNvPr id="14621" name="yt_shape_1462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）某同学连续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次考试的数学成绩分别是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，则这组数据的众数和中位数分别为（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22" name="yt_table_1462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055606"/>
              </p:ext>
            </p:extLst>
          </p:nvPr>
        </p:nvGraphicFramePr>
        <p:xfrm>
          <a:off x="540000" y="2511364"/>
          <a:ext cx="45231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pic>
        <p:nvPicPr>
          <p:cNvPr id="3" name="yt_shape_1684746134773">
            <a:extLst>
              <a:ext uri="{FF2B5EF4-FFF2-40B4-BE49-F238E27FC236}">
                <a16:creationId xmlns:a16="http://schemas.microsoft.com/office/drawing/2014/main" id="{E3AE3DA7-7745-7119-CB66-610CD4E3F4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439B91-8978-7116-468B-B323B4CCA60E}"/>
              </a:ext>
            </a:extLst>
          </p:cNvPr>
          <p:cNvSpPr txBox="1"/>
          <p:nvPr/>
        </p:nvSpPr>
        <p:spPr>
          <a:xfrm>
            <a:off x="5631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4" name="yt_shape_1462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d42f944-f28f-4ff0-9f74-c15d58e1331c.png&quot;}"/>
            </a:endParaRPr>
          </a:p>
        </p:txBody>
      </p:sp>
      <p:sp>
        <p:nvSpPr>
          <p:cNvPr id="14625" name="yt_shape_14625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深入落实“立德树人”的根本任务，坚持德智体美劳全面发展，某学校积极推进学生综合素质评价改革，某同学在本学期德智体美劳的评价得分如图所示，则该同学五项评价得分的众数、中位数、平均数分别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29" name="yt_table_1462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812024"/>
              </p:ext>
            </p:extLst>
          </p:nvPr>
        </p:nvGraphicFramePr>
        <p:xfrm>
          <a:off x="540000" y="3083749"/>
          <a:ext cx="5267643" cy="848742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</a:tbl>
          </a:graphicData>
        </a:graphic>
      </p:graphicFrame>
      <p:grpSp>
        <p:nvGrpSpPr>
          <p:cNvPr id="14626" name="yt_shape_14626_skip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9671" y="3083749"/>
            <a:ext cx="1960245" cy="2271663"/>
            <a:chOff x="0" y="0"/>
            <a:chExt cx="1960245" cy="2271663"/>
          </a:xfrm>
        </p:grpSpPr>
        <p:pic>
          <p:nvPicPr>
            <p:cNvPr id="2" name="yt_image_1462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0245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8" name="yt_shape_14628"/>
            <p:cNvSpPr txBox="1"/>
            <p:nvPr/>
          </p:nvSpPr>
          <p:spPr>
            <a:xfrm>
              <a:off x="370658" y="19116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34800">
            <a:extLst>
              <a:ext uri="{FF2B5EF4-FFF2-40B4-BE49-F238E27FC236}">
                <a16:creationId xmlns:a16="http://schemas.microsoft.com/office/drawing/2014/main" id="{541584CE-4286-AD93-7964-400DA45C09C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E06DFC-DE82-359E-77F6-288FADB177CA}"/>
              </a:ext>
            </a:extLst>
          </p:cNvPr>
          <p:cNvSpPr txBox="1"/>
          <p:nvPr/>
        </p:nvSpPr>
        <p:spPr>
          <a:xfrm>
            <a:off x="10203707" y="2548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631">
            <a:extLst>
              <a:ext uri="{FF2B5EF4-FFF2-40B4-BE49-F238E27FC236}">
                <a16:creationId xmlns:a16="http://schemas.microsoft.com/office/drawing/2014/main" id="{5224F234-4BFE-A8C0-7F1F-6DB83F36770A}"/>
              </a:ext>
            </a:extLst>
          </p:cNvPr>
          <p:cNvSpPr txBox="1"/>
          <p:nvPr/>
        </p:nvSpPr>
        <p:spPr>
          <a:xfrm>
            <a:off x="537917" y="5503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已知一组数据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，众数为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，则这组数据的中位数是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DF92B0-B0AC-5ED8-1928-C7C09917FB5B}"/>
              </a:ext>
            </a:extLst>
          </p:cNvPr>
          <p:cNvSpPr txBox="1"/>
          <p:nvPr/>
        </p:nvSpPr>
        <p:spPr>
          <a:xfrm>
            <a:off x="983432" y="594210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2" name="yt_shape_14632"/>
          <p:cNvSpPr txBox="1"/>
          <p:nvPr/>
        </p:nvSpPr>
        <p:spPr>
          <a:xfrm>
            <a:off x="551384" y="764704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某车间有工人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人，某月他们生产的零件个数统计如下表：</a:t>
            </a:r>
          </a:p>
        </p:txBody>
      </p:sp>
      <p:graphicFrame>
        <p:nvGraphicFramePr>
          <p:cNvPr id="14633" name="yt_table_14633" title="H_118.96007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299314"/>
              </p:ext>
            </p:extLst>
          </p:nvPr>
        </p:nvGraphicFramePr>
        <p:xfrm>
          <a:off x="551384" y="1453908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13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01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80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生产零件的个数（个）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工人人数（人）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35" name="yt_shape_14635"/>
          <p:cNvSpPr txBox="1"/>
          <p:nvPr/>
        </p:nvSpPr>
        <p:spPr>
          <a:xfrm>
            <a:off x="551384" y="2683717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名工人该月生产零件的平均个数为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E0F7BE-5779-A87A-C97A-D939F4F30E1E}"/>
              </a:ext>
            </a:extLst>
          </p:cNvPr>
          <p:cNvSpPr txBox="1"/>
          <p:nvPr/>
        </p:nvSpPr>
        <p:spPr>
          <a:xfrm>
            <a:off x="6709773" y="26369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6" name="yt_shape_1463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）为了调动工人的积极性，决定实行目标管理，对完成目标的工人进行适当的奖励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如果想让一半左右的工人都能获得奖励，请你从平均数、中位数、众数的角度进行分析，该如何确定月生产目标？</a:t>
            </a:r>
          </a:p>
        </p:txBody>
      </p:sp>
      <p:sp>
        <p:nvSpPr>
          <p:cNvPr id="14637" name="yt_shape_14637"/>
          <p:cNvSpPr txBox="1"/>
          <p:nvPr/>
        </p:nvSpPr>
        <p:spPr>
          <a:xfrm>
            <a:off x="540119" y="2339566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名工人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中位数为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众数为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当定额为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人达标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人获奖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不利于提高工人的积极性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当定额为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人达标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人获奖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正好符合要求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有利于提高大多数工人的积极性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当定额为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人达标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人获奖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由于绝大多数人都能获奖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所以不利于调动工人的积极性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则定额为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有利于提高大多数工人的积极性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3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1370</Words>
  <Application>Microsoft Office PowerPoint</Application>
  <PresentationFormat>宽屏</PresentationFormat>
  <Paragraphs>155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