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82" r:id="rId7"/>
    <p:sldId id="370" r:id="rId8"/>
    <p:sldId id="372" r:id="rId9"/>
    <p:sldId id="374" r:id="rId10"/>
    <p:sldId id="375" r:id="rId11"/>
    <p:sldId id="376" r:id="rId12"/>
    <p:sldId id="383" r:id="rId13"/>
    <p:sldId id="377" r:id="rId14"/>
    <p:sldId id="384" r:id="rId15"/>
    <p:sldId id="378" r:id="rId16"/>
    <p:sldId id="386" r:id="rId17"/>
    <p:sldId id="388" r:id="rId18"/>
    <p:sldId id="380" r:id="rId1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0" name="yt_shape_1312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841d84b-296c-42c5-a2b1-7ea43d9d0429.png&quot;}"/>
            </a:endParaRPr>
          </a:p>
        </p:txBody>
      </p:sp>
      <p:sp>
        <p:nvSpPr>
          <p:cNvPr id="13121" name="yt_shape_13121"/>
          <p:cNvSpPr txBox="1"/>
          <p:nvPr/>
        </p:nvSpPr>
        <p:spPr>
          <a:xfrm>
            <a:off x="540000" y="1662201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从一次函数的图象中获取信息</a:t>
            </a:r>
          </a:p>
        </p:txBody>
      </p:sp>
      <p:sp>
        <p:nvSpPr>
          <p:cNvPr id="13122" name="yt_shape_13122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）甲、乙两车从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城出发前往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城，在整个行程中，汽车离开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城的距离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）的对应关系如图所示，下列说法中不正确的是（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26" name="yt_table_13126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277585"/>
              </p:ext>
            </p:extLst>
          </p:nvPr>
        </p:nvGraphicFramePr>
        <p:xfrm>
          <a:off x="540000" y="3601332"/>
          <a:ext cx="6180138" cy="1697484"/>
        </p:xfrm>
        <a:graphic>
          <a:graphicData uri="http://schemas.openxmlformats.org/drawingml/2006/table">
            <a:tbl>
              <a:tblPr/>
              <a:tblGrid>
                <a:gridCol w="618013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甲车行驶到距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240km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处，被乙车追上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城与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城的距离是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乙车的平均速度是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80km/h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甲车比乙车早到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p:grpSp>
        <p:nvGrpSpPr>
          <p:cNvPr id="13123" name="yt_shape_13123_skip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4302" y="3601332"/>
            <a:ext cx="2595753" cy="2200797"/>
            <a:chOff x="0" y="0"/>
            <a:chExt cx="2595753" cy="2200797"/>
          </a:xfrm>
        </p:grpSpPr>
        <p:pic>
          <p:nvPicPr>
            <p:cNvPr id="2" name="yt_image_1312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5753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5" name="yt_shape_13125"/>
            <p:cNvSpPr txBox="1"/>
            <p:nvPr/>
          </p:nvSpPr>
          <p:spPr>
            <a:xfrm>
              <a:off x="764595" y="18407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39572">
            <a:extLst>
              <a:ext uri="{FF2B5EF4-FFF2-40B4-BE49-F238E27FC236}">
                <a16:creationId xmlns:a16="http://schemas.microsoft.com/office/drawing/2014/main" id="{22EB0765-B56C-C2CB-1D6F-F25B082CD6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5939588">
            <a:extLst>
              <a:ext uri="{FF2B5EF4-FFF2-40B4-BE49-F238E27FC236}">
                <a16:creationId xmlns:a16="http://schemas.microsoft.com/office/drawing/2014/main" id="{1CCB1600-F81E-B87A-91A3-4D1E0B8E87B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F8F299A-1581-BC88-6102-0207B26597CD}"/>
              </a:ext>
            </a:extLst>
          </p:cNvPr>
          <p:cNvSpPr txBox="1"/>
          <p:nvPr/>
        </p:nvSpPr>
        <p:spPr>
          <a:xfrm>
            <a:off x="1669308" y="306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4" name="yt_shape_13184"/>
              <p:cNvSpPr txBox="1"/>
              <p:nvPr/>
            </p:nvSpPr>
            <p:spPr>
              <a:xfrm>
                <a:off x="540119" y="900000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有甲、乙两个圆柱形储气池，将甲池中的天然气注入乙储气池，甲、乙两个池中的体积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（万立方米）与注气时间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（小时）之间的函数图象如图所示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当甲、乙两池中的体积之差为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万米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时，注气的时间为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184" name="yt_shape_1318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1" t="-4563" r="-823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89" name="yt_shape_13189"/>
          <p:cNvSpPr txBox="1"/>
          <p:nvPr/>
        </p:nvSpPr>
        <p:spPr>
          <a:xfrm>
            <a:off x="540000" y="50395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86" name="yt_shape_13186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9575" y="2706155"/>
            <a:ext cx="2212848" cy="2283093"/>
            <a:chOff x="0" y="0"/>
            <a:chExt cx="2212848" cy="2283093"/>
          </a:xfrm>
        </p:grpSpPr>
        <p:pic>
          <p:nvPicPr>
            <p:cNvPr id="2" name="yt_image_13186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12848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8" name="yt_shape_13188"/>
            <p:cNvSpPr txBox="1"/>
            <p:nvPr/>
          </p:nvSpPr>
          <p:spPr>
            <a:xfrm>
              <a:off x="573143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00B05A-04D5-CB9A-AE1C-898B4AF3DF6E}"/>
                  </a:ext>
                </a:extLst>
              </p:cNvPr>
              <p:cNvSpPr txBox="1"/>
              <p:nvPr/>
            </p:nvSpPr>
            <p:spPr>
              <a:xfrm>
                <a:off x="6190508" y="1700808"/>
                <a:ext cx="3086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5</m:t>
                          </m:r>
                        </m:den>
                      </m:f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>
                            <a:solidFill>
                              <a:srgbClr val="000000"/>
                            </a:solidFill>
                          </a:uFill>
                          <a:latin typeface="Cambria Math" panose="02040503050406030204" pitchFamily="18" charset="0"/>
                          <a:ea typeface="Cambria Math" panose="02040503050406030204" pitchFamily="12" charset="0"/>
                        </a:rPr>
                        <m:t> 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00B05A-04D5-CB9A-AE1C-898B4AF3DF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0508" y="1700808"/>
                <a:ext cx="308674" cy="678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0" name="yt_shape_1319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表示某公司一种产品一天的销售收入与销售量的关系，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表示该公司这种产品一天的销售成本与销售量的关系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94" name="yt_shape_13194"/>
          <p:cNvSpPr txBox="1"/>
          <p:nvPr/>
        </p:nvSpPr>
        <p:spPr>
          <a:xfrm>
            <a:off x="540000" y="43828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91" name="yt_shape_13191" title="H_182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8704" y="2011799"/>
            <a:ext cx="2434590" cy="2320812"/>
            <a:chOff x="0" y="0"/>
            <a:chExt cx="2434590" cy="2320812"/>
          </a:xfrm>
        </p:grpSpPr>
        <p:pic>
          <p:nvPicPr>
            <p:cNvPr id="2" name="yt_image_13191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4590" cy="192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3" name="yt_shape_13193"/>
            <p:cNvSpPr txBox="1"/>
            <p:nvPr/>
          </p:nvSpPr>
          <p:spPr>
            <a:xfrm>
              <a:off x="607831" y="19608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195" name="yt_shape_13195"/>
          <p:cNvSpPr txBox="1"/>
          <p:nvPr/>
        </p:nvSpPr>
        <p:spPr>
          <a:xfrm>
            <a:off x="540000" y="4756327"/>
            <a:ext cx="53171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96" name="yt_shape_13196"/>
          <p:cNvSpPr txBox="1"/>
          <p:nvPr/>
        </p:nvSpPr>
        <p:spPr>
          <a:xfrm>
            <a:off x="540000" y="523563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）一天销售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件时，销售收入等于销售成本；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105E62-B73E-634A-0CAA-6DC038ED1A9B}"/>
              </a:ext>
            </a:extLst>
          </p:cNvPr>
          <p:cNvSpPr txBox="1"/>
          <p:nvPr/>
        </p:nvSpPr>
        <p:spPr>
          <a:xfrm>
            <a:off x="4531452" y="4681774"/>
            <a:ext cx="75476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B1EB14-914D-70CA-41C8-E04CBA31E660}"/>
              </a:ext>
            </a:extLst>
          </p:cNvPr>
          <p:cNvSpPr txBox="1"/>
          <p:nvPr/>
        </p:nvSpPr>
        <p:spPr>
          <a:xfrm>
            <a:off x="2735989" y="518882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7" name="yt_shape_13197"/>
          <p:cNvSpPr txBox="1"/>
          <p:nvPr/>
        </p:nvSpPr>
        <p:spPr>
          <a:xfrm>
            <a:off x="540000" y="900000"/>
            <a:ext cx="6282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98" name="yt_shape_13198"/>
          <p:cNvSpPr txBox="1"/>
          <p:nvPr/>
        </p:nvSpPr>
        <p:spPr>
          <a:xfrm>
            <a:off x="540000" y="1379303"/>
            <a:ext cx="56602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99" name="yt_shape_13199"/>
              <p:cNvSpPr txBox="1"/>
              <p:nvPr/>
            </p:nvSpPr>
            <p:spPr>
              <a:xfrm>
                <a:off x="540000" y="2338738"/>
                <a:ext cx="2305055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3199" name="yt_shape_13199" descr="{&quot;rangeId&quot;:36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2305055" cy="959237"/>
              </a:xfrm>
              <a:prstGeom prst="rect">
                <a:avLst/>
              </a:prstGeom>
              <a:blipFill>
                <a:blip r:embed="rId2"/>
                <a:stretch>
                  <a:fillRect l="-8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01" name="yt_shape_13201"/>
              <p:cNvSpPr txBox="1"/>
              <p:nvPr/>
            </p:nvSpPr>
            <p:spPr>
              <a:xfrm>
                <a:off x="540000" y="3348763"/>
                <a:ext cx="4847481" cy="2033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对应的函数表达式为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利润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01" name="yt_shape_13201" descr="{&quot;rangeId&quot;:3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8763"/>
                <a:ext cx="4847481" cy="2033121"/>
              </a:xfrm>
              <a:prstGeom prst="rect">
                <a:avLst/>
              </a:prstGeom>
              <a:blipFill>
                <a:blip r:embed="rId3"/>
                <a:stretch>
                  <a:fillRect l="-3899" r="-2767" b="-3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98" grpId="0" build="allAtOnce"/>
      <p:bldP spid="13199" grpId="0" build="allAtOnce"/>
      <p:bldP spid="1320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3" name="yt_shape_132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反映了某公司产品的销售收入与销售量的关系，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反映了该公司的销售成本与销售量的关系，观察图象，回答下列问题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07" name="yt_shape_13207"/>
          <p:cNvSpPr txBox="1"/>
          <p:nvPr/>
        </p:nvSpPr>
        <p:spPr>
          <a:xfrm>
            <a:off x="540000" y="46525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04" name="yt_shape_13204" title="H_203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3266" y="2011799"/>
            <a:ext cx="2585466" cy="2590560"/>
            <a:chOff x="0" y="0"/>
            <a:chExt cx="2585466" cy="2590560"/>
          </a:xfrm>
        </p:grpSpPr>
        <p:pic>
          <p:nvPicPr>
            <p:cNvPr id="2" name="yt_image_1320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5466" cy="219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6" name="yt_shape_13206"/>
            <p:cNvSpPr txBox="1"/>
            <p:nvPr/>
          </p:nvSpPr>
          <p:spPr>
            <a:xfrm>
              <a:off x="683269" y="22305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08" name="yt_shape_13208"/>
          <p:cNvSpPr txBox="1"/>
          <p:nvPr/>
        </p:nvSpPr>
        <p:spPr>
          <a:xfrm>
            <a:off x="540119" y="50260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吨时，销售收入为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元，销售成本为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元；利润（收入－成本）为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436C42-648C-E216-E819-F659579DDF35}"/>
              </a:ext>
            </a:extLst>
          </p:cNvPr>
          <p:cNvSpPr txBox="1"/>
          <p:nvPr/>
        </p:nvSpPr>
        <p:spPr>
          <a:xfrm>
            <a:off x="5631708" y="49792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42AAE0-2AA8-F692-4D2A-555951203A81}"/>
              </a:ext>
            </a:extLst>
          </p:cNvPr>
          <p:cNvSpPr txBox="1"/>
          <p:nvPr/>
        </p:nvSpPr>
        <p:spPr>
          <a:xfrm>
            <a:off x="8984507" y="497921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3B4C19-5372-71DC-D018-BB8D684F1DEE}"/>
              </a:ext>
            </a:extLst>
          </p:cNvPr>
          <p:cNvSpPr txBox="1"/>
          <p:nvPr/>
        </p:nvSpPr>
        <p:spPr>
          <a:xfrm>
            <a:off x="3193308" y="54546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" name="yt_shape_1320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）当销售量每增加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吨，销售收入增加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元；产品未销售时，销售成本为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</a:t>
            </a:r>
          </a:p>
        </p:txBody>
      </p:sp>
      <p:sp>
        <p:nvSpPr>
          <p:cNvPr id="13210" name="yt_shape_13210"/>
          <p:cNvSpPr txBox="1"/>
          <p:nvPr/>
        </p:nvSpPr>
        <p:spPr>
          <a:xfrm>
            <a:off x="540000" y="1859435"/>
            <a:ext cx="11036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（元）（销售收入－销售成本）与销售量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（吨）之间的函数表达式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211" name="yt_shape_13211"/>
          <p:cNvSpPr txBox="1"/>
          <p:nvPr/>
        </p:nvSpPr>
        <p:spPr>
          <a:xfrm>
            <a:off x="540000" y="2338738"/>
            <a:ext cx="78114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3212" name="yt_shape_13212"/>
          <p:cNvSpPr txBox="1"/>
          <p:nvPr/>
        </p:nvSpPr>
        <p:spPr>
          <a:xfrm>
            <a:off x="540000" y="2818041"/>
            <a:ext cx="999151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销售利润为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故利润与销售量间的函数表达式为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949FA8-1D20-F91A-C442-E1B99F3AC7D5}"/>
              </a:ext>
            </a:extLst>
          </p:cNvPr>
          <p:cNvSpPr txBox="1"/>
          <p:nvPr/>
        </p:nvSpPr>
        <p:spPr>
          <a:xfrm>
            <a:off x="62413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D602D9-CE91-641F-3D3C-1E19270CB524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1" grpId="0" build="allAtOnce"/>
      <p:bldP spid="13212" grpId="0" build="allAtOnce"/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3" name="yt_shape_13213"/>
          <p:cNvSpPr txBox="1"/>
          <p:nvPr/>
        </p:nvSpPr>
        <p:spPr>
          <a:xfrm>
            <a:off x="479376" y="692696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99e81ea-7b0f-47e4-8dad-c8bae1774295.png&quot;}"/>
            </a:endParaRPr>
          </a:p>
        </p:txBody>
      </p:sp>
      <p:sp>
        <p:nvSpPr>
          <p:cNvPr id="13214" name="yt_shape_13214"/>
          <p:cNvSpPr txBox="1"/>
          <p:nvPr/>
        </p:nvSpPr>
        <p:spPr>
          <a:xfrm>
            <a:off x="479495" y="139506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）某人因需要经常去复印资料，甲复印店按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元计费；乙复印店则按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纸每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元计费，但需按月付一定数额的承包费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两复印店每月收费情况如图所示，根据图中提供的信息解答下列问题：</a:t>
            </a:r>
          </a:p>
        </p:txBody>
      </p:sp>
      <p:sp>
        <p:nvSpPr>
          <p:cNvPr id="13218" name="yt_shape_13218"/>
          <p:cNvSpPr txBox="1"/>
          <p:nvPr/>
        </p:nvSpPr>
        <p:spPr>
          <a:xfrm>
            <a:off x="479376" y="49581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15" name="yt_shape_13215" title="H_182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0913" y="2938582"/>
            <a:ext cx="2040255" cy="2320812"/>
            <a:chOff x="0" y="0"/>
            <a:chExt cx="2040255" cy="2320812"/>
          </a:xfrm>
        </p:grpSpPr>
        <p:pic>
          <p:nvPicPr>
            <p:cNvPr id="2" name="yt_image_13215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0255" cy="192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7" name="yt_shape_13217"/>
            <p:cNvSpPr txBox="1"/>
            <p:nvPr/>
          </p:nvSpPr>
          <p:spPr>
            <a:xfrm>
              <a:off x="410663" y="19608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19" name="yt_shape_13219"/>
          <p:cNvSpPr txBox="1"/>
          <p:nvPr/>
        </p:nvSpPr>
        <p:spPr>
          <a:xfrm>
            <a:off x="479376" y="5331594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）乙复印店要求客户每月支付的承包费是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</a:t>
            </a:r>
          </a:p>
        </p:txBody>
      </p:sp>
      <p:pic>
        <p:nvPicPr>
          <p:cNvPr id="4" name="yt_shape_1684745939747">
            <a:extLst>
              <a:ext uri="{FF2B5EF4-FFF2-40B4-BE49-F238E27FC236}">
                <a16:creationId xmlns:a16="http://schemas.microsoft.com/office/drawing/2014/main" id="{3595232E-E01B-7829-89C2-9907FD327D9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716849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C70D987-7F3B-7F7B-AE0D-C35A05E0227A}"/>
              </a:ext>
            </a:extLst>
          </p:cNvPr>
          <p:cNvSpPr txBox="1"/>
          <p:nvPr/>
        </p:nvSpPr>
        <p:spPr>
          <a:xfrm>
            <a:off x="6637765" y="528478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3" name="yt_shape_13223"/>
          <p:cNvSpPr txBox="1"/>
          <p:nvPr/>
        </p:nvSpPr>
        <p:spPr>
          <a:xfrm>
            <a:off x="551384" y="1176392"/>
            <a:ext cx="6735818" cy="8494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设甲复印店对应的函数表达式为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代入可得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2" name="yt_shape_13220">
            <a:extLst>
              <a:ext uri="{FF2B5EF4-FFF2-40B4-BE49-F238E27FC236}">
                <a16:creationId xmlns:a16="http://schemas.microsoft.com/office/drawing/2014/main" id="{557137AF-30D9-8283-EBAA-436914741C92}"/>
              </a:ext>
            </a:extLst>
          </p:cNvPr>
          <p:cNvSpPr txBox="1"/>
          <p:nvPr/>
        </p:nvSpPr>
        <p:spPr>
          <a:xfrm>
            <a:off x="335360" y="764704"/>
            <a:ext cx="10583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）分别求出甲、乙两复印店收费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（元）与复印页数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（页）的函数表达式；</a:t>
            </a:r>
          </a:p>
        </p:txBody>
      </p:sp>
      <p:sp>
        <p:nvSpPr>
          <p:cNvPr id="3" name="yt_shape_13221">
            <a:extLst>
              <a:ext uri="{FF2B5EF4-FFF2-40B4-BE49-F238E27FC236}">
                <a16:creationId xmlns:a16="http://schemas.microsoft.com/office/drawing/2014/main" id="{62538818-53E5-A9C7-941B-A1022A830421}"/>
              </a:ext>
            </a:extLst>
          </p:cNvPr>
          <p:cNvSpPr txBox="1"/>
          <p:nvPr/>
        </p:nvSpPr>
        <p:spPr>
          <a:xfrm>
            <a:off x="356132" y="6277079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）当每月复印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页时，两复印店实际收费相同；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0FECC9-DBD5-1BCE-2CE0-F247D5FE40AD}"/>
              </a:ext>
            </a:extLst>
          </p:cNvPr>
          <p:cNvSpPr txBox="1"/>
          <p:nvPr/>
        </p:nvSpPr>
        <p:spPr>
          <a:xfrm>
            <a:off x="2855640" y="62233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224">
                <a:extLst>
                  <a:ext uri="{FF2B5EF4-FFF2-40B4-BE49-F238E27FC236}">
                    <a16:creationId xmlns:a16="http://schemas.microsoft.com/office/drawing/2014/main" id="{2619FEF9-E8CB-1486-9BCE-F85CAC23EF76}"/>
                  </a:ext>
                </a:extLst>
              </p:cNvPr>
              <p:cNvSpPr txBox="1"/>
              <p:nvPr/>
            </p:nvSpPr>
            <p:spPr>
              <a:xfrm>
                <a:off x="551384" y="1930456"/>
                <a:ext cx="7914026" cy="2159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即甲复印店对应的函数表达式为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设乙复印店收费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关于复印页数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</p:txBody>
          </p:sp>
        </mc:Choice>
        <mc:Fallback xmlns="">
          <p:sp>
            <p:nvSpPr>
              <p:cNvPr id="8" name="yt_shape_13224">
                <a:extLst>
                  <a:ext uri="{FF2B5EF4-FFF2-40B4-BE49-F238E27FC236}">
                    <a16:creationId xmlns:a16="http://schemas.microsoft.com/office/drawing/2014/main" id="{2619FEF9-E8CB-1486-9BCE-F85CAC23E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30456"/>
                <a:ext cx="7914026" cy="2159887"/>
              </a:xfrm>
              <a:prstGeom prst="rect">
                <a:avLst/>
              </a:prstGeom>
              <a:blipFill>
                <a:blip r:embed="rId2"/>
                <a:stretch>
                  <a:fillRect l="-2309" r="-1309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226">
                <a:extLst>
                  <a:ext uri="{FF2B5EF4-FFF2-40B4-BE49-F238E27FC236}">
                    <a16:creationId xmlns:a16="http://schemas.microsoft.com/office/drawing/2014/main" id="{0CA868A0-E6F3-73A9-DD4A-FBC809DD2A4D}"/>
                  </a:ext>
                </a:extLst>
              </p:cNvPr>
              <p:cNvSpPr txBox="1"/>
              <p:nvPr/>
            </p:nvSpPr>
            <p:spPr>
              <a:xfrm>
                <a:off x="551384" y="4090343"/>
                <a:ext cx="4485139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代入表达式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=18,①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=23,②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9" name="yt_shape_13226">
                <a:extLst>
                  <a:ext uri="{FF2B5EF4-FFF2-40B4-BE49-F238E27FC236}">
                    <a16:creationId xmlns:a16="http://schemas.microsoft.com/office/drawing/2014/main" id="{0CA868A0-E6F3-73A9-DD4A-FBC809DD2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090343"/>
                <a:ext cx="4485139" cy="959237"/>
              </a:xfrm>
              <a:prstGeom prst="rect">
                <a:avLst/>
              </a:prstGeom>
              <a:blipFill>
                <a:blip r:embed="rId3"/>
                <a:stretch>
                  <a:fillRect l="-4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228">
                <a:extLst>
                  <a:ext uri="{FF2B5EF4-FFF2-40B4-BE49-F238E27FC236}">
                    <a16:creationId xmlns:a16="http://schemas.microsoft.com/office/drawing/2014/main" id="{90FEFAE0-453E-B92C-A4D4-3DFE186A0DBB}"/>
                  </a:ext>
                </a:extLst>
              </p:cNvPr>
              <p:cNvSpPr txBox="1"/>
              <p:nvPr/>
            </p:nvSpPr>
            <p:spPr>
              <a:xfrm>
                <a:off x="551384" y="4954281"/>
                <a:ext cx="7960513" cy="1322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乙复印店收费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关于复印页数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3228">
                <a:extLst>
                  <a:ext uri="{FF2B5EF4-FFF2-40B4-BE49-F238E27FC236}">
                    <a16:creationId xmlns:a16="http://schemas.microsoft.com/office/drawing/2014/main" id="{90FEFAE0-453E-B92C-A4D4-3DFE186A0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954281"/>
                <a:ext cx="7960513" cy="1322798"/>
              </a:xfrm>
              <a:prstGeom prst="rect">
                <a:avLst/>
              </a:prstGeom>
              <a:blipFill>
                <a:blip r:embed="rId4"/>
                <a:stretch>
                  <a:fillRect l="-2297" r="-1378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23" grpId="0" build="allAtOnce"/>
      <p:bldP spid="4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30" name="yt_shape_13230"/>
              <p:cNvSpPr txBox="1"/>
              <p:nvPr/>
            </p:nvSpPr>
            <p:spPr>
              <a:xfrm>
                <a:off x="551384" y="1179562"/>
                <a:ext cx="8552021" cy="22706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乙复印店的费用为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甲复印店的费用为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选择乙复印店更合算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30" name="yt_shape_132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79562"/>
                <a:ext cx="8552021" cy="2270686"/>
              </a:xfrm>
              <a:prstGeom prst="rect">
                <a:avLst/>
              </a:prstGeom>
              <a:blipFill>
                <a:blip r:embed="rId2"/>
                <a:stretch>
                  <a:fillRect l="-2138" r="-1212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222">
            <a:extLst>
              <a:ext uri="{FF2B5EF4-FFF2-40B4-BE49-F238E27FC236}">
                <a16:creationId xmlns:a16="http://schemas.microsoft.com/office/drawing/2014/main" id="{3527E030-8761-9B67-0229-7A6AFB67DF74}"/>
              </a:ext>
            </a:extLst>
          </p:cNvPr>
          <p:cNvSpPr txBox="1"/>
          <p:nvPr/>
        </p:nvSpPr>
        <p:spPr>
          <a:xfrm>
            <a:off x="551384" y="90025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）如果每月复印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页时，应选择哪个复印店更合算？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3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1e430c6f-fb31-4112-b4ea-fbf273c80814.png&quot;}"/>
            </a:endParaRPr>
          </a:p>
        </p:txBody>
      </p:sp>
      <p:sp>
        <p:nvSpPr>
          <p:cNvPr id="13233" name="yt_shape_13233"/>
          <p:cNvSpPr txBox="1"/>
          <p:nvPr/>
        </p:nvSpPr>
        <p:spPr>
          <a:xfrm>
            <a:off x="540000" y="1365004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利用一次函数图象解题的一般步骤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分析题目中的已知条件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找出题目中的相关关系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确定函数的类型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设出相应的关系式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将相关条件代入关系式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求出待定系数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根据题意写出函数关系式并画出图象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根据函数图象的性质和自变量的值对问题作出解答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939775">
            <a:extLst>
              <a:ext uri="{FF2B5EF4-FFF2-40B4-BE49-F238E27FC236}">
                <a16:creationId xmlns:a16="http://schemas.microsoft.com/office/drawing/2014/main" id="{22F17D16-B337-4A13-B7BC-69E176EF6BE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8" name="yt_shape_131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如图某电信公司提供了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两种方案的移动通讯费用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（元）与通话时间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（分）之间的关系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32" name="yt_shape_13132"/>
          <p:cNvSpPr txBox="1"/>
          <p:nvPr/>
        </p:nvSpPr>
        <p:spPr>
          <a:xfrm>
            <a:off x="540000" y="41531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29" name="yt_shape_13129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4699" y="2011799"/>
            <a:ext cx="2522601" cy="2091069"/>
            <a:chOff x="0" y="0"/>
            <a:chExt cx="2522601" cy="2091069"/>
          </a:xfrm>
        </p:grpSpPr>
        <p:pic>
          <p:nvPicPr>
            <p:cNvPr id="2" name="yt_image_1312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22601" cy="169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1" name="yt_shape_13131"/>
            <p:cNvSpPr txBox="1"/>
            <p:nvPr/>
          </p:nvSpPr>
          <p:spPr>
            <a:xfrm>
              <a:off x="728019" y="17310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133" name="yt_shape_13133"/>
          <p:cNvSpPr txBox="1"/>
          <p:nvPr/>
        </p:nvSpPr>
        <p:spPr>
          <a:xfrm>
            <a:off x="540000" y="4267894"/>
            <a:ext cx="9300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）当通话时间少于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方案便宜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元；</a:t>
            </a:r>
          </a:p>
        </p:txBody>
      </p:sp>
      <p:sp>
        <p:nvSpPr>
          <p:cNvPr id="13134" name="yt_shape_13134"/>
          <p:cNvSpPr txBox="1"/>
          <p:nvPr/>
        </p:nvSpPr>
        <p:spPr>
          <a:xfrm>
            <a:off x="540119" y="47471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）当通讯费用为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方案的通话时间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少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；（填“多”或“少”）；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1AFDE5-8991-56AF-91BC-8146F1719C40}"/>
              </a:ext>
            </a:extLst>
          </p:cNvPr>
          <p:cNvSpPr txBox="1"/>
          <p:nvPr/>
        </p:nvSpPr>
        <p:spPr>
          <a:xfrm>
            <a:off x="3650389" y="42210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5B5549-6B9B-F64E-B28A-F79C3437034F}"/>
              </a:ext>
            </a:extLst>
          </p:cNvPr>
          <p:cNvSpPr txBox="1"/>
          <p:nvPr/>
        </p:nvSpPr>
        <p:spPr>
          <a:xfrm>
            <a:off x="8441464" y="422108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1AF2FD-84D5-6A1D-0BC6-90AF9A9D0A25}"/>
              </a:ext>
            </a:extLst>
          </p:cNvPr>
          <p:cNvSpPr txBox="1"/>
          <p:nvPr/>
        </p:nvSpPr>
        <p:spPr>
          <a:xfrm>
            <a:off x="8289182" y="470039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135">
            <a:extLst>
              <a:ext uri="{FF2B5EF4-FFF2-40B4-BE49-F238E27FC236}">
                <a16:creationId xmlns:a16="http://schemas.microsoft.com/office/drawing/2014/main" id="{8E9777C1-A3E4-70E5-143D-CC9129D0FB7F}"/>
              </a:ext>
            </a:extLst>
          </p:cNvPr>
          <p:cNvSpPr txBox="1"/>
          <p:nvPr/>
        </p:nvSpPr>
        <p:spPr>
          <a:xfrm>
            <a:off x="540000" y="56066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）王先生粗算自己每月的移动通讯时间在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分钟以上，那么他会选择电信公司的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C18543-73CC-7F76-D838-92A464666FF9}"/>
              </a:ext>
            </a:extLst>
          </p:cNvPr>
          <p:cNvSpPr txBox="1"/>
          <p:nvPr/>
        </p:nvSpPr>
        <p:spPr>
          <a:xfrm>
            <a:off x="1059589" y="60353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6" name="yt_shape_13136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较复杂的一次函数图象的应用</a:t>
            </a:r>
          </a:p>
        </p:txBody>
      </p:sp>
      <p:sp>
        <p:nvSpPr>
          <p:cNvPr id="13137" name="yt_shape_1313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甲、乙两人以相同路线前往离学校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千米的地方参加植树活动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如图表示甲、乙两人前往目的地所行驶的路程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）随时间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）变化的函数图象，则每分钟乙比甲多行驶（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41" name="yt_table_1314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16292"/>
              </p:ext>
            </p:extLst>
          </p:nvPr>
        </p:nvGraphicFramePr>
        <p:xfrm>
          <a:off x="540000" y="4740498"/>
          <a:ext cx="44469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p:grpSp>
        <p:nvGrpSpPr>
          <p:cNvPr id="13138" name="yt_shape_13138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2996952"/>
            <a:ext cx="2419731" cy="1821321"/>
            <a:chOff x="0" y="0"/>
            <a:chExt cx="2419731" cy="1821321"/>
          </a:xfrm>
        </p:grpSpPr>
        <p:pic>
          <p:nvPicPr>
            <p:cNvPr id="2" name="yt_image_1313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19731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0" name="yt_shape_13140"/>
            <p:cNvSpPr txBox="1"/>
            <p:nvPr/>
          </p:nvSpPr>
          <p:spPr>
            <a:xfrm>
              <a:off x="676584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39623">
            <a:extLst>
              <a:ext uri="{FF2B5EF4-FFF2-40B4-BE49-F238E27FC236}">
                <a16:creationId xmlns:a16="http://schemas.microsoft.com/office/drawing/2014/main" id="{7B150997-FA33-D1E3-4DBC-A3DE0B138BB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4385E4-DBB0-8AC4-E098-CE237B894D7A}"/>
              </a:ext>
            </a:extLst>
          </p:cNvPr>
          <p:cNvSpPr txBox="1"/>
          <p:nvPr/>
        </p:nvSpPr>
        <p:spPr>
          <a:xfrm>
            <a:off x="2583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3" name="yt_shape_1314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两地之间有一站点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，甲从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地匀速跑步去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分钟后乙以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分钟的速度从站点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跑向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地，两人到达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地后均原地休息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甲、乙两人与站点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（米）与甲所用的时间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（分钟）之间的关系如图所示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47" name="yt_shape_13147"/>
          <p:cNvSpPr txBox="1"/>
          <p:nvPr/>
        </p:nvSpPr>
        <p:spPr>
          <a:xfrm>
            <a:off x="540000" y="49510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44" name="yt_shape_13144" title="H_189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8994" y="2491930"/>
            <a:ext cx="2374011" cy="2408823"/>
            <a:chOff x="0" y="0"/>
            <a:chExt cx="2374011" cy="2408823"/>
          </a:xfrm>
        </p:grpSpPr>
        <p:pic>
          <p:nvPicPr>
            <p:cNvPr id="2" name="yt_image_1314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4011" cy="20128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6" name="yt_shape_13146"/>
            <p:cNvSpPr txBox="1"/>
            <p:nvPr/>
          </p:nvSpPr>
          <p:spPr>
            <a:xfrm>
              <a:off x="653724" y="20488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148" name="yt_shape_13148"/>
          <p:cNvSpPr txBox="1"/>
          <p:nvPr/>
        </p:nvSpPr>
        <p:spPr>
          <a:xfrm>
            <a:off x="540000" y="5324450"/>
            <a:ext cx="53171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米；</a:t>
            </a:r>
          </a:p>
        </p:txBody>
      </p:sp>
      <p:sp>
        <p:nvSpPr>
          <p:cNvPr id="13149" name="yt_shape_13149"/>
          <p:cNvSpPr txBox="1"/>
          <p:nvPr/>
        </p:nvSpPr>
        <p:spPr>
          <a:xfrm>
            <a:off x="540000" y="5803753"/>
            <a:ext cx="52915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时，甲、乙两人相遇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BADD62-0882-7E28-A81A-AEB5621B83BE}"/>
              </a:ext>
            </a:extLst>
          </p:cNvPr>
          <p:cNvSpPr txBox="1"/>
          <p:nvPr/>
        </p:nvSpPr>
        <p:spPr>
          <a:xfrm>
            <a:off x="4344127" y="527764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B85637-10ED-6D28-7BC8-296BE9819FB0}"/>
              </a:ext>
            </a:extLst>
          </p:cNvPr>
          <p:cNvSpPr txBox="1"/>
          <p:nvPr/>
        </p:nvSpPr>
        <p:spPr>
          <a:xfrm>
            <a:off x="2261327" y="575694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0" name="yt_shape_13150"/>
          <p:cNvSpPr txBox="1"/>
          <p:nvPr/>
        </p:nvSpPr>
        <p:spPr>
          <a:xfrm>
            <a:off x="540119" y="900000"/>
            <a:ext cx="11111999" cy="1872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号无人机从海拔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处出发，以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的速度匀速上升，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号无人机从海拔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处同时出发，以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）的速度匀速上升，经过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两架无人机位于同一海拔高度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无人机海拔高度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两架无人机都上升了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51" name="yt_shape_13151"/>
          <p:cNvSpPr txBox="1"/>
          <p:nvPr/>
        </p:nvSpPr>
        <p:spPr>
          <a:xfrm>
            <a:off x="540000" y="2823417"/>
            <a:ext cx="9497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号无人机海拔高度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152"/>
              <p:cNvSpPr txBox="1"/>
              <p:nvPr/>
            </p:nvSpPr>
            <p:spPr>
              <a:xfrm>
                <a:off x="540000" y="3455084"/>
                <a:ext cx="7230762" cy="3115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号无人机函数的表达式为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代入上式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t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60=5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3152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5084"/>
                <a:ext cx="7230762" cy="3115918"/>
              </a:xfrm>
              <a:prstGeom prst="rect">
                <a:avLst/>
              </a:prstGeom>
              <a:blipFill>
                <a:blip r:embed="rId2"/>
                <a:stretch>
                  <a:fillRect l="-2614" t="-1761" b="-5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154" name="yt_shape_1315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7192" y="3455084"/>
            <a:ext cx="1884807" cy="2351608"/>
            <a:chOff x="0" y="0"/>
            <a:chExt cx="1884807" cy="2351608"/>
          </a:xfrm>
        </p:grpSpPr>
        <p:pic>
          <p:nvPicPr>
            <p:cNvPr id="3" name="yt_image_13154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4807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6" name="yt_shape_13156"/>
            <p:cNvSpPr txBox="1"/>
            <p:nvPr/>
          </p:nvSpPr>
          <p:spPr>
            <a:xfrm>
              <a:off x="421794" y="192309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" name="yt_shape_13158"/>
          <p:cNvSpPr txBox="1"/>
          <p:nvPr/>
        </p:nvSpPr>
        <p:spPr>
          <a:xfrm>
            <a:off x="540000" y="900000"/>
            <a:ext cx="8534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）问无人机上升了多少时间，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号无人机比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号无人机高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3159"/>
          <p:cNvSpPr txBox="1"/>
          <p:nvPr/>
        </p:nvSpPr>
        <p:spPr>
          <a:xfrm>
            <a:off x="540000" y="1531667"/>
            <a:ext cx="735137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故无人机上升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12min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号无人机比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号无人机高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160" name="yt_shape_1316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7192" y="1531667"/>
            <a:ext cx="1884807" cy="2351608"/>
            <a:chOff x="0" y="0"/>
            <a:chExt cx="1884807" cy="2351608"/>
          </a:xfrm>
        </p:grpSpPr>
        <p:pic>
          <p:nvPicPr>
            <p:cNvPr id="5" name="yt_image_13160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4807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2" name="yt_shape_13162"/>
            <p:cNvSpPr txBox="1"/>
            <p:nvPr/>
          </p:nvSpPr>
          <p:spPr>
            <a:xfrm>
              <a:off x="421794" y="192309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不能准确理解函数图象的意义而出错</a:t>
            </a:r>
          </a:p>
        </p:txBody>
      </p:sp>
      <p:sp>
        <p:nvSpPr>
          <p:cNvPr id="13165" name="yt_shape_13165"/>
          <p:cNvSpPr txBox="1"/>
          <p:nvPr/>
        </p:nvSpPr>
        <p:spPr>
          <a:xfrm>
            <a:off x="540119" y="13995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）快车从甲地驶往乙地，慢车从乙地驶往甲地，两车同时出发并且在同一条公路上匀速行驶，图中折线表示快、慢两车之间的路程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）与它们的行驶时间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小欣同学结合图象得出如下结论：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快车途中停留了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快车速度比慢车速度多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快车先到达目的地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66" name="yt_shape_13166"/>
          <p:cNvSpPr txBox="1"/>
          <p:nvPr/>
        </p:nvSpPr>
        <p:spPr>
          <a:xfrm>
            <a:off x="540000" y="3319263"/>
            <a:ext cx="32829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70" name="yt_table_1317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933857"/>
              </p:ext>
            </p:extLst>
          </p:nvPr>
        </p:nvGraphicFramePr>
        <p:xfrm>
          <a:off x="540000" y="6100973"/>
          <a:ext cx="9029066" cy="424371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grpSp>
        <p:nvGrpSpPr>
          <p:cNvPr id="13167" name="yt_shape_13167_skip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4615" y="3798566"/>
            <a:ext cx="2620899" cy="2216799"/>
            <a:chOff x="0" y="0"/>
            <a:chExt cx="2620899" cy="2216799"/>
          </a:xfrm>
        </p:grpSpPr>
        <p:pic>
          <p:nvPicPr>
            <p:cNvPr id="2" name="yt_image_1316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20899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9" name="yt_shape_13169"/>
            <p:cNvSpPr txBox="1"/>
            <p:nvPr/>
          </p:nvSpPr>
          <p:spPr>
            <a:xfrm>
              <a:off x="777168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39666">
            <a:extLst>
              <a:ext uri="{FF2B5EF4-FFF2-40B4-BE49-F238E27FC236}">
                <a16:creationId xmlns:a16="http://schemas.microsoft.com/office/drawing/2014/main" id="{AA0C36BD-2F23-D821-52CA-F67E95A3DC4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E37BCE-26E2-99E1-61F7-E329736EBCC2}"/>
              </a:ext>
            </a:extLst>
          </p:cNvPr>
          <p:cNvSpPr txBox="1"/>
          <p:nvPr/>
        </p:nvSpPr>
        <p:spPr>
          <a:xfrm>
            <a:off x="2888389" y="32724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2" name="yt_shape_1317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f4dd398-1f50-490d-bf47-17d42f049e38.png&quot;}"/>
            </a:endParaRPr>
          </a:p>
        </p:txBody>
      </p:sp>
      <p:sp>
        <p:nvSpPr>
          <p:cNvPr id="13173" name="yt_shape_13173"/>
          <p:cNvSpPr txBox="1"/>
          <p:nvPr/>
        </p:nvSpPr>
        <p:spPr>
          <a:xfrm>
            <a:off x="540119" y="164418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是一辆小轿车加满油后油箱剩余油量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）与行驶路程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）的函数图象，线段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是一辆客车加满油后油箱剩余油量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）与行驶路程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当两车油箱加满油后，两车行驶的路程为多少千米时，两车油箱剩余油量相同（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77" name="yt_table_13177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843802"/>
              </p:ext>
            </p:extLst>
          </p:nvPr>
        </p:nvGraphicFramePr>
        <p:xfrm>
          <a:off x="540000" y="5953274"/>
          <a:ext cx="81146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grpSp>
        <p:nvGrpSpPr>
          <p:cNvPr id="13174" name="yt_shape_13174_skip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880" y="3592612"/>
            <a:ext cx="2252853" cy="2211084"/>
            <a:chOff x="0" y="0"/>
            <a:chExt cx="2252853" cy="2211084"/>
          </a:xfrm>
        </p:grpSpPr>
        <p:pic>
          <p:nvPicPr>
            <p:cNvPr id="2" name="yt_image_1317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52853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6" name="yt_shape_13176"/>
            <p:cNvSpPr txBox="1"/>
            <p:nvPr/>
          </p:nvSpPr>
          <p:spPr>
            <a:xfrm>
              <a:off x="593145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39691">
            <a:extLst>
              <a:ext uri="{FF2B5EF4-FFF2-40B4-BE49-F238E27FC236}">
                <a16:creationId xmlns:a16="http://schemas.microsoft.com/office/drawing/2014/main" id="{D64AC987-AEB1-8C0B-6968-D97BB595DB7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1C60860-396E-B454-E0B7-F6A87D9B8A9E}"/>
              </a:ext>
            </a:extLst>
          </p:cNvPr>
          <p:cNvSpPr txBox="1"/>
          <p:nvPr/>
        </p:nvSpPr>
        <p:spPr>
          <a:xfrm>
            <a:off x="5631708" y="30238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9" name="yt_shape_13179"/>
          <p:cNvSpPr txBox="1"/>
          <p:nvPr/>
        </p:nvSpPr>
        <p:spPr>
          <a:xfrm>
            <a:off x="540119" y="900000"/>
            <a:ext cx="11316456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某手工作坊生产并销售某种食品，假设销售量与产量相等，如图中的线段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分别表示每天生产成本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（单位：元）、收入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（单位：元）与产量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（单位：千克）之间的函数关系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若该手工作坊某一天既不盈利也不亏损，则这天的产量是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183" name="yt_shape_13183"/>
          <p:cNvSpPr txBox="1"/>
          <p:nvPr/>
        </p:nvSpPr>
        <p:spPr>
          <a:xfrm>
            <a:off x="540000" y="52505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80" name="yt_shape_13180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7871" y="2972062"/>
            <a:ext cx="2056257" cy="2228229"/>
            <a:chOff x="0" y="0"/>
            <a:chExt cx="2056257" cy="2228229"/>
          </a:xfrm>
        </p:grpSpPr>
        <p:pic>
          <p:nvPicPr>
            <p:cNvPr id="2" name="yt_image_1318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6257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2" name="yt_shape_13182"/>
            <p:cNvSpPr txBox="1"/>
            <p:nvPr/>
          </p:nvSpPr>
          <p:spPr>
            <a:xfrm>
              <a:off x="494847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40B2FE-8594-8C46-DC10-FDFB4035406F}"/>
              </a:ext>
            </a:extLst>
          </p:cNvPr>
          <p:cNvSpPr txBox="1"/>
          <p:nvPr/>
        </p:nvSpPr>
        <p:spPr>
          <a:xfrm>
            <a:off x="10560496" y="183445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1972</Words>
  <Application>Microsoft Office PowerPoint</Application>
  <PresentationFormat>宽屏</PresentationFormat>
  <Paragraphs>124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