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7" r:id="rId4"/>
    <p:sldId id="368" r:id="rId5"/>
    <p:sldId id="369" r:id="rId6"/>
    <p:sldId id="372" r:id="rId7"/>
    <p:sldId id="373" r:id="rId8"/>
    <p:sldId id="374" r:id="rId9"/>
    <p:sldId id="376" r:id="rId10"/>
    <p:sldId id="378" r:id="rId11"/>
    <p:sldId id="380" r:id="rId12"/>
    <p:sldId id="381" r:id="rId13"/>
    <p:sldId id="386" r:id="rId14"/>
    <p:sldId id="382" r:id="rId15"/>
    <p:sldId id="387" r:id="rId16"/>
    <p:sldId id="384" r:id="rId1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4" name="yt_shape_15334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c5713cf-26c5-4569-8679-0a727e1b706e.png&quot;}"/>
            </a:endParaRPr>
          </a:p>
        </p:txBody>
      </p:sp>
      <p:sp>
        <p:nvSpPr>
          <p:cNvPr id="15335" name="yt_shape_15335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两直线平行，同位角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；两直线平行，内错角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；两直线平行，同旁内角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互补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217465">
            <a:extLst>
              <a:ext uri="{FF2B5EF4-FFF2-40B4-BE49-F238E27FC236}">
                <a16:creationId xmlns:a16="http://schemas.microsoft.com/office/drawing/2014/main" id="{E674AB85-34D4-F666-3C6F-B8782882105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B14F2B4-34D0-D9D1-57E5-9C684E14E3A5}"/>
              </a:ext>
            </a:extLst>
          </p:cNvPr>
          <p:cNvSpPr txBox="1"/>
          <p:nvPr/>
        </p:nvSpPr>
        <p:spPr>
          <a:xfrm>
            <a:off x="3498108" y="160635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F7501B-A192-8095-2B85-F924637078DA}"/>
              </a:ext>
            </a:extLst>
          </p:cNvPr>
          <p:cNvSpPr txBox="1"/>
          <p:nvPr/>
        </p:nvSpPr>
        <p:spPr>
          <a:xfrm>
            <a:off x="7765307" y="160635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7AA7DE-4823-0CA6-CC5E-5F6E50B24EB1}"/>
              </a:ext>
            </a:extLst>
          </p:cNvPr>
          <p:cNvSpPr txBox="1"/>
          <p:nvPr/>
        </p:nvSpPr>
        <p:spPr>
          <a:xfrm>
            <a:off x="1364508" y="208184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互补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8" name="yt_shape_1539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通辽市中考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）如图，一束光线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先后经平面镜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反射后，反射光线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平行，当∠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402" name="yt_table_15402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388703"/>
              </p:ext>
            </p:extLst>
          </p:nvPr>
        </p:nvGraphicFramePr>
        <p:xfrm>
          <a:off x="540000" y="1859435"/>
          <a:ext cx="8724266" cy="424371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0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0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1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4"/>
                  </a:ext>
                </a:extLst>
              </a:tr>
            </a:tbl>
          </a:graphicData>
        </a:graphic>
      </p:graphicFrame>
      <p:grpSp>
        <p:nvGrpSpPr>
          <p:cNvPr id="15399" name="yt_shape_15399_skip" title="H_178.4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12487" y="1859435"/>
            <a:ext cx="1537335" cy="2265948"/>
            <a:chOff x="0" y="0"/>
            <a:chExt cx="1537335" cy="2265948"/>
          </a:xfrm>
        </p:grpSpPr>
        <p:pic>
          <p:nvPicPr>
            <p:cNvPr id="2" name="yt_image_15399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7335" cy="1869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01" name="yt_shape_15401"/>
            <p:cNvSpPr txBox="1"/>
            <p:nvPr/>
          </p:nvSpPr>
          <p:spPr>
            <a:xfrm>
              <a:off x="159203" y="190594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B879B00-F845-61A1-F0B5-46171DDFCD79}"/>
              </a:ext>
            </a:extLst>
          </p:cNvPr>
          <p:cNvSpPr txBox="1"/>
          <p:nvPr/>
        </p:nvSpPr>
        <p:spPr>
          <a:xfrm>
            <a:off x="7560521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5404">
            <a:extLst>
              <a:ext uri="{FF2B5EF4-FFF2-40B4-BE49-F238E27FC236}">
                <a16:creationId xmlns:a16="http://schemas.microsoft.com/office/drawing/2014/main" id="{ABEB3914-EE75-8D11-4CC0-B01D0ECBA517}"/>
              </a:ext>
            </a:extLst>
          </p:cNvPr>
          <p:cNvSpPr txBox="1"/>
          <p:nvPr/>
        </p:nvSpPr>
        <p:spPr>
          <a:xfrm>
            <a:off x="540000" y="4167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宜昌市中考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岛在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岛的北偏东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岛在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岛的北偏西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方向，则∠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5408">
            <a:extLst>
              <a:ext uri="{FF2B5EF4-FFF2-40B4-BE49-F238E27FC236}">
                <a16:creationId xmlns:a16="http://schemas.microsoft.com/office/drawing/2014/main" id="{93D73D7F-0BE6-34BB-35CE-6278A0C98083}"/>
              </a:ext>
            </a:extLst>
          </p:cNvPr>
          <p:cNvSpPr txBox="1"/>
          <p:nvPr/>
        </p:nvSpPr>
        <p:spPr>
          <a:xfrm>
            <a:off x="539881" y="695425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6" name="yt_shape_15405" title="H_127.9311">
            <a:extLst>
              <a:ext uri="{FF2B5EF4-FFF2-40B4-BE49-F238E27FC236}">
                <a16:creationId xmlns:a16="http://schemas.microsoft.com/office/drawing/2014/main" id="{9E639174-3D50-DD80-C839-98C2E9FFD5EE}"/>
              </a:ext>
            </a:extLst>
          </p:cNvPr>
          <p:cNvGrpSpPr/>
          <p:nvPr/>
        </p:nvGrpSpPr>
        <p:grpSpPr>
          <a:xfrm>
            <a:off x="9898174" y="4854976"/>
            <a:ext cx="1965960" cy="1624725"/>
            <a:chOff x="0" y="0"/>
            <a:chExt cx="1965960" cy="1624725"/>
          </a:xfrm>
        </p:grpSpPr>
        <p:pic>
          <p:nvPicPr>
            <p:cNvPr id="7" name="yt_image_15405">
              <a:extLst>
                <a:ext uri="{FF2B5EF4-FFF2-40B4-BE49-F238E27FC236}">
                  <a16:creationId xmlns:a16="http://schemas.microsoft.com/office/drawing/2014/main" id="{DA0089C8-690F-C67B-C253-99F5B0CE631C}"/>
                </a:ex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65960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5407">
              <a:extLst>
                <a:ext uri="{FF2B5EF4-FFF2-40B4-BE49-F238E27FC236}">
                  <a16:creationId xmlns:a16="http://schemas.microsoft.com/office/drawing/2014/main" id="{036A5CAD-5F29-6F21-FD07-38BD81B8854D}"/>
                </a:ext>
              </a:extLst>
            </p:cNvPr>
            <p:cNvSpPr txBox="1"/>
            <p:nvPr/>
          </p:nvSpPr>
          <p:spPr>
            <a:xfrm>
              <a:off x="373516" y="126472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FBFB2159-1101-B48D-CDD3-59F44185EF8B}"/>
              </a:ext>
            </a:extLst>
          </p:cNvPr>
          <p:cNvSpPr txBox="1"/>
          <p:nvPr/>
        </p:nvSpPr>
        <p:spPr>
          <a:xfrm>
            <a:off x="3767864" y="459598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9" name="yt_shape_15409"/>
          <p:cNvSpPr txBox="1"/>
          <p:nvPr/>
        </p:nvSpPr>
        <p:spPr>
          <a:xfrm>
            <a:off x="540000" y="900000"/>
            <a:ext cx="109324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）已知：如图，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413" name="yt_shape_15413"/>
          <p:cNvSpPr txBox="1"/>
          <p:nvPr/>
        </p:nvSpPr>
        <p:spPr>
          <a:xfrm>
            <a:off x="540000" y="352450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10" name="yt_shape_15410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7680176" y="2060848"/>
            <a:ext cx="1677924" cy="1942479"/>
            <a:chOff x="0" y="0"/>
            <a:chExt cx="1677924" cy="1942479"/>
          </a:xfrm>
        </p:grpSpPr>
        <p:pic>
          <p:nvPicPr>
            <p:cNvPr id="2" name="yt_image_1541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77924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12" name="yt_shape_15412"/>
            <p:cNvSpPr txBox="1"/>
            <p:nvPr/>
          </p:nvSpPr>
          <p:spPr>
            <a:xfrm>
              <a:off x="229498" y="158247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5414">
            <a:extLst>
              <a:ext uri="{FF2B5EF4-FFF2-40B4-BE49-F238E27FC236}">
                <a16:creationId xmlns:a16="http://schemas.microsoft.com/office/drawing/2014/main" id="{E131D25C-01B3-9F34-5593-0A39ED8316CA}"/>
              </a:ext>
            </a:extLst>
          </p:cNvPr>
          <p:cNvSpPr txBox="1"/>
          <p:nvPr/>
        </p:nvSpPr>
        <p:spPr>
          <a:xfrm>
            <a:off x="1343472" y="1699560"/>
            <a:ext cx="2632131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15" name="yt_shape_15415"/>
          <p:cNvSpPr txBox="1"/>
          <p:nvPr/>
        </p:nvSpPr>
        <p:spPr>
          <a:xfrm>
            <a:off x="540000" y="900000"/>
            <a:ext cx="90265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武汉市中考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15416" name="yt_shape_15416"/>
          <p:cNvSpPr txBox="1"/>
          <p:nvPr/>
        </p:nvSpPr>
        <p:spPr>
          <a:xfrm>
            <a:off x="540000" y="1379303"/>
            <a:ext cx="32140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2" name="yt_shape_15417"/>
          <p:cNvSpPr txBox="1"/>
          <p:nvPr/>
        </p:nvSpPr>
        <p:spPr>
          <a:xfrm>
            <a:off x="540000" y="2010970"/>
            <a:ext cx="3401572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</p:txBody>
      </p:sp>
      <p:grpSp>
        <p:nvGrpSpPr>
          <p:cNvPr id="15418" name="yt_shape_1541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80349" y="2010970"/>
            <a:ext cx="1771650" cy="1730959"/>
            <a:chOff x="0" y="0"/>
            <a:chExt cx="1771650" cy="1730959"/>
          </a:xfrm>
        </p:grpSpPr>
        <p:pic>
          <p:nvPicPr>
            <p:cNvPr id="3" name="yt_image_15418" descr="{&quot;rangeId&quot;:0,&quot;⚘_2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71650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20" name="yt_shape_15420"/>
            <p:cNvSpPr txBox="1"/>
            <p:nvPr/>
          </p:nvSpPr>
          <p:spPr>
            <a:xfrm>
              <a:off x="288272" y="1302444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22" name="yt_shape_15422"/>
          <p:cNvSpPr txBox="1"/>
          <p:nvPr/>
        </p:nvSpPr>
        <p:spPr>
          <a:xfrm>
            <a:off x="540000" y="900000"/>
            <a:ext cx="85119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5423"/>
          <p:cNvSpPr txBox="1"/>
          <p:nvPr/>
        </p:nvSpPr>
        <p:spPr>
          <a:xfrm>
            <a:off x="540000" y="1531667"/>
            <a:ext cx="4204677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AEB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AEB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5424" name="yt_shape_1542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80349" y="1531667"/>
            <a:ext cx="1771650" cy="1730959"/>
            <a:chOff x="0" y="0"/>
            <a:chExt cx="1771650" cy="1730959"/>
          </a:xfrm>
        </p:grpSpPr>
        <p:pic>
          <p:nvPicPr>
            <p:cNvPr id="5" name="yt_image_15424" descr="{&quot;rangeId&quot;:0,&quot;⚘_2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71650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26" name="yt_shape_15426"/>
            <p:cNvSpPr txBox="1"/>
            <p:nvPr/>
          </p:nvSpPr>
          <p:spPr>
            <a:xfrm>
              <a:off x="288272" y="1302444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28" name="yt_shape_15428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7cd322d-3ddb-4f3e-8982-43b5400939ff.png&quot;}"/>
            </a:endParaRPr>
          </a:p>
        </p:txBody>
      </p:sp>
      <p:sp>
        <p:nvSpPr>
          <p:cNvPr id="15429" name="yt_shape_15429"/>
          <p:cNvSpPr txBox="1"/>
          <p:nvPr/>
        </p:nvSpPr>
        <p:spPr>
          <a:xfrm>
            <a:off x="540000" y="1653160"/>
            <a:ext cx="76928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430" name="yt_shape_15430"/>
          <p:cNvSpPr txBox="1"/>
          <p:nvPr/>
        </p:nvSpPr>
        <p:spPr>
          <a:xfrm>
            <a:off x="540000" y="2132463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2" name="yt_shape_15431"/>
          <p:cNvSpPr txBox="1"/>
          <p:nvPr/>
        </p:nvSpPr>
        <p:spPr>
          <a:xfrm>
            <a:off x="540000" y="2764130"/>
            <a:ext cx="6540252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同位角相等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同位角相等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127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平角的定义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5432" name="yt_shape_1543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44891" y="2764130"/>
            <a:ext cx="2007108" cy="1950415"/>
            <a:chOff x="0" y="0"/>
            <a:chExt cx="2007108" cy="1950415"/>
          </a:xfrm>
        </p:grpSpPr>
        <p:pic>
          <p:nvPicPr>
            <p:cNvPr id="3" name="yt_image_15432" descr="{&quot;rangeId&quot;:0,&quot;⚘_5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07108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34" name="yt_shape_15434"/>
            <p:cNvSpPr txBox="1"/>
            <p:nvPr/>
          </p:nvSpPr>
          <p:spPr>
            <a:xfrm>
              <a:off x="406001" y="1521900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4746217656">
            <a:extLst>
              <a:ext uri="{FF2B5EF4-FFF2-40B4-BE49-F238E27FC236}">
                <a16:creationId xmlns:a16="http://schemas.microsoft.com/office/drawing/2014/main" id="{DB3F3B37-A776-516E-45BA-85B44FE09EB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6" name="yt_shape_1543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）本题隐含着一个规律，请你根据（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）的结果进行归纳，用文字语言表达出来；</a:t>
            </a:r>
          </a:p>
        </p:txBody>
      </p:sp>
      <p:sp>
        <p:nvSpPr>
          <p:cNvPr id="4" name="yt_shape_15437"/>
          <p:cNvSpPr txBox="1"/>
          <p:nvPr/>
        </p:nvSpPr>
        <p:spPr>
          <a:xfrm>
            <a:off x="540119" y="2011799"/>
            <a:ext cx="906889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中的结果可知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如果两个角的两边分别平行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那么这两个角相等或互补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5438" name="yt_shape_1543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8408" y="1441593"/>
            <a:ext cx="2007108" cy="1950415"/>
            <a:chOff x="0" y="0"/>
            <a:chExt cx="2007108" cy="1950415"/>
          </a:xfrm>
        </p:grpSpPr>
        <p:pic>
          <p:nvPicPr>
            <p:cNvPr id="5" name="yt_image_15438" descr="{&quot;rangeId&quot;:0,&quot;⚘_5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07108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40" name="yt_shape_15440"/>
            <p:cNvSpPr txBox="1"/>
            <p:nvPr/>
          </p:nvSpPr>
          <p:spPr>
            <a:xfrm>
              <a:off x="406001" y="1521900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2" name="yt_shape_15442">
            <a:extLst>
              <a:ext uri="{FF2B5EF4-FFF2-40B4-BE49-F238E27FC236}">
                <a16:creationId xmlns:a16="http://schemas.microsoft.com/office/drawing/2014/main" id="{C59BD8A5-0578-DA2F-FECD-B59BF38FA016}"/>
              </a:ext>
            </a:extLst>
          </p:cNvPr>
          <p:cNvSpPr txBox="1"/>
          <p:nvPr/>
        </p:nvSpPr>
        <p:spPr>
          <a:xfrm>
            <a:off x="547223" y="33569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）利用（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）的结论解答：如果两个角的两边分别平行，其中一个角比另一个角的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，求这两个角的大小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5443">
            <a:extLst>
              <a:ext uri="{FF2B5EF4-FFF2-40B4-BE49-F238E27FC236}">
                <a16:creationId xmlns:a16="http://schemas.microsoft.com/office/drawing/2014/main" id="{F78CCFF0-1A15-8FAF-EFE7-4D38E4D3BB87}"/>
              </a:ext>
            </a:extLst>
          </p:cNvPr>
          <p:cNvSpPr txBox="1"/>
          <p:nvPr/>
        </p:nvSpPr>
        <p:spPr>
          <a:xfrm>
            <a:off x="547223" y="4468791"/>
            <a:ext cx="9068891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设一个角的度数为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则另一个角为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这两个角的度数分别是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8" name="yt_shape_15448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71d3bb26-86ce-40c9-a54f-531cb132c2e2.png&quot;}"/>
            </a:endParaRPr>
          </a:p>
        </p:txBody>
      </p:sp>
      <p:sp>
        <p:nvSpPr>
          <p:cNvPr id="15449" name="yt_shape_15449"/>
          <p:cNvSpPr txBox="1"/>
          <p:nvPr/>
        </p:nvSpPr>
        <p:spPr>
          <a:xfrm>
            <a:off x="540000" y="136500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平行线的判定是由角相等或互补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得出两直线平行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而平行线的性质是由两直线平行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得出两角相等或互补的关系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两者刚好相反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217683">
            <a:extLst>
              <a:ext uri="{FF2B5EF4-FFF2-40B4-BE49-F238E27FC236}">
                <a16:creationId xmlns:a16="http://schemas.microsoft.com/office/drawing/2014/main" id="{B9B9F9D9-EDE7-DB81-AFEC-C69A3730465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350" y="94461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6" name="yt_shape_15336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5cf7fc73-6930-4021-aea7-42a297764c3f.png&quot;}"/>
            </a:endParaRPr>
          </a:p>
        </p:txBody>
      </p:sp>
      <p:sp>
        <p:nvSpPr>
          <p:cNvPr id="15337" name="yt_shape_15337"/>
          <p:cNvSpPr txBox="1"/>
          <p:nvPr/>
        </p:nvSpPr>
        <p:spPr>
          <a:xfrm>
            <a:off x="540000" y="1662201"/>
            <a:ext cx="364202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平行线的性质</a:t>
            </a:r>
          </a:p>
        </p:txBody>
      </p:sp>
      <p:sp>
        <p:nvSpPr>
          <p:cNvPr id="15338" name="yt_shape_15338"/>
          <p:cNvSpPr txBox="1"/>
          <p:nvPr/>
        </p:nvSpPr>
        <p:spPr>
          <a:xfrm>
            <a:off x="540000" y="2161766"/>
            <a:ext cx="96869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六盘水市中考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342" name="yt_table_15342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086292"/>
              </p:ext>
            </p:extLst>
          </p:nvPr>
        </p:nvGraphicFramePr>
        <p:xfrm>
          <a:off x="540000" y="2641069"/>
          <a:ext cx="90290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79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9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9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A.137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8"/>
                  </a:ext>
                </a:extLst>
              </a:tr>
            </a:tbl>
          </a:graphicData>
        </a:graphic>
      </p:graphicFrame>
      <p:grpSp>
        <p:nvGrpSpPr>
          <p:cNvPr id="15339" name="yt_shape_15339_skip" title="H_113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91356" y="2641069"/>
            <a:ext cx="1658493" cy="1438416"/>
            <a:chOff x="0" y="0"/>
            <a:chExt cx="1658493" cy="1438416"/>
          </a:xfrm>
        </p:grpSpPr>
        <p:pic>
          <p:nvPicPr>
            <p:cNvPr id="3" name="yt_image_15339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8493" cy="1042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41" name="yt_shape_15341"/>
            <p:cNvSpPr txBox="1"/>
            <p:nvPr/>
          </p:nvSpPr>
          <p:spPr>
            <a:xfrm>
              <a:off x="295965" y="10784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344" name="yt_shape_15344"/>
          <p:cNvSpPr txBox="1"/>
          <p:nvPr/>
        </p:nvSpPr>
        <p:spPr>
          <a:xfrm>
            <a:off x="540000" y="4129955"/>
            <a:ext cx="101646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宿迁市中考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348" name="yt_table_15348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175260"/>
              </p:ext>
            </p:extLst>
          </p:nvPr>
        </p:nvGraphicFramePr>
        <p:xfrm>
          <a:off x="540000" y="4609258"/>
          <a:ext cx="9170163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79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95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96"/>
                    </a:ext>
                  </a:extLst>
                </a:gridCol>
                <a:gridCol w="1631760">
                  <a:extLst>
                    <a:ext uri="{9D8B030D-6E8A-4147-A177-3AD203B41FA5}">
                      <a16:colId xmlns:a16="http://schemas.microsoft.com/office/drawing/2014/main" val="107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9"/>
                  </a:ext>
                </a:extLst>
              </a:tr>
            </a:tbl>
          </a:graphicData>
        </a:graphic>
      </p:graphicFrame>
      <p:grpSp>
        <p:nvGrpSpPr>
          <p:cNvPr id="15345" name="yt_shape_15345_skip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33075" y="4609258"/>
            <a:ext cx="1716786" cy="1707021"/>
            <a:chOff x="0" y="0"/>
            <a:chExt cx="1716786" cy="1707021"/>
          </a:xfrm>
        </p:grpSpPr>
        <p:pic>
          <p:nvPicPr>
            <p:cNvPr id="2" name="yt_image_15345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16786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47" name="yt_shape_15347"/>
            <p:cNvSpPr txBox="1"/>
            <p:nvPr/>
          </p:nvSpPr>
          <p:spPr>
            <a:xfrm>
              <a:off x="325112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4746217491">
            <a:extLst>
              <a:ext uri="{FF2B5EF4-FFF2-40B4-BE49-F238E27FC236}">
                <a16:creationId xmlns:a16="http://schemas.microsoft.com/office/drawing/2014/main" id="{27E1DEA6-AFA0-28F0-780F-08990CB5585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7" name="yt_shape_1684746217507">
            <a:extLst>
              <a:ext uri="{FF2B5EF4-FFF2-40B4-BE49-F238E27FC236}">
                <a16:creationId xmlns:a16="http://schemas.microsoft.com/office/drawing/2014/main" id="{4A32BB84-DAC0-F151-84DA-F672392974C8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1662F89-D979-1AC4-7ADD-B8582DB3C8EB}"/>
              </a:ext>
            </a:extLst>
          </p:cNvPr>
          <p:cNvSpPr txBox="1"/>
          <p:nvPr/>
        </p:nvSpPr>
        <p:spPr>
          <a:xfrm>
            <a:off x="921298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DCBC4A-5025-C3AD-6D03-34568E89267A}"/>
              </a:ext>
            </a:extLst>
          </p:cNvPr>
          <p:cNvSpPr txBox="1"/>
          <p:nvPr/>
        </p:nvSpPr>
        <p:spPr>
          <a:xfrm>
            <a:off x="9686064" y="408314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50" name="yt_shape_1535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湘西州中考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354" name="yt_shape_15354"/>
          <p:cNvSpPr txBox="1"/>
          <p:nvPr/>
        </p:nvSpPr>
        <p:spPr>
          <a:xfrm>
            <a:off x="540000" y="366524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351" name="yt_shape_15351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3895" y="2011799"/>
            <a:ext cx="1664208" cy="1603008"/>
            <a:chOff x="0" y="0"/>
            <a:chExt cx="1664208" cy="1603008"/>
          </a:xfrm>
        </p:grpSpPr>
        <p:pic>
          <p:nvPicPr>
            <p:cNvPr id="2" name="yt_image_15351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64208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53" name="yt_shape_15353"/>
            <p:cNvSpPr txBox="1"/>
            <p:nvPr/>
          </p:nvSpPr>
          <p:spPr>
            <a:xfrm>
              <a:off x="298823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CF4689F-B51B-1579-7B09-BBC481EABD50}"/>
              </a:ext>
            </a:extLst>
          </p:cNvPr>
          <p:cNvSpPr txBox="1"/>
          <p:nvPr/>
        </p:nvSpPr>
        <p:spPr>
          <a:xfrm>
            <a:off x="365050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55" name="yt_shape_15355"/>
          <p:cNvSpPr txBox="1"/>
          <p:nvPr/>
        </p:nvSpPr>
        <p:spPr>
          <a:xfrm>
            <a:off x="540000" y="900000"/>
            <a:ext cx="74956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359" name="yt_shape_15359"/>
          <p:cNvSpPr txBox="1"/>
          <p:nvPr/>
        </p:nvSpPr>
        <p:spPr>
          <a:xfrm>
            <a:off x="540000" y="31348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356" name="yt_shape_15356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0466" y="1531667"/>
            <a:ext cx="1671066" cy="1552716"/>
            <a:chOff x="0" y="0"/>
            <a:chExt cx="1671066" cy="1552716"/>
          </a:xfrm>
        </p:grpSpPr>
        <p:pic>
          <p:nvPicPr>
            <p:cNvPr id="2" name="yt_image_15356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71066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58" name="yt_shape_15358"/>
            <p:cNvSpPr txBox="1"/>
            <p:nvPr/>
          </p:nvSpPr>
          <p:spPr>
            <a:xfrm>
              <a:off x="302252" y="11927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360" name="yt_shape_15360"/>
          <p:cNvSpPr txBox="1"/>
          <p:nvPr/>
        </p:nvSpPr>
        <p:spPr>
          <a:xfrm>
            <a:off x="540000" y="3508268"/>
            <a:ext cx="6325450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同位角相等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内错角相等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角平分线定义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等量代换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3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3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yt_shape_15361"/>
          <p:cNvSpPr txBox="1"/>
          <p:nvPr/>
        </p:nvSpPr>
        <p:spPr>
          <a:xfrm>
            <a:off x="540000" y="900000"/>
            <a:ext cx="61042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平行线的判定和性质的综合应用</a:t>
            </a:r>
          </a:p>
        </p:txBody>
      </p:sp>
      <p:sp>
        <p:nvSpPr>
          <p:cNvPr id="15362" name="yt_shape_15362"/>
          <p:cNvSpPr txBox="1"/>
          <p:nvPr/>
        </p:nvSpPr>
        <p:spPr>
          <a:xfrm>
            <a:off x="540119" y="1399565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366" name="yt_table_15366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7259899"/>
              </p:ext>
            </p:extLst>
          </p:nvPr>
        </p:nvGraphicFramePr>
        <p:xfrm>
          <a:off x="540000" y="1878868"/>
          <a:ext cx="8724266" cy="424371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9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9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0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0"/>
                  </a:ext>
                </a:extLst>
              </a:tr>
            </a:tbl>
          </a:graphicData>
        </a:graphic>
      </p:graphicFrame>
      <p:grpSp>
        <p:nvGrpSpPr>
          <p:cNvPr id="15363" name="yt_shape_15363_skip" title="H_124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50216" y="1878868"/>
            <a:ext cx="1699641" cy="1580148"/>
            <a:chOff x="0" y="0"/>
            <a:chExt cx="1699641" cy="1580148"/>
          </a:xfrm>
        </p:grpSpPr>
        <p:pic>
          <p:nvPicPr>
            <p:cNvPr id="3" name="yt_image_15363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9641" cy="1184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65" name="yt_shape_15365"/>
            <p:cNvSpPr txBox="1"/>
            <p:nvPr/>
          </p:nvSpPr>
          <p:spPr>
            <a:xfrm>
              <a:off x="316539" y="12201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368" name="yt_shape_15368"/>
          <p:cNvSpPr txBox="1"/>
          <p:nvPr/>
        </p:nvSpPr>
        <p:spPr>
          <a:xfrm>
            <a:off x="540000" y="3671514"/>
            <a:ext cx="111023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如图，若∠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AD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上，则∠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372" name="yt_table_15372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932855"/>
              </p:ext>
            </p:extLst>
          </p:nvPr>
        </p:nvGraphicFramePr>
        <p:xfrm>
          <a:off x="540000" y="4150817"/>
          <a:ext cx="7538086" cy="848742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802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8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大小不能确定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2"/>
                  </a:ext>
                </a:extLst>
              </a:tr>
            </a:tbl>
          </a:graphicData>
        </a:graphic>
      </p:graphicFrame>
      <p:grpSp>
        <p:nvGrpSpPr>
          <p:cNvPr id="15369" name="yt_shape_15369_skip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94184" y="4150817"/>
            <a:ext cx="1355598" cy="1942479"/>
            <a:chOff x="0" y="0"/>
            <a:chExt cx="1355598" cy="1942479"/>
          </a:xfrm>
        </p:grpSpPr>
        <p:pic>
          <p:nvPicPr>
            <p:cNvPr id="2" name="yt_image_15369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55598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71" name="yt_shape_15371"/>
            <p:cNvSpPr txBox="1"/>
            <p:nvPr/>
          </p:nvSpPr>
          <p:spPr>
            <a:xfrm>
              <a:off x="144518" y="158247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4746217546">
            <a:extLst>
              <a:ext uri="{FF2B5EF4-FFF2-40B4-BE49-F238E27FC236}">
                <a16:creationId xmlns:a16="http://schemas.microsoft.com/office/drawing/2014/main" id="{3A012CA1-AC14-DAE9-FA5E-999DCD61BAF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C32BAFD-670D-A6E4-047A-F40842532E0C}"/>
              </a:ext>
            </a:extLst>
          </p:cNvPr>
          <p:cNvSpPr txBox="1"/>
          <p:nvPr/>
        </p:nvSpPr>
        <p:spPr>
          <a:xfrm>
            <a:off x="10719646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EE25FA4-EEE3-1794-9581-786FE1A31AC3}"/>
              </a:ext>
            </a:extLst>
          </p:cNvPr>
          <p:cNvSpPr txBox="1"/>
          <p:nvPr/>
        </p:nvSpPr>
        <p:spPr>
          <a:xfrm>
            <a:off x="10632214" y="362470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4" name="yt_shape_1537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，有下列结论：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①②④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（填序号）</a:t>
            </a:r>
          </a:p>
        </p:txBody>
      </p:sp>
      <p:sp>
        <p:nvSpPr>
          <p:cNvPr id="15378" name="yt_shape_15378"/>
          <p:cNvSpPr txBox="1"/>
          <p:nvPr/>
        </p:nvSpPr>
        <p:spPr>
          <a:xfrm>
            <a:off x="540000" y="375209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375" name="yt_shape_15375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75859" y="2011799"/>
            <a:ext cx="2240280" cy="1689876"/>
            <a:chOff x="0" y="0"/>
            <a:chExt cx="2240280" cy="1689876"/>
          </a:xfrm>
        </p:grpSpPr>
        <p:pic>
          <p:nvPicPr>
            <p:cNvPr id="2" name="yt_image_1537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40280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77" name="yt_shape_15377"/>
            <p:cNvSpPr txBox="1"/>
            <p:nvPr/>
          </p:nvSpPr>
          <p:spPr>
            <a:xfrm>
              <a:off x="586859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0632FDE-2716-FE28-53F0-E442754A9305}"/>
              </a:ext>
            </a:extLst>
          </p:cNvPr>
          <p:cNvSpPr txBox="1"/>
          <p:nvPr/>
        </p:nvSpPr>
        <p:spPr>
          <a:xfrm>
            <a:off x="6501658" y="132868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9" name="yt_shape_1537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武汉市中考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在一条直线上，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383" name="yt_shape_15383"/>
          <p:cNvSpPr txBox="1"/>
          <p:nvPr/>
        </p:nvSpPr>
        <p:spPr>
          <a:xfrm>
            <a:off x="540000" y="38012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380" name="yt_shape_15380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86134" y="2011799"/>
            <a:ext cx="2419731" cy="1739025"/>
            <a:chOff x="0" y="0"/>
            <a:chExt cx="2419731" cy="1739025"/>
          </a:xfrm>
        </p:grpSpPr>
        <p:pic>
          <p:nvPicPr>
            <p:cNvPr id="2" name="yt_image_1538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19731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82" name="yt_shape_15382"/>
            <p:cNvSpPr txBox="1"/>
            <p:nvPr/>
          </p:nvSpPr>
          <p:spPr>
            <a:xfrm>
              <a:off x="676584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384" name="yt_shape_15384"/>
          <p:cNvSpPr txBox="1"/>
          <p:nvPr/>
        </p:nvSpPr>
        <p:spPr>
          <a:xfrm>
            <a:off x="540000" y="4174668"/>
            <a:ext cx="4299254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3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3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5" name="yt_shape_15385"/>
          <p:cNvSpPr txBox="1"/>
          <p:nvPr/>
        </p:nvSpPr>
        <p:spPr>
          <a:xfrm>
            <a:off x="540000" y="900000"/>
            <a:ext cx="579645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无法准确画出图形而漏解致错</a:t>
            </a:r>
          </a:p>
        </p:txBody>
      </p:sp>
      <p:sp>
        <p:nvSpPr>
          <p:cNvPr id="15386" name="yt_shape_15386"/>
          <p:cNvSpPr txBox="1"/>
          <p:nvPr/>
        </p:nvSpPr>
        <p:spPr>
          <a:xfrm>
            <a:off x="191344" y="1423051"/>
            <a:ext cx="12540657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，作射线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390" name="yt_shape_15390"/>
          <p:cNvSpPr txBox="1"/>
          <p:nvPr/>
        </p:nvSpPr>
        <p:spPr>
          <a:xfrm>
            <a:off x="540000" y="425736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387" name="yt_shape_15387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6179" y="2511364"/>
            <a:ext cx="1699641" cy="1695591"/>
            <a:chOff x="0" y="0"/>
            <a:chExt cx="1699641" cy="1695591"/>
          </a:xfrm>
        </p:grpSpPr>
        <p:pic>
          <p:nvPicPr>
            <p:cNvPr id="2" name="yt_image_1538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9641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89" name="yt_shape_15389"/>
            <p:cNvSpPr txBox="1"/>
            <p:nvPr/>
          </p:nvSpPr>
          <p:spPr>
            <a:xfrm>
              <a:off x="316539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217583">
            <a:extLst>
              <a:ext uri="{FF2B5EF4-FFF2-40B4-BE49-F238E27FC236}">
                <a16:creationId xmlns:a16="http://schemas.microsoft.com/office/drawing/2014/main" id="{1BE46CBB-D777-1E9E-58FB-E9FC63189B8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10A9E8A-B36A-8C79-6C50-FC5F6C63BD5B}"/>
              </a:ext>
            </a:extLst>
          </p:cNvPr>
          <p:cNvSpPr txBox="1"/>
          <p:nvPr/>
        </p:nvSpPr>
        <p:spPr>
          <a:xfrm>
            <a:off x="10129588" y="134448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5EF6C1-0567-871A-83EA-56E841BAF89E}"/>
              </a:ext>
            </a:extLst>
          </p:cNvPr>
          <p:cNvSpPr txBox="1"/>
          <p:nvPr/>
        </p:nvSpPr>
        <p:spPr>
          <a:xfrm>
            <a:off x="11136560" y="1348777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1" name="yt_shape_15391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b7d4fd82-2bb2-4036-8940-336d12f0c6a3.png&quot;}"/>
            </a:endParaRPr>
          </a:p>
        </p:txBody>
      </p:sp>
      <p:sp>
        <p:nvSpPr>
          <p:cNvPr id="15392" name="yt_shape_15392"/>
          <p:cNvSpPr txBox="1"/>
          <p:nvPr/>
        </p:nvSpPr>
        <p:spPr>
          <a:xfrm>
            <a:off x="540119" y="16441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襄阳市中考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）已知直线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，将一块含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角的直角三角板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）按如图方式放置，点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分别落在直线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396" name="yt_table_15396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750235"/>
              </p:ext>
            </p:extLst>
          </p:nvPr>
        </p:nvGraphicFramePr>
        <p:xfrm>
          <a:off x="540000" y="3083749"/>
          <a:ext cx="8724266" cy="424371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0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0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0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3"/>
                  </a:ext>
                </a:extLst>
              </a:tr>
            </a:tbl>
          </a:graphicData>
        </a:graphic>
      </p:graphicFrame>
      <p:grpSp>
        <p:nvGrpSpPr>
          <p:cNvPr id="15393" name="yt_shape_15393_skip" title="H_158.6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53408" y="2548353"/>
            <a:ext cx="1498473" cy="2014488"/>
            <a:chOff x="0" y="0"/>
            <a:chExt cx="1498473" cy="2014488"/>
          </a:xfrm>
        </p:grpSpPr>
        <p:pic>
          <p:nvPicPr>
            <p:cNvPr id="2" name="yt_image_15393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8473" cy="1618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95" name="yt_shape_15395"/>
            <p:cNvSpPr txBox="1"/>
            <p:nvPr/>
          </p:nvSpPr>
          <p:spPr>
            <a:xfrm>
              <a:off x="139772" y="165448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217608">
            <a:extLst>
              <a:ext uri="{FF2B5EF4-FFF2-40B4-BE49-F238E27FC236}">
                <a16:creationId xmlns:a16="http://schemas.microsoft.com/office/drawing/2014/main" id="{C6755327-B63D-6241-E407-DEEA901330D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7706DB4-3835-CAEB-E381-5C4C2044C167}"/>
              </a:ext>
            </a:extLst>
          </p:cNvPr>
          <p:cNvSpPr txBox="1"/>
          <p:nvPr/>
        </p:nvSpPr>
        <p:spPr>
          <a:xfrm>
            <a:off x="3955308" y="25483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1383</Words>
  <Application>Microsoft Office PowerPoint</Application>
  <PresentationFormat>宽屏</PresentationFormat>
  <Paragraphs>122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宋体</vt:lpstr>
      <vt:lpstr>Arial</vt:lpstr>
      <vt:lpstr>Calibri Light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49</cp:revision>
  <dcterms:created xsi:type="dcterms:W3CDTF">2023-05-05T05:33:00Z</dcterms:created>
  <dcterms:modified xsi:type="dcterms:W3CDTF">2023-05-24T06:41:10Z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