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4" r:id="rId3"/>
    <p:sldId id="365" r:id="rId4"/>
    <p:sldId id="366" r:id="rId5"/>
    <p:sldId id="368" r:id="rId6"/>
    <p:sldId id="371" r:id="rId7"/>
    <p:sldId id="373" r:id="rId8"/>
    <p:sldId id="374" r:id="rId9"/>
    <p:sldId id="376" r:id="rId10"/>
    <p:sldId id="375" r:id="rId11"/>
    <p:sldId id="378" r:id="rId12"/>
  </p:sldIdLst>
  <p:sldSz cx="12192000" cy="6858000"/>
  <p:notesSz cx="6858000" cy="9144000"/>
  <p:defaultTextStyle>
    <a:defPPr>
      <a:defRPr lang="zh-CN"/>
    </a:defPPr>
    <a:lvl1pPr algn="l" rtl="0" fontAlgn="base">
      <a:defRPr kern="1200">
        <a:solidFill>
          <a:schemeClr val="tx1"/>
        </a:solidFill>
        <a:latin typeface="Arial" panose="020B0604020202020204" pitchFamily="34" charset="0"/>
        <a:ea typeface="宋体" panose="02010600030101010101" pitchFamily="2" charset="-122"/>
        <a:cs typeface="+mn-cs"/>
      </a:defRPr>
    </a:lvl1pPr>
    <a:lvl2pPr marL="457200" algn="l" rtl="0" fontAlgn="base">
      <a:defRPr kern="1200">
        <a:solidFill>
          <a:schemeClr val="tx1"/>
        </a:solidFill>
        <a:latin typeface="Arial" panose="020B0604020202020204" pitchFamily="34" charset="0"/>
        <a:ea typeface="宋体" panose="02010600030101010101" pitchFamily="2" charset="-122"/>
        <a:cs typeface="+mn-cs"/>
      </a:defRPr>
    </a:lvl2pPr>
    <a:lvl3pPr marL="914400" algn="l" rtl="0" fontAlgn="base">
      <a:defRPr kern="1200">
        <a:solidFill>
          <a:schemeClr val="tx1"/>
        </a:solidFill>
        <a:latin typeface="Arial" panose="020B0604020202020204" pitchFamily="34" charset="0"/>
        <a:ea typeface="宋体" panose="02010600030101010101" pitchFamily="2" charset="-122"/>
        <a:cs typeface="+mn-cs"/>
      </a:defRPr>
    </a:lvl3pPr>
    <a:lvl4pPr marL="1371600" algn="l" rtl="0" fontAlgn="base">
      <a:defRPr kern="1200">
        <a:solidFill>
          <a:schemeClr val="tx1"/>
        </a:solidFill>
        <a:latin typeface="Arial" panose="020B0604020202020204" pitchFamily="34" charset="0"/>
        <a:ea typeface="宋体" panose="02010600030101010101" pitchFamily="2" charset="-122"/>
        <a:cs typeface="+mn-cs"/>
      </a:defRPr>
    </a:lvl4pPr>
    <a:lvl5pPr marL="1828800" algn="l" rtl="0" fontAlgn="base">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108" d="100"/>
          <a:sy n="108" d="100"/>
        </p:scale>
        <p:origin x="120"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bin"/><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sp>
        <p:nvSpPr>
          <p:cNvPr id="14006" name="yt_shape_14006"/>
          <p:cNvSpPr txBox="1"/>
          <p:nvPr/>
        </p:nvSpPr>
        <p:spPr>
          <a:xfrm>
            <a:off x="540119" y="900000"/>
            <a:ext cx="11460537"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宿迁市中考</a:t>
            </a:r>
            <a:r>
              <a:rPr lang="zh-CN" altLang="zh-CN" sz="2400" b="0" i="0" u="none" dirty="0">
                <a:solidFill>
                  <a:srgbClr val="000000"/>
                </a:solidFill>
                <a:effectLst/>
                <a:latin typeface="Times New Roman" pitchFamily="24"/>
                <a:ea typeface="宋体" pitchFamily="24"/>
                <a:cs typeface="宋体" pitchFamily="24"/>
              </a:rPr>
              <a:t>）我国古代《算法统宗》里有这样一首诗：“我问开店李三公，众客都来到店中，一房七客多七客，一房九客一房空</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”诗中后面两句的意思是：如果一间客房住</a:t>
            </a:r>
            <a:r>
              <a:rPr lang="en-US" altLang="zh-CN" sz="2400" b="0" i="0" u="none" dirty="0">
                <a:solidFill>
                  <a:srgbClr val="000000"/>
                </a:solidFill>
                <a:effectLst/>
                <a:latin typeface="Times New Roman" pitchFamily="24"/>
                <a:ea typeface="Times New Roman" pitchFamily="24"/>
                <a:cs typeface="宋体" pitchFamily="24"/>
              </a:rPr>
              <a:t>7</a:t>
            </a:r>
            <a:r>
              <a:rPr lang="zh-CN" altLang="zh-CN" sz="2400" b="0" i="0" u="none" dirty="0">
                <a:solidFill>
                  <a:srgbClr val="000000"/>
                </a:solidFill>
                <a:effectLst/>
                <a:latin typeface="Times New Roman" pitchFamily="24"/>
                <a:ea typeface="宋体" pitchFamily="24"/>
                <a:cs typeface="宋体" pitchFamily="24"/>
              </a:rPr>
              <a:t>人，那么有</a:t>
            </a:r>
            <a:r>
              <a:rPr lang="en-US" altLang="zh-CN" sz="2400" b="0" i="0" u="none" dirty="0">
                <a:solidFill>
                  <a:srgbClr val="000000"/>
                </a:solidFill>
                <a:effectLst/>
                <a:latin typeface="Times New Roman" pitchFamily="24"/>
                <a:ea typeface="Times New Roman" pitchFamily="24"/>
                <a:cs typeface="宋体" pitchFamily="24"/>
              </a:rPr>
              <a:t>7</a:t>
            </a:r>
            <a:r>
              <a:rPr lang="zh-CN" altLang="zh-CN" sz="2400" b="0" i="0" u="none" dirty="0">
                <a:solidFill>
                  <a:srgbClr val="000000"/>
                </a:solidFill>
                <a:effectLst/>
                <a:latin typeface="Times New Roman" pitchFamily="24"/>
                <a:ea typeface="宋体" pitchFamily="24"/>
                <a:cs typeface="宋体" pitchFamily="24"/>
              </a:rPr>
              <a:t>人无房可住；如果一间客房住</a:t>
            </a:r>
            <a:r>
              <a:rPr lang="en-US" altLang="zh-CN" sz="2400" b="0" i="0" u="none" dirty="0">
                <a:solidFill>
                  <a:srgbClr val="000000"/>
                </a:solidFill>
                <a:effectLst/>
                <a:latin typeface="Times New Roman" pitchFamily="24"/>
                <a:ea typeface="Times New Roman" pitchFamily="24"/>
                <a:cs typeface="宋体" pitchFamily="24"/>
              </a:rPr>
              <a:t>9</a:t>
            </a:r>
            <a:r>
              <a:rPr lang="zh-CN" altLang="zh-CN" sz="2400" b="0" i="0" u="none" dirty="0">
                <a:solidFill>
                  <a:srgbClr val="000000"/>
                </a:solidFill>
                <a:effectLst/>
                <a:latin typeface="Times New Roman" pitchFamily="24"/>
                <a:ea typeface="宋体" pitchFamily="24"/>
                <a:cs typeface="宋体" pitchFamily="24"/>
              </a:rPr>
              <a:t>人，那么就空出一间客房</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若设该店有客房</a:t>
            </a:r>
            <a:r>
              <a:rPr lang="en-US" altLang="zh-CN" sz="2400" b="0" i="1" u="none" dirty="0">
                <a:solidFill>
                  <a:srgbClr val="000000"/>
                </a:solidFill>
                <a:effectLst/>
                <a:latin typeface="Times New Roman" pitchFamily="24"/>
                <a:ea typeface="Times New Roman" pitchFamily="24"/>
                <a:cs typeface="宋体" pitchFamily="24"/>
              </a:rPr>
              <a:t>x</a:t>
            </a:r>
            <a:r>
              <a:rPr lang="zh-CN" altLang="zh-CN" sz="2400" b="0" i="0" u="none" dirty="0">
                <a:solidFill>
                  <a:srgbClr val="000000"/>
                </a:solidFill>
                <a:effectLst/>
                <a:latin typeface="Times New Roman" pitchFamily="24"/>
                <a:ea typeface="宋体" pitchFamily="24"/>
                <a:cs typeface="宋体" pitchFamily="24"/>
              </a:rPr>
              <a:t>间，房客</a:t>
            </a:r>
            <a:r>
              <a:rPr lang="en-US" altLang="zh-CN" sz="2400" b="0" i="1" u="none" dirty="0">
                <a:solidFill>
                  <a:srgbClr val="000000"/>
                </a:solidFill>
                <a:effectLst/>
                <a:latin typeface="Times New Roman" pitchFamily="24"/>
                <a:ea typeface="Times New Roman" pitchFamily="24"/>
                <a:cs typeface="宋体" pitchFamily="24"/>
              </a:rPr>
              <a:t>y</a:t>
            </a:r>
            <a:r>
              <a:rPr lang="zh-CN" altLang="zh-CN" sz="2400" b="0" i="0" u="none" dirty="0">
                <a:solidFill>
                  <a:srgbClr val="000000"/>
                </a:solidFill>
                <a:effectLst/>
                <a:latin typeface="Times New Roman" pitchFamily="24"/>
                <a:ea typeface="宋体" pitchFamily="24"/>
                <a:cs typeface="宋体" pitchFamily="24"/>
              </a:rPr>
              <a:t>人，则列出关于</a:t>
            </a:r>
            <a:r>
              <a:rPr lang="en-US" altLang="zh-CN" sz="2400" b="0" i="1" u="none" dirty="0">
                <a:solidFill>
                  <a:srgbClr val="000000"/>
                </a:solidFill>
                <a:effectLst/>
                <a:latin typeface="Times New Roman" pitchFamily="24"/>
                <a:ea typeface="Times New Roman" pitchFamily="24"/>
                <a:cs typeface="宋体" pitchFamily="24"/>
              </a:rPr>
              <a:t>x</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y</a:t>
            </a:r>
            <a:r>
              <a:rPr lang="zh-CN" altLang="zh-CN" sz="2400" b="0" i="0" u="none" dirty="0">
                <a:solidFill>
                  <a:srgbClr val="000000"/>
                </a:solidFill>
                <a:effectLst/>
                <a:latin typeface="Times New Roman" pitchFamily="24"/>
                <a:ea typeface="宋体" pitchFamily="24"/>
                <a:cs typeface="宋体" pitchFamily="24"/>
              </a:rPr>
              <a:t>的二元一次方程组正确的是（</a:t>
            </a:r>
            <a:r>
              <a:rPr lang="zh-CN" altLang="zh-CN" sz="2400" b="0" i="0" u="none" dirty="0">
                <a:solidFill>
                  <a:srgbClr val="000000"/>
                </a:solidFill>
                <a:effectLst/>
                <a:latin typeface="Times New Roman" pitchFamily="12"/>
                <a:ea typeface="宋体" pitchFamily="12"/>
                <a:cs typeface="宋体" pitchFamily="12"/>
              </a:rPr>
              <a:t>　</a:t>
            </a:r>
            <a:r>
              <a:rPr lang="en-US" altLang="zh-CN" sz="2400" b="0" i="0" u="none" dirty="0">
                <a:solidFill>
                  <a:srgbClr val="FF0000">
                    <a:alpha val="0"/>
                  </a:srgbClr>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12"/>
                <a:ea typeface="宋体" pitchFamily="12"/>
                <a:cs typeface="宋体" pitchFamily="12"/>
              </a:rPr>
              <a:t>　</a:t>
            </a:r>
            <a:r>
              <a:rPr lang="zh-CN" altLang="zh-CN" sz="2400" b="0" i="0" u="none" dirty="0">
                <a:solidFill>
                  <a:srgbClr val="00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4007" name="yt_table_14007" title="H_167.0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366195197"/>
                  </p:ext>
                </p:extLst>
              </p:nvPr>
            </p:nvGraphicFramePr>
            <p:xfrm>
              <a:off x="533903" y="2768910"/>
              <a:ext cx="6292978" cy="2121154"/>
            </p:xfrm>
            <a:graphic>
              <a:graphicData uri="http://schemas.openxmlformats.org/drawingml/2006/table">
                <a:tbl>
                  <a:tblPr/>
                  <a:tblGrid>
                    <a:gridCol w="3612579">
                      <a:extLst>
                        <a:ext uri="{9D8B030D-6E8A-4147-A177-3AD203B41FA5}">
                          <a16:colId xmlns:a16="http://schemas.microsoft.com/office/drawing/2014/main" val="10602"/>
                        </a:ext>
                      </a:extLst>
                    </a:gridCol>
                    <a:gridCol w="2680399">
                      <a:extLst>
                        <a:ext uri="{9D8B030D-6E8A-4147-A177-3AD203B41FA5}">
                          <a16:colId xmlns:a16="http://schemas.microsoft.com/office/drawing/2014/main" val="10603"/>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7</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−7=</m:t>
                                      </m:r>
                                      <m:r>
                                        <a:rPr lang="en-US" altLang="zh-CN" sz="2400" b="0" i="1">
                                          <a:solidFill>
                                            <a:srgbClr val="010000"/>
                                          </a:solidFill>
                                          <a:effectLst/>
                                          <a:latin typeface="Cambria Math" panose="02040503050406030204" pitchFamily="12" charset="0"/>
                                          <a:ea typeface="Cambria Math" panose="02040503050406030204" pitchFamily="12" charset="0"/>
                                        </a:rPr>
                                        <m:t>𝑦</m:t>
                                      </m:r>
                                      <m:r>
                                        <m:rPr>
                                          <m:nor/>
                                        </m:rPr>
                                        <a:rPr lang="en-US" altLang="zh-CN" sz="2400" b="0" i="0">
                                          <a:solidFill>
                                            <a:srgbClr val="010000"/>
                                          </a:solidFill>
                                          <a:effectLst/>
                                          <a:latin typeface="Times New Roman" panose="02040503050406030204" pitchFamily="12" charset="0"/>
                                          <a:ea typeface="宋体" panose="02040503050406030204" pitchFamily="12" charset="0"/>
                                        </a:rPr>
                                        <m:t>,</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9(</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−1)</m:t>
                                      </m:r>
                                      <m:r>
                                        <m:rPr>
                                          <m:nor/>
                                        </m:rPr>
                                        <a:rPr lang="zh-CN" altLang="zh-CN" sz="2400" b="0" i="0">
                                          <a:solidFill>
                                            <a:srgbClr val="010000"/>
                                          </a:solidFill>
                                          <a:effectLst/>
                                          <a:latin typeface="Times New Roman"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e>
                                  </m:eqArr>
                                </m:e>
                              </m: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7</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+7=</m:t>
                                      </m:r>
                                      <m:r>
                                        <a:rPr lang="en-US" altLang="zh-CN" sz="2400" b="0" i="1">
                                          <a:solidFill>
                                            <a:srgbClr val="010000"/>
                                          </a:solidFill>
                                          <a:effectLst/>
                                          <a:latin typeface="Cambria Math" panose="02040503050406030204" pitchFamily="12" charset="0"/>
                                          <a:ea typeface="Cambria Math" panose="02040503050406030204" pitchFamily="12" charset="0"/>
                                        </a:rPr>
                                        <m:t>𝑦</m:t>
                                      </m:r>
                                      <m:r>
                                        <m:rPr>
                                          <m:nor/>
                                        </m:rPr>
                                        <a:rPr lang="en-US" altLang="zh-CN" sz="2400" b="0" i="0">
                                          <a:solidFill>
                                            <a:srgbClr val="010000"/>
                                          </a:solidFill>
                                          <a:effectLst/>
                                          <a:latin typeface="Times New Roman" panose="02040503050406030204" pitchFamily="12" charset="0"/>
                                          <a:ea typeface="宋体" panose="02040503050406030204" pitchFamily="12" charset="0"/>
                                        </a:rPr>
                                        <m:t>,</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9(</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−1)</m:t>
                                      </m:r>
                                      <m:r>
                                        <m:rPr>
                                          <m:nor/>
                                        </m:rPr>
                                        <a:rPr lang="zh-CN" altLang="zh-CN" sz="2400" b="0" i="0">
                                          <a:solidFill>
                                            <a:srgbClr val="010000"/>
                                          </a:solidFill>
                                          <a:effectLst/>
                                          <a:latin typeface="Times New Roman"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e>
                                  </m:eqArr>
                                </m:e>
                              </m: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1"/>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7</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+7=</m:t>
                                      </m:r>
                                      <m:r>
                                        <a:rPr lang="en-US" altLang="zh-CN" sz="2400" b="0" i="1">
                                          <a:solidFill>
                                            <a:srgbClr val="010000"/>
                                          </a:solidFill>
                                          <a:effectLst/>
                                          <a:latin typeface="Cambria Math" panose="02040503050406030204" pitchFamily="12" charset="0"/>
                                          <a:ea typeface="Cambria Math" panose="02040503050406030204" pitchFamily="12" charset="0"/>
                                        </a:rPr>
                                        <m:t>𝑦</m:t>
                                      </m:r>
                                      <m:r>
                                        <m:rPr>
                                          <m:nor/>
                                        </m:rPr>
                                        <a:rPr lang="en-US" altLang="zh-CN" sz="2400" b="0" i="0">
                                          <a:solidFill>
                                            <a:srgbClr val="010000"/>
                                          </a:solidFill>
                                          <a:effectLst/>
                                          <a:latin typeface="Times New Roman" panose="02040503050406030204" pitchFamily="12" charset="0"/>
                                          <a:ea typeface="宋体" panose="02040503050406030204" pitchFamily="12" charset="0"/>
                                        </a:rPr>
                                        <m:t>,</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9</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−1=</m:t>
                                      </m:r>
                                      <m:r>
                                        <a:rPr lang="en-US" altLang="zh-CN" sz="2400" b="0" i="1">
                                          <a:solidFill>
                                            <a:srgbClr val="010000"/>
                                          </a:solidFill>
                                          <a:effectLst/>
                                          <a:latin typeface="Cambria Math" panose="02040503050406030204" pitchFamily="12" charset="0"/>
                                          <a:ea typeface="Cambria Math" panose="02040503050406030204" pitchFamily="12" charset="0"/>
                                        </a:rPr>
                                        <m:t>𝑦</m:t>
                                      </m:r>
                                    </m:e>
                                  </m:eqArr>
                                </m:e>
                              </m: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D</a:t>
                          </a:r>
                          <a:r>
                            <a:rPr lang="en-US" altLang="zh-CN" sz="2400" b="0" i="0" u="none" dirty="0">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7</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−7=</m:t>
                                      </m:r>
                                      <m:r>
                                        <a:rPr lang="en-US" altLang="zh-CN" sz="2400" b="0" i="1">
                                          <a:solidFill>
                                            <a:srgbClr val="010000"/>
                                          </a:solidFill>
                                          <a:effectLst/>
                                          <a:latin typeface="Cambria Math" panose="02040503050406030204" pitchFamily="12" charset="0"/>
                                          <a:ea typeface="Cambria Math" panose="02040503050406030204" pitchFamily="12" charset="0"/>
                                        </a:rPr>
                                        <m:t>𝑦</m:t>
                                      </m:r>
                                      <m:r>
                                        <m:rPr>
                                          <m:nor/>
                                        </m:rPr>
                                        <a:rPr lang="en-US" altLang="zh-CN" sz="2400" b="0" i="0">
                                          <a:solidFill>
                                            <a:srgbClr val="010000"/>
                                          </a:solidFill>
                                          <a:effectLst/>
                                          <a:latin typeface="Times New Roman" panose="02040503050406030204" pitchFamily="12" charset="0"/>
                                          <a:ea typeface="宋体" panose="02040503050406030204" pitchFamily="12" charset="0"/>
                                        </a:rPr>
                                        <m:t>,</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9</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−1=</m:t>
                                      </m:r>
                                      <m:r>
                                        <a:rPr lang="en-US" altLang="zh-CN" sz="2400" b="0" i="1">
                                          <a:solidFill>
                                            <a:srgbClr val="010000"/>
                                          </a:solidFill>
                                          <a:effectLst/>
                                          <a:latin typeface="Cambria Math" panose="02040503050406030204" pitchFamily="12" charset="0"/>
                                          <a:ea typeface="Cambria Math" panose="02040503050406030204" pitchFamily="12" charset="0"/>
                                        </a:rPr>
                                        <m:t>𝑦</m:t>
                                      </m:r>
                                    </m:e>
                                  </m:eqArr>
                                </m:e>
                              </m:d>
                            </m:oMath>
                          </a14:m>
                          <a:endParaRPr lang="en-US" altLang="zh-CN" sz="2400" b="0" i="0" u="none" dirty="0">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2"/>
                      </a:ext>
                    </a:extLst>
                  </a:tr>
                </a:tbl>
              </a:graphicData>
            </a:graphic>
          </p:graphicFrame>
        </mc:Choice>
        <mc:Fallback xmlns="">
          <p:graphicFrame>
            <p:nvGraphicFramePr>
              <p:cNvPr id="14007" name="yt_table_14007" title="H_167.0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366195197"/>
                  </p:ext>
                </p:extLst>
              </p:nvPr>
            </p:nvGraphicFramePr>
            <p:xfrm>
              <a:off x="533903" y="2768910"/>
              <a:ext cx="6292978" cy="2121154"/>
            </p:xfrm>
            <a:graphic>
              <a:graphicData uri="http://schemas.openxmlformats.org/drawingml/2006/table">
                <a:tbl>
                  <a:tblPr/>
                  <a:tblGrid>
                    <a:gridCol w="3612579">
                      <a:extLst>
                        <a:ext uri="{9D8B030D-6E8A-4147-A177-3AD203B41FA5}">
                          <a16:colId xmlns:a16="http://schemas.microsoft.com/office/drawing/2014/main" val="10602"/>
                        </a:ext>
                      </a:extLst>
                    </a:gridCol>
                    <a:gridCol w="2680399">
                      <a:extLst>
                        <a:ext uri="{9D8B030D-6E8A-4147-A177-3AD203B41FA5}">
                          <a16:colId xmlns:a16="http://schemas.microsoft.com/office/drawing/2014/main" val="10603"/>
                        </a:ext>
                      </a:extLst>
                    </a:gridCol>
                  </a:tblGrid>
                  <a:tr h="1060577">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74199" b="-994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34773" b="-99429"/>
                          </a:stretch>
                        </a:blipFill>
                      </a:tcPr>
                    </a:tc>
                    <a:extLst>
                      <a:ext uri="{0D108BD9-81ED-4DB2-BD59-A6C34878D82A}">
                        <a16:rowId xmlns:a16="http://schemas.microsoft.com/office/drawing/2014/main" val="10551"/>
                      </a:ext>
                    </a:extLst>
                  </a:tr>
                  <a:tr h="1060577">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100575" r="-7419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34773" t="-100575"/>
                          </a:stretch>
                        </a:blipFill>
                      </a:tcPr>
                    </a:tc>
                    <a:extLst>
                      <a:ext uri="{0D108BD9-81ED-4DB2-BD59-A6C34878D82A}">
                        <a16:rowId xmlns:a16="http://schemas.microsoft.com/office/drawing/2014/main" val="10552"/>
                      </a:ext>
                    </a:extLst>
                  </a:tr>
                </a:tbl>
              </a:graphicData>
            </a:graphic>
          </p:graphicFrame>
        </mc:Fallback>
      </mc:AlternateContent>
      <p:sp>
        <p:nvSpPr>
          <p:cNvPr id="2" name="文本框 1">
            <a:extLst>
              <a:ext uri="{FF2B5EF4-FFF2-40B4-BE49-F238E27FC236}">
                <a16:creationId xmlns:a16="http://schemas.microsoft.com/office/drawing/2014/main" id="{900B99E6-F1A2-4599-6D6E-4628D0301AE2}"/>
              </a:ext>
            </a:extLst>
          </p:cNvPr>
          <p:cNvSpPr txBox="1"/>
          <p:nvPr/>
        </p:nvSpPr>
        <p:spPr>
          <a:xfrm>
            <a:off x="10128448" y="2270081"/>
            <a:ext cx="427780" cy="504219"/>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42" name="yt_shape_14042"/>
          <p:cNvSpPr txBox="1"/>
          <p:nvPr/>
        </p:nvSpPr>
        <p:spPr>
          <a:xfrm>
            <a:off x="540119" y="900000"/>
            <a:ext cx="11111999" cy="282917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11</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某市要在</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24"/>
                <a:ea typeface="宋体" pitchFamily="24"/>
                <a:cs typeface="宋体" pitchFamily="24"/>
              </a:rPr>
              <a:t>两景区安装爱心休闲椅，它有长条椅和弧形椅两种类型共</a:t>
            </a:r>
            <a:r>
              <a:rPr lang="en-US" altLang="zh-CN" sz="2400" b="0" i="0" u="none" dirty="0">
                <a:solidFill>
                  <a:srgbClr val="000000"/>
                </a:solidFill>
                <a:effectLst/>
                <a:latin typeface="Times New Roman" pitchFamily="24"/>
                <a:ea typeface="Times New Roman" pitchFamily="24"/>
                <a:cs typeface="宋体" pitchFamily="24"/>
              </a:rPr>
              <a:t>600</a:t>
            </a:r>
            <a:r>
              <a:rPr lang="zh-CN" altLang="zh-CN" sz="2400" b="0" i="0" u="none" dirty="0">
                <a:solidFill>
                  <a:srgbClr val="000000"/>
                </a:solidFill>
                <a:effectLst/>
                <a:latin typeface="Times New Roman" pitchFamily="24"/>
                <a:ea typeface="宋体" pitchFamily="24"/>
                <a:cs typeface="宋体" pitchFamily="24"/>
              </a:rPr>
              <a:t>条，且</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Times New Roman" pitchFamily="24"/>
                <a:ea typeface="宋体" pitchFamily="24"/>
                <a:cs typeface="宋体" pitchFamily="24"/>
              </a:rPr>
              <a:t>景区安装数量是</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24"/>
                <a:ea typeface="宋体" pitchFamily="24"/>
                <a:cs typeface="宋体" pitchFamily="24"/>
              </a:rPr>
              <a:t>景区数量的</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倍，其中每条长条椅可以同时供</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人使用，每条弧形椅可以同时供</a:t>
            </a: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Times New Roman" pitchFamily="24"/>
                <a:ea typeface="宋体" pitchFamily="24"/>
                <a:cs typeface="宋体" pitchFamily="24"/>
              </a:rPr>
              <a:t>人使用</a:t>
            </a:r>
            <a:r>
              <a:rPr lang="en-US" altLang="zh-CN" sz="2400" b="0" i="0" u="none" dirty="0">
                <a:solidFill>
                  <a:srgbClr val="00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）市政府现在要为</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24"/>
                <a:ea typeface="宋体" pitchFamily="24"/>
                <a:cs typeface="宋体" pitchFamily="24"/>
              </a:rPr>
              <a:t>景区购买长条椅和弧形椅两种椅子，其中长条椅的数量是</a:t>
            </a:r>
            <a:r>
              <a:rPr lang="en-US" altLang="zh-CN" sz="2400" b="0" i="0" u="none" dirty="0">
                <a:solidFill>
                  <a:srgbClr val="000000"/>
                </a:solidFill>
                <a:effectLst/>
                <a:latin typeface="Times New Roman" pitchFamily="24"/>
                <a:ea typeface="Times New Roman" pitchFamily="24"/>
                <a:cs typeface="宋体" pitchFamily="24"/>
              </a:rPr>
              <a:t>120</a:t>
            </a:r>
            <a:r>
              <a:rPr lang="zh-CN" altLang="zh-CN" sz="2400" b="0" i="0" u="none" dirty="0">
                <a:solidFill>
                  <a:srgbClr val="000000"/>
                </a:solidFill>
                <a:effectLst/>
                <a:latin typeface="Times New Roman" pitchFamily="24"/>
                <a:ea typeface="宋体" pitchFamily="24"/>
                <a:cs typeface="宋体" pitchFamily="24"/>
              </a:rPr>
              <a:t>条，若购买一条长条椅和一条弧形椅的价格共</a:t>
            </a:r>
            <a:r>
              <a:rPr lang="en-US" altLang="zh-CN" sz="2400" b="0" i="0" u="none" dirty="0">
                <a:solidFill>
                  <a:srgbClr val="000000"/>
                </a:solidFill>
                <a:effectLst/>
                <a:latin typeface="Times New Roman" pitchFamily="24"/>
                <a:ea typeface="Times New Roman" pitchFamily="24"/>
                <a:cs typeface="宋体" pitchFamily="24"/>
              </a:rPr>
              <a:t>360</a:t>
            </a:r>
            <a:r>
              <a:rPr lang="zh-CN" altLang="zh-CN" sz="2400" b="0" i="0" u="none" dirty="0">
                <a:solidFill>
                  <a:srgbClr val="000000"/>
                </a:solidFill>
                <a:effectLst/>
                <a:latin typeface="Times New Roman" pitchFamily="24"/>
                <a:ea typeface="宋体" pitchFamily="24"/>
                <a:cs typeface="宋体" pitchFamily="24"/>
              </a:rPr>
              <a:t>元，为</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24"/>
                <a:ea typeface="宋体" pitchFamily="24"/>
                <a:cs typeface="宋体" pitchFamily="24"/>
              </a:rPr>
              <a:t>景区购买共花费了</a:t>
            </a:r>
            <a:r>
              <a:rPr lang="en-US" altLang="zh-CN" sz="2400" b="0" i="0" u="none" dirty="0">
                <a:solidFill>
                  <a:srgbClr val="000000"/>
                </a:solidFill>
                <a:effectLst/>
                <a:latin typeface="Times New Roman" pitchFamily="24"/>
                <a:ea typeface="Times New Roman" pitchFamily="24"/>
                <a:cs typeface="宋体" pitchFamily="24"/>
              </a:rPr>
              <a:t>32800</a:t>
            </a:r>
            <a:r>
              <a:rPr lang="zh-CN" altLang="zh-CN" sz="2400" b="0" i="0" u="none" dirty="0">
                <a:solidFill>
                  <a:srgbClr val="000000"/>
                </a:solidFill>
                <a:effectLst/>
                <a:latin typeface="Times New Roman" pitchFamily="24"/>
                <a:ea typeface="宋体" pitchFamily="24"/>
                <a:cs typeface="宋体" pitchFamily="24"/>
              </a:rPr>
              <a:t>元，求长条椅和弧形椅的单价分别为多少元？</a:t>
            </a:r>
          </a:p>
        </p:txBody>
      </p:sp>
      <mc:AlternateContent xmlns:mc="http://schemas.openxmlformats.org/markup-compatibility/2006" xmlns:a14="http://schemas.microsoft.com/office/drawing/2010/main">
        <mc:Choice Requires="a14">
          <p:sp>
            <p:nvSpPr>
              <p:cNvPr id="2" name="yt_shape_14044">
                <a:extLst>
                  <a:ext uri="{FF2B5EF4-FFF2-40B4-BE49-F238E27FC236}">
                    <a16:creationId xmlns:a16="http://schemas.microsoft.com/office/drawing/2014/main" id="{8F3EE71E-9C93-9AB3-C9A7-BCE312E48C07}"/>
                  </a:ext>
                </a:extLst>
              </p:cNvPr>
              <p:cNvSpPr txBox="1"/>
              <p:nvPr/>
            </p:nvSpPr>
            <p:spPr>
              <a:xfrm>
                <a:off x="540000" y="3673292"/>
                <a:ext cx="11111999" cy="2909707"/>
              </a:xfrm>
              <a:prstGeom prst="rect">
                <a:avLst/>
              </a:prstGeom>
            </p:spPr>
            <p:txBody>
              <a:bodyPr vert="horz" wrap="square" lIns="0" tIns="0" rIns="0" bIns="0" rtlCol="0">
                <a:spAutoFit/>
              </a:bodyPr>
              <a:lstStyle/>
              <a:p>
                <a:pPr algn="l" eaLnBrk="1" latinLnBrk="0" hangingPunct="0"/>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市政府现在要为</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黑体" pitchFamily="24"/>
                    <a:cs typeface="宋体" pitchFamily="24"/>
                  </a:rPr>
                  <a:t>景区购买长条椅和弧形椅两种椅子的数量为</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2+1</m:t>
                        </m:r>
                      </m:den>
                    </m:f>
                  </m:oMath>
                </a14:m>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600</a:t>
                </a:r>
                <a:r>
                  <a:rPr lang="zh-CN" altLang="zh-CN" sz="2400" b="0" i="0" u="none">
                    <a:solidFill>
                      <a:srgbClr val="FF0000"/>
                    </a:solidFill>
                    <a:effectLst/>
                    <a:latin typeface="黑体"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200</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条</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设长条椅的单价为</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宋体" pitchFamily="24"/>
                  </a:rPr>
                  <a:t>元</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弧形椅的单价为</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宋体" pitchFamily="24"/>
                  </a:rPr>
                  <a:t>元</a:t>
                </a:r>
                <a:r>
                  <a:rPr lang="en-US" altLang="zh-CN" sz="2400" b="0" i="0" u="none">
                    <a:solidFill>
                      <a:srgbClr val="FF0000"/>
                    </a:solidFill>
                    <a:effectLst/>
                    <a:latin typeface="宋体" pitchFamily="24"/>
                    <a:ea typeface="宋体" pitchFamily="24"/>
                    <a:cs typeface="宋体" pitchFamily="24"/>
                  </a:rPr>
                  <a:t>.</a:t>
                </a:r>
              </a:p>
              <a:p>
                <a:pPr algn="l" eaLnBrk="1" latinLnBrk="0" hangingPunct="0"/>
                <a:r>
                  <a:rPr lang="zh-CN" altLang="zh-CN" sz="2400" b="0" i="0" u="none">
                    <a:solidFill>
                      <a:srgbClr val="FF0000"/>
                    </a:solidFill>
                    <a:effectLst/>
                    <a:latin typeface="Times New Roman" pitchFamily="24"/>
                    <a:ea typeface="黑体" pitchFamily="24"/>
                    <a:cs typeface="宋体" pitchFamily="24"/>
                  </a:rPr>
                  <a:t>依题意</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=360,</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0">
                                <a:solidFill>
                                  <a:srgbClr val="FF0000"/>
                                </a:solidFill>
                                <a:effectLst/>
                                <a:latin typeface="Cambria Math" panose="02040503050406030204" pitchFamily="12" charset="0"/>
                                <a:ea typeface="Cambria Math" panose="02040503050406030204" pitchFamily="12" charset="0"/>
                              </a:rPr>
                              <m:t>120</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(200−120)</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=32800,</m:t>
                            </m:r>
                          </m:e>
                        </m:eqArr>
                      </m:e>
                    </m:d>
                  </m:oMath>
                </a14:m>
                <a:endParaRPr lang="zh-CN" altLang="zh-CN" sz="2400" b="0" i="0" u="none">
                  <a:solidFill>
                    <a:srgbClr val="FF0000"/>
                  </a:solidFill>
                  <a:effectLst/>
                  <a:latin typeface="Times New Roman" pitchFamily="24"/>
                  <a:ea typeface="黑体" pitchFamily="24"/>
                  <a:cs typeface="宋体" pitchFamily="24"/>
                </a:endParaRPr>
              </a:p>
              <a:p>
                <a:pPr algn="l" eaLnBrk="1" latinLnBrk="0" hangingPunct="0"/>
                <a:r>
                  <a:rPr lang="zh-CN" altLang="zh-CN" sz="2400" b="0" i="0" u="none">
                    <a:solidFill>
                      <a:srgbClr val="FF0000"/>
                    </a:solidFill>
                    <a:effectLst/>
                    <a:latin typeface="Times New Roman" pitchFamily="24"/>
                    <a:ea typeface="黑体" pitchFamily="24"/>
                    <a:cs typeface="宋体" pitchFamily="24"/>
                  </a:rPr>
                  <a:t>解得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=100,</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=260.</m:t>
                            </m:r>
                          </m:e>
                        </m:eqArr>
                      </m:e>
                    </m:d>
                  </m:oMath>
                </a14:m>
                <a:endParaRPr lang="zh-CN" altLang="zh-CN" sz="2400" b="0" i="0" u="none">
                  <a:solidFill>
                    <a:srgbClr val="FF0000"/>
                  </a:solidFill>
                  <a:effectLst/>
                  <a:latin typeface="Times New Roman" pitchFamily="24"/>
                  <a:ea typeface="黑体" pitchFamily="24"/>
                  <a:cs typeface="宋体" pitchFamily="24"/>
                </a:endParaRPr>
              </a:p>
              <a:p>
                <a:pPr algn="l" eaLnBrk="1" latinLnBrk="0" hangingPunct="0"/>
                <a:r>
                  <a:rPr lang="zh-CN" altLang="zh-CN" sz="2400" b="0" i="0" u="none">
                    <a:solidFill>
                      <a:srgbClr val="FF0000"/>
                    </a:solidFill>
                    <a:effectLst/>
                    <a:latin typeface="Times New Roman" pitchFamily="24"/>
                    <a:ea typeface="黑体" pitchFamily="24"/>
                    <a:cs typeface="宋体" pitchFamily="24"/>
                  </a:rPr>
                  <a:t>即长条椅的单价为</a:t>
                </a:r>
                <a:r>
                  <a:rPr lang="en-US" altLang="zh-CN" sz="2400" b="0" i="0" u="none">
                    <a:solidFill>
                      <a:srgbClr val="FF0000"/>
                    </a:solidFill>
                    <a:effectLst/>
                    <a:latin typeface="Times New Roman" pitchFamily="24"/>
                    <a:ea typeface="Times New Roman" pitchFamily="24"/>
                    <a:cs typeface="宋体" pitchFamily="24"/>
                  </a:rPr>
                  <a:t>100</a:t>
                </a:r>
                <a:r>
                  <a:rPr lang="zh-CN" altLang="zh-CN" sz="2400" b="0" i="0" u="none">
                    <a:solidFill>
                      <a:srgbClr val="FF0000"/>
                    </a:solidFill>
                    <a:effectLst/>
                    <a:latin typeface="Times New Roman" pitchFamily="24"/>
                    <a:ea typeface="黑体" pitchFamily="24"/>
                    <a:cs typeface="宋体" pitchFamily="24"/>
                  </a:rPr>
                  <a:t>元</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弧形椅的单价为</a:t>
                </a:r>
                <a:r>
                  <a:rPr lang="en-US" altLang="zh-CN" sz="2400" b="0" i="0" u="none">
                    <a:solidFill>
                      <a:srgbClr val="FF0000"/>
                    </a:solidFill>
                    <a:effectLst/>
                    <a:latin typeface="Times New Roman" pitchFamily="24"/>
                    <a:ea typeface="Times New Roman" pitchFamily="24"/>
                    <a:cs typeface="宋体" pitchFamily="24"/>
                  </a:rPr>
                  <a:t>260</a:t>
                </a:r>
                <a:r>
                  <a:rPr lang="zh-CN" altLang="zh-CN" sz="2400" b="0" i="0" u="none">
                    <a:solidFill>
                      <a:srgbClr val="FF0000"/>
                    </a:solidFill>
                    <a:effectLst/>
                    <a:latin typeface="Times New Roman" pitchFamily="24"/>
                    <a:ea typeface="黑体" pitchFamily="24"/>
                    <a:cs typeface="宋体" pitchFamily="24"/>
                  </a:rPr>
                  <a:t>元</a:t>
                </a:r>
                <a:r>
                  <a:rPr lang="en-US" altLang="zh-CN" sz="2400" b="0" i="0" u="none">
                    <a:solidFill>
                      <a:srgbClr val="FF0000"/>
                    </a:solidFill>
                    <a:effectLst/>
                    <a:latin typeface="宋体" pitchFamily="24"/>
                    <a:ea typeface="宋体" pitchFamily="24"/>
                    <a:cs typeface="宋体" pitchFamily="24"/>
                  </a:rPr>
                  <a:t>.</a:t>
                </a:r>
              </a:p>
            </p:txBody>
          </p:sp>
        </mc:Choice>
        <mc:Fallback xmlns="">
          <p:sp>
            <p:nvSpPr>
              <p:cNvPr id="2" name="yt_shape_14044">
                <a:extLst>
                  <a:ext uri="{FF2B5EF4-FFF2-40B4-BE49-F238E27FC236}">
                    <a16:creationId xmlns:a16="http://schemas.microsoft.com/office/drawing/2014/main" id="{8F3EE71E-9C93-9AB3-C9A7-BCE312E48C07}"/>
                  </a:ext>
                </a:extLst>
              </p:cNvPr>
              <p:cNvSpPr txBox="1">
                <a:spLocks noRot="1" noChangeAspect="1" noMove="1" noResize="1" noEditPoints="1" noAdjustHandles="1" noChangeArrowheads="1" noChangeShapeType="1" noTextEdit="1"/>
              </p:cNvSpPr>
              <p:nvPr/>
            </p:nvSpPr>
            <p:spPr>
              <a:xfrm>
                <a:off x="540000" y="3673292"/>
                <a:ext cx="11111999" cy="2909707"/>
              </a:xfrm>
              <a:prstGeom prst="rect">
                <a:avLst/>
              </a:prstGeom>
              <a:blipFill>
                <a:blip r:embed="rId2"/>
                <a:stretch>
                  <a:fillRect l="-1701" t="-1677" r="-439" b="-566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46" name="yt_shape_14046"/>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）现决定从某公司为</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景区采购两种爱心休闲椅正好可让</a:t>
            </a:r>
            <a:r>
              <a:rPr lang="en-US" altLang="zh-CN" sz="2400" b="0" i="0" u="none">
                <a:solidFill>
                  <a:srgbClr val="000000"/>
                </a:solidFill>
                <a:effectLst/>
                <a:latin typeface="Times New Roman" pitchFamily="24"/>
                <a:ea typeface="Times New Roman" pitchFamily="24"/>
                <a:cs typeface="宋体" pitchFamily="24"/>
              </a:rPr>
              <a:t>1400</a:t>
            </a:r>
            <a:r>
              <a:rPr lang="zh-CN" altLang="zh-CN" sz="2400" b="0" i="0" u="none">
                <a:solidFill>
                  <a:srgbClr val="000000"/>
                </a:solidFill>
                <a:effectLst/>
                <a:latin typeface="Times New Roman" pitchFamily="24"/>
                <a:ea typeface="宋体" pitchFamily="24"/>
                <a:cs typeface="宋体" pitchFamily="24"/>
              </a:rPr>
              <a:t>名游客同时使用，求</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景区采购的长条椅和弧形椅分别为多少条？</a:t>
            </a:r>
          </a:p>
        </p:txBody>
      </p:sp>
      <mc:AlternateContent xmlns:mc="http://schemas.openxmlformats.org/markup-compatibility/2006" xmlns:a14="http://schemas.microsoft.com/office/drawing/2010/main">
        <mc:Choice Requires="a14">
          <p:sp>
            <p:nvSpPr>
              <p:cNvPr id="14047" name="yt_shape_14047"/>
              <p:cNvSpPr txBox="1"/>
              <p:nvPr/>
            </p:nvSpPr>
            <p:spPr>
              <a:xfrm>
                <a:off x="540000" y="1859435"/>
                <a:ext cx="6565900" cy="3050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设</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黑体" pitchFamily="24"/>
                    <a:cs typeface="宋体" pitchFamily="24"/>
                  </a:rPr>
                  <a:t>景区采购长条椅</a:t>
                </a:r>
                <a:r>
                  <a:rPr lang="en-US" altLang="zh-CN" sz="2400" b="0" i="1" u="none">
                    <a:solidFill>
                      <a:srgbClr val="FF0000"/>
                    </a:solidFill>
                    <a:effectLst/>
                    <a:latin typeface="Times New Roman" pitchFamily="24"/>
                    <a:ea typeface="Times New Roman" pitchFamily="24"/>
                    <a:cs typeface="宋体" pitchFamily="24"/>
                  </a:rPr>
                  <a:t>m</a:t>
                </a:r>
                <a:r>
                  <a:rPr lang="zh-CN" altLang="zh-CN" sz="2400" b="0" i="0" u="none">
                    <a:solidFill>
                      <a:srgbClr val="FF0000"/>
                    </a:solidFill>
                    <a:effectLst/>
                    <a:latin typeface="Times New Roman" pitchFamily="24"/>
                    <a:ea typeface="黑体" pitchFamily="24"/>
                    <a:cs typeface="宋体" pitchFamily="24"/>
                  </a:rPr>
                  <a:t>条</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弧形椅</a:t>
                </a:r>
                <a:r>
                  <a:rPr lang="en-US" altLang="zh-CN" sz="2400" b="0" i="1" u="none">
                    <a:solidFill>
                      <a:srgbClr val="FF0000"/>
                    </a:solidFill>
                    <a:effectLst/>
                    <a:latin typeface="Times New Roman" pitchFamily="24"/>
                    <a:ea typeface="Times New Roman" pitchFamily="24"/>
                    <a:cs typeface="宋体" pitchFamily="24"/>
                  </a:rPr>
                  <a:t>n</a:t>
                </a:r>
                <a:r>
                  <a:rPr lang="zh-CN" altLang="zh-CN" sz="2400" b="0" i="0" u="none">
                    <a:solidFill>
                      <a:srgbClr val="FF0000"/>
                    </a:solidFill>
                    <a:effectLst/>
                    <a:latin typeface="Times New Roman" pitchFamily="24"/>
                    <a:ea typeface="黑体" pitchFamily="24"/>
                    <a:cs typeface="宋体" pitchFamily="24"/>
                  </a:rPr>
                  <a:t>条</a:t>
                </a:r>
                <a:r>
                  <a:rPr lang="zh-CN"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依题意</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𝑚</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𝑛</m:t>
                            </m:r>
                            <m:r>
                              <a:rPr lang="en-US" altLang="zh-CN" sz="2400" b="0" i="0">
                                <a:solidFill>
                                  <a:srgbClr val="FF0000"/>
                                </a:solidFill>
                                <a:effectLst/>
                                <a:latin typeface="Cambria Math" panose="02040503050406030204" pitchFamily="12" charset="0"/>
                                <a:ea typeface="Cambria Math" panose="02040503050406030204" pitchFamily="12" charset="0"/>
                              </a:rPr>
                              <m:t>=600−200,</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0">
                                <a:solidFill>
                                  <a:srgbClr val="FF0000"/>
                                </a:solidFill>
                                <a:effectLst/>
                                <a:latin typeface="Cambria Math" panose="02040503050406030204" pitchFamily="12" charset="0"/>
                                <a:ea typeface="Cambria Math" panose="02040503050406030204" pitchFamily="12" charset="0"/>
                              </a:rPr>
                              <m:t>3</m:t>
                            </m:r>
                            <m:r>
                              <a:rPr lang="en-US" altLang="zh-CN" sz="2400" b="0" i="1">
                                <a:solidFill>
                                  <a:srgbClr val="FF0000"/>
                                </a:solidFill>
                                <a:effectLst/>
                                <a:latin typeface="Cambria Math" panose="02040503050406030204" pitchFamily="12" charset="0"/>
                                <a:ea typeface="Cambria Math" panose="02040503050406030204" pitchFamily="12" charset="0"/>
                              </a:rPr>
                              <m:t>𝑚</m:t>
                            </m:r>
                            <m:r>
                              <a:rPr lang="en-US" altLang="zh-CN" sz="2400" b="0" i="0">
                                <a:solidFill>
                                  <a:srgbClr val="FF0000"/>
                                </a:solidFill>
                                <a:effectLst/>
                                <a:latin typeface="Cambria Math" panose="02040503050406030204" pitchFamily="12" charset="0"/>
                                <a:ea typeface="Cambria Math" panose="02040503050406030204" pitchFamily="12" charset="0"/>
                              </a:rPr>
                              <m:t>+5</m:t>
                            </m:r>
                            <m:r>
                              <a:rPr lang="en-US" altLang="zh-CN" sz="2400" b="0" i="1">
                                <a:solidFill>
                                  <a:srgbClr val="FF0000"/>
                                </a:solidFill>
                                <a:effectLst/>
                                <a:latin typeface="Cambria Math" panose="02040503050406030204" pitchFamily="12" charset="0"/>
                                <a:ea typeface="Cambria Math" panose="02040503050406030204" pitchFamily="12" charset="0"/>
                              </a:rPr>
                              <m:t>𝑛</m:t>
                            </m:r>
                            <m:r>
                              <a:rPr lang="en-US" altLang="zh-CN" sz="2400" b="0" i="0">
                                <a:solidFill>
                                  <a:srgbClr val="FF0000"/>
                                </a:solidFill>
                                <a:effectLst/>
                                <a:latin typeface="Cambria Math" panose="02040503050406030204" pitchFamily="12" charset="0"/>
                                <a:ea typeface="Cambria Math" panose="02040503050406030204" pitchFamily="12" charset="0"/>
                              </a:rPr>
                              <m:t>=1400,</m:t>
                            </m:r>
                          </m:e>
                        </m:eqArr>
                      </m:e>
                    </m:d>
                  </m:oMath>
                </a14:m>
                <a:endParaRPr lang="zh-CN" altLang="zh-CN" sz="2400" b="0" i="0" u="none">
                  <a:solidFill>
                    <a:srgbClr val="FF0000"/>
                  </a:solidFill>
                  <a:effectLst/>
                  <a:latin typeface="Times New Roman" pitchFamily="24"/>
                  <a:ea typeface="黑体" pitchFamily="24"/>
                  <a:cs typeface="宋体" pitchFamily="24"/>
                </a:endParaRP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𝑚</m:t>
                            </m:r>
                            <m:r>
                              <a:rPr lang="en-US" altLang="zh-CN" sz="2400" b="0" i="0">
                                <a:solidFill>
                                  <a:srgbClr val="FF0000"/>
                                </a:solidFill>
                                <a:effectLst/>
                                <a:latin typeface="Cambria Math" panose="02040503050406030204" pitchFamily="12" charset="0"/>
                                <a:ea typeface="Cambria Math" panose="02040503050406030204" pitchFamily="12" charset="0"/>
                              </a:rPr>
                              <m:t>=300,</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𝑛</m:t>
                            </m:r>
                            <m:r>
                              <a:rPr lang="en-US" altLang="zh-CN" sz="2400" b="0" i="0">
                                <a:solidFill>
                                  <a:srgbClr val="FF0000"/>
                                </a:solidFill>
                                <a:effectLst/>
                                <a:latin typeface="Cambria Math" panose="02040503050406030204" pitchFamily="12" charset="0"/>
                                <a:ea typeface="Cambria Math" panose="02040503050406030204" pitchFamily="12" charset="0"/>
                              </a:rPr>
                              <m:t>=100.</m:t>
                            </m:r>
                          </m:e>
                        </m:eqArr>
                      </m:e>
                    </m:d>
                  </m:oMath>
                </a14:m>
                <a:endParaRPr lang="zh-CN" altLang="zh-CN" sz="2400" b="0" i="0" u="none">
                  <a:solidFill>
                    <a:srgbClr val="FF0000"/>
                  </a:solidFill>
                  <a:effectLst/>
                  <a:latin typeface="Times New Roman" pitchFamily="24"/>
                  <a:ea typeface="黑体" pitchFamily="24"/>
                  <a:cs typeface="宋体" pitchFamily="24"/>
                </a:endParaRP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即</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黑体" pitchFamily="24"/>
                    <a:cs typeface="宋体" pitchFamily="24"/>
                  </a:rPr>
                  <a:t>景区采购长条椅</a:t>
                </a:r>
                <a:r>
                  <a:rPr lang="en-US" altLang="zh-CN" sz="2400" b="0" i="0" u="none">
                    <a:solidFill>
                      <a:srgbClr val="FF0000"/>
                    </a:solidFill>
                    <a:effectLst/>
                    <a:latin typeface="Times New Roman" pitchFamily="24"/>
                    <a:ea typeface="Times New Roman" pitchFamily="24"/>
                    <a:cs typeface="宋体" pitchFamily="24"/>
                  </a:rPr>
                  <a:t>300</a:t>
                </a:r>
                <a:r>
                  <a:rPr lang="zh-CN" altLang="zh-CN" sz="2400" b="0" i="0" u="none">
                    <a:solidFill>
                      <a:srgbClr val="FF0000"/>
                    </a:solidFill>
                    <a:effectLst/>
                    <a:latin typeface="Times New Roman" pitchFamily="24"/>
                    <a:ea typeface="黑体" pitchFamily="24"/>
                    <a:cs typeface="宋体" pitchFamily="24"/>
                  </a:rPr>
                  <a:t>条</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弧形椅</a:t>
                </a:r>
                <a:r>
                  <a:rPr lang="en-US" altLang="zh-CN" sz="2400" b="0" i="0" u="none">
                    <a:solidFill>
                      <a:srgbClr val="FF0000"/>
                    </a:solidFill>
                    <a:effectLst/>
                    <a:latin typeface="Times New Roman" pitchFamily="24"/>
                    <a:ea typeface="Times New Roman" pitchFamily="24"/>
                    <a:cs typeface="宋体" pitchFamily="24"/>
                  </a:rPr>
                  <a:t>100</a:t>
                </a:r>
                <a:r>
                  <a:rPr lang="zh-CN" altLang="zh-CN" sz="2400" b="0" i="0" u="none">
                    <a:solidFill>
                      <a:srgbClr val="FF0000"/>
                    </a:solidFill>
                    <a:effectLst/>
                    <a:latin typeface="Times New Roman" pitchFamily="24"/>
                    <a:ea typeface="黑体" pitchFamily="24"/>
                    <a:cs typeface="宋体" pitchFamily="24"/>
                  </a:rPr>
                  <a:t>条</a:t>
                </a:r>
                <a:r>
                  <a:rPr lang="en-US" altLang="zh-CN" sz="2400" b="0" i="0" u="none">
                    <a:solidFill>
                      <a:srgbClr val="FF0000"/>
                    </a:solidFill>
                    <a:effectLst/>
                    <a:latin typeface="宋体" pitchFamily="24"/>
                    <a:ea typeface="宋体" pitchFamily="24"/>
                    <a:cs typeface="宋体" pitchFamily="24"/>
                  </a:rPr>
                  <a:t>.</a:t>
                </a:r>
              </a:p>
            </p:txBody>
          </p:sp>
        </mc:Choice>
        <mc:Fallback xmlns="">
          <p:sp>
            <p:nvSpPr>
              <p:cNvPr id="14047" name="yt_shape_14047" descr="{&quot;rangeId&quot;:14,&quot;color&quot;:&quot;R&quot;,&quot;mathAnswerShape&quot;:1}"/>
              <p:cNvSpPr txBox="1">
                <a:spLocks noRot="1" noChangeAspect="1" noMove="1" noResize="1" noEditPoints="1" noAdjustHandles="1" noChangeArrowheads="1" noChangeShapeType="1" noTextEdit="1"/>
              </p:cNvSpPr>
              <p:nvPr/>
            </p:nvSpPr>
            <p:spPr>
              <a:xfrm>
                <a:off x="540000" y="1859435"/>
                <a:ext cx="6565900" cy="3050515"/>
              </a:xfrm>
              <a:prstGeom prst="rect">
                <a:avLst/>
              </a:prstGeom>
              <a:blipFill>
                <a:blip r:embed="rId2"/>
                <a:stretch>
                  <a:fillRect l="-2878" t="-1600" r="-1857" b="-5400"/>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047">
                                            <p:txEl>
                                              <p:pRg st="0" end="0"/>
                                            </p:txEl>
                                          </p:spTgt>
                                        </p:tgtEl>
                                        <p:attrNameLst>
                                          <p:attrName>style.visibility</p:attrName>
                                        </p:attrNameLst>
                                      </p:cBhvr>
                                      <p:to>
                                        <p:strVal val="visible"/>
                                      </p:to>
                                    </p:set>
                                    <p:animEffect transition="in" filter="blinds(horizontal)">
                                      <p:cBhvr>
                                        <p:cTn id="7" dur="500"/>
                                        <p:tgtEl>
                                          <p:spTgt spid="14047">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047">
                                            <p:txEl>
                                              <p:pRg st="1" end="1"/>
                                            </p:txEl>
                                          </p:spTgt>
                                        </p:tgtEl>
                                        <p:attrNameLst>
                                          <p:attrName>style.visibility</p:attrName>
                                        </p:attrNameLst>
                                      </p:cBhvr>
                                      <p:to>
                                        <p:strVal val="visible"/>
                                      </p:to>
                                    </p:set>
                                    <p:animEffect transition="in" filter="blinds(horizontal)">
                                      <p:cBhvr>
                                        <p:cTn id="10" dur="500"/>
                                        <p:tgtEl>
                                          <p:spTgt spid="14047">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047">
                                            <p:txEl>
                                              <p:pRg st="2" end="2"/>
                                            </p:txEl>
                                          </p:spTgt>
                                        </p:tgtEl>
                                        <p:attrNameLst>
                                          <p:attrName>style.visibility</p:attrName>
                                        </p:attrNameLst>
                                      </p:cBhvr>
                                      <p:to>
                                        <p:strVal val="visible"/>
                                      </p:to>
                                    </p:set>
                                    <p:animEffect transition="in" filter="blinds(horizontal)">
                                      <p:cBhvr>
                                        <p:cTn id="13" dur="500"/>
                                        <p:tgtEl>
                                          <p:spTgt spid="14047">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047">
                                            <p:txEl>
                                              <p:pRg st="3" end="3"/>
                                            </p:txEl>
                                          </p:spTgt>
                                        </p:tgtEl>
                                        <p:attrNameLst>
                                          <p:attrName>style.visibility</p:attrName>
                                        </p:attrNameLst>
                                      </p:cBhvr>
                                      <p:to>
                                        <p:strVal val="visible"/>
                                      </p:to>
                                    </p:set>
                                    <p:animEffect transition="in" filter="blinds(horizontal)">
                                      <p:cBhvr>
                                        <p:cTn id="16" dur="500"/>
                                        <p:tgtEl>
                                          <p:spTgt spid="140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47"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08" name="yt_shape_14008"/>
          <p:cNvSpPr txBox="1"/>
          <p:nvPr/>
        </p:nvSpPr>
        <p:spPr>
          <a:xfrm>
            <a:off x="540119" y="900000"/>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中国女足亚洲杯决赛，在逆境中铿锵玫瑰没有放弃，逆转夺冠！某学校掀起一股足球热，举行了班级联赛，某班开局</a:t>
            </a: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Times New Roman" pitchFamily="24"/>
                <a:ea typeface="宋体" pitchFamily="24"/>
                <a:cs typeface="宋体" pitchFamily="24"/>
              </a:rPr>
              <a:t>场保持不败，积</a:t>
            </a:r>
            <a:r>
              <a:rPr lang="en-US" altLang="zh-CN" sz="2400" b="0" i="0" u="none">
                <a:solidFill>
                  <a:srgbClr val="000000"/>
                </a:solidFill>
                <a:effectLst/>
                <a:latin typeface="Times New Roman" pitchFamily="24"/>
                <a:ea typeface="Times New Roman" pitchFamily="24"/>
                <a:cs typeface="宋体" pitchFamily="24"/>
              </a:rPr>
              <a:t>23</a:t>
            </a:r>
            <a:r>
              <a:rPr lang="zh-CN" altLang="zh-CN" sz="2400" b="0" i="0" u="none">
                <a:solidFill>
                  <a:srgbClr val="000000"/>
                </a:solidFill>
                <a:effectLst/>
                <a:latin typeface="Times New Roman" pitchFamily="24"/>
                <a:ea typeface="宋体" pitchFamily="24"/>
                <a:cs typeface="宋体" pitchFamily="24"/>
              </a:rPr>
              <a:t>分，按比赛规则，胜一场得</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分，平一场得</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分，则该班获胜的场数为（</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4009" name="yt_table_14009" title="H_33.70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145253587"/>
              </p:ext>
            </p:extLst>
          </p:nvPr>
        </p:nvGraphicFramePr>
        <p:xfrm>
          <a:off x="540000" y="2491930"/>
          <a:ext cx="6895466" cy="428054"/>
        </p:xfrm>
        <a:graphic>
          <a:graphicData uri="http://schemas.openxmlformats.org/drawingml/2006/table">
            <a:tbl>
              <a:tblPr/>
              <a:tblGrid>
                <a:gridCol w="1965643">
                  <a:extLst>
                    <a:ext uri="{9D8B030D-6E8A-4147-A177-3AD203B41FA5}">
                      <a16:colId xmlns:a16="http://schemas.microsoft.com/office/drawing/2014/main" val="10604"/>
                    </a:ext>
                  </a:extLst>
                </a:gridCol>
                <a:gridCol w="1948180">
                  <a:extLst>
                    <a:ext uri="{9D8B030D-6E8A-4147-A177-3AD203B41FA5}">
                      <a16:colId xmlns:a16="http://schemas.microsoft.com/office/drawing/2014/main" val="10605"/>
                    </a:ext>
                  </a:extLst>
                </a:gridCol>
                <a:gridCol w="1948180">
                  <a:extLst>
                    <a:ext uri="{9D8B030D-6E8A-4147-A177-3AD203B41FA5}">
                      <a16:colId xmlns:a16="http://schemas.microsoft.com/office/drawing/2014/main" val="10606"/>
                    </a:ext>
                  </a:extLst>
                </a:gridCol>
                <a:gridCol w="1033463">
                  <a:extLst>
                    <a:ext uri="{9D8B030D-6E8A-4147-A177-3AD203B41FA5}">
                      <a16:colId xmlns:a16="http://schemas.microsoft.com/office/drawing/2014/main" val="10607"/>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A.4</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3"/>
                  </a:ext>
                </a:extLst>
              </a:tr>
            </a:tbl>
          </a:graphicData>
        </a:graphic>
      </p:graphicFrame>
      <p:sp>
        <p:nvSpPr>
          <p:cNvPr id="2" name="文本框 1">
            <a:extLst>
              <a:ext uri="{FF2B5EF4-FFF2-40B4-BE49-F238E27FC236}">
                <a16:creationId xmlns:a16="http://schemas.microsoft.com/office/drawing/2014/main" id="{51E72E5A-2460-BEA3-8351-AE9E5BF2F5DA}"/>
              </a:ext>
            </a:extLst>
          </p:cNvPr>
          <p:cNvSpPr txBox="1"/>
          <p:nvPr/>
        </p:nvSpPr>
        <p:spPr>
          <a:xfrm>
            <a:off x="6850907" y="180417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11" name="yt_shape_14011"/>
          <p:cNvSpPr txBox="1"/>
          <p:nvPr/>
        </p:nvSpPr>
        <p:spPr>
          <a:xfrm>
            <a:off x="540119" y="900000"/>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小岩打算购买气球装扮学校“毕业典礼”活动会场，气球的种类有笑脸和爱心两种，两种气球的价格不同，但同一种气球的价格相同</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由于会场布置需要，购买时以一束（</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个气球）为单位，已知第一、二束气球的价格如图所示，则第三束气球的价格为（</a:t>
            </a:r>
            <a:r>
              <a:rPr lang="zh-CN" altLang="zh-CN" sz="2400" b="0" i="0" u="none">
                <a:solidFill>
                  <a:srgbClr val="293462"/>
                </a:solidFill>
                <a:effectLst/>
                <a:latin typeface="Times New Roman" pitchFamily="24"/>
                <a:ea typeface="宋体" pitchFamily="24"/>
                <a:cs typeface="宋体" pitchFamily="24"/>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293462"/>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4015" name="yt_table_14015_skip" title="H_33.4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993649154"/>
              </p:ext>
            </p:extLst>
          </p:nvPr>
        </p:nvGraphicFramePr>
        <p:xfrm>
          <a:off x="540000" y="4660813"/>
          <a:ext cx="8724266" cy="424371"/>
        </p:xfrm>
        <a:graphic>
          <a:graphicData uri="http://schemas.openxmlformats.org/drawingml/2006/table">
            <a:tbl>
              <a:tblPr/>
              <a:tblGrid>
                <a:gridCol w="2422843">
                  <a:extLst>
                    <a:ext uri="{9D8B030D-6E8A-4147-A177-3AD203B41FA5}">
                      <a16:colId xmlns:a16="http://schemas.microsoft.com/office/drawing/2014/main" val="10608"/>
                    </a:ext>
                  </a:extLst>
                </a:gridCol>
                <a:gridCol w="2405380">
                  <a:extLst>
                    <a:ext uri="{9D8B030D-6E8A-4147-A177-3AD203B41FA5}">
                      <a16:colId xmlns:a16="http://schemas.microsoft.com/office/drawing/2014/main" val="10609"/>
                    </a:ext>
                  </a:extLst>
                </a:gridCol>
                <a:gridCol w="2405380">
                  <a:extLst>
                    <a:ext uri="{9D8B030D-6E8A-4147-A177-3AD203B41FA5}">
                      <a16:colId xmlns:a16="http://schemas.microsoft.com/office/drawing/2014/main" val="10610"/>
                    </a:ext>
                  </a:extLst>
                </a:gridCol>
                <a:gridCol w="1490663">
                  <a:extLst>
                    <a:ext uri="{9D8B030D-6E8A-4147-A177-3AD203B41FA5}">
                      <a16:colId xmlns:a16="http://schemas.microsoft.com/office/drawing/2014/main" val="10611"/>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A.19</a:t>
                      </a:r>
                      <a:r>
                        <a:rPr lang="zh-CN" altLang="zh-CN" sz="2400" b="0" i="0" u="none">
                          <a:solidFill>
                            <a:srgbClr val="000000"/>
                          </a:solidFill>
                          <a:effectLst/>
                          <a:latin typeface="Times New Roman" pitchFamily="24"/>
                          <a:ea typeface="宋体" pitchFamily="24"/>
                          <a:cs typeface="宋体" pitchFamily="24"/>
                        </a:rPr>
                        <a:t>元</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18</a:t>
                      </a:r>
                      <a:r>
                        <a:rPr lang="zh-CN" altLang="zh-CN" sz="2400" b="0" i="0" u="none">
                          <a:solidFill>
                            <a:srgbClr val="000000"/>
                          </a:solidFill>
                          <a:effectLst/>
                          <a:latin typeface="Times New Roman" pitchFamily="24"/>
                          <a:ea typeface="宋体" pitchFamily="24"/>
                          <a:cs typeface="宋体" pitchFamily="24"/>
                        </a:rPr>
                        <a:t>元</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16</a:t>
                      </a:r>
                      <a:r>
                        <a:rPr lang="zh-CN" altLang="zh-CN" sz="2400" b="0" i="0" u="none">
                          <a:solidFill>
                            <a:srgbClr val="000000"/>
                          </a:solidFill>
                          <a:effectLst/>
                          <a:latin typeface="Times New Roman" pitchFamily="24"/>
                          <a:ea typeface="宋体" pitchFamily="24"/>
                          <a:cs typeface="宋体" pitchFamily="24"/>
                        </a:rPr>
                        <a:t>元</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15</a:t>
                      </a:r>
                      <a:r>
                        <a:rPr lang="zh-CN" altLang="zh-CN" sz="2400" b="0" i="0" u="none">
                          <a:solidFill>
                            <a:srgbClr val="000000"/>
                          </a:solidFill>
                          <a:effectLst/>
                          <a:latin typeface="Times New Roman" pitchFamily="24"/>
                          <a:ea typeface="宋体" pitchFamily="24"/>
                          <a:cs typeface="宋体" pitchFamily="24"/>
                        </a:rPr>
                        <a:t>元</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4"/>
                  </a:ext>
                </a:extLst>
              </a:tr>
            </a:tbl>
          </a:graphicData>
        </a:graphic>
      </p:graphicFrame>
      <p:grpSp>
        <p:nvGrpSpPr>
          <p:cNvPr id="14012" name="yt_shape_14012_skip" title="H_134.8611">
            <a:extLst>
              <a:ext uri="{FF2B5EF4-FFF2-40B4-BE49-F238E27FC236}">
                <a16:creationId xmlns:a16="http://schemas.microsoft.com/office/drawing/2014/main" id="{249740F1-2B05-4C5A-B423-6F681AEFABC2}"/>
              </a:ext>
            </a:extLst>
          </p:cNvPr>
          <p:cNvGrpSpPr/>
          <p:nvPr/>
        </p:nvGrpSpPr>
        <p:grpSpPr>
          <a:xfrm>
            <a:off x="3838418" y="2819698"/>
            <a:ext cx="4513707" cy="1712736"/>
            <a:chOff x="0" y="0"/>
            <a:chExt cx="4513707" cy="1712736"/>
          </a:xfrm>
        </p:grpSpPr>
        <p:pic>
          <p:nvPicPr>
            <p:cNvPr id="2" name="yt_image_14012">
              <a:extLst>
                <a:ext uri="">
                  <a16:creationId xmlns="" xmlns:mc="http://schemas.openxmlformats.org/markup-compatibility/2006" xmlns:a14="http://schemas.microsoft.com/office/drawing/2010/main" xmlns:p14="http://schemas.microsoft.com/office/powerpoint/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4513707" cy="1316736"/>
            </a:xfrm>
            <a:prstGeom prst="rect">
              <a:avLst/>
            </a:prstGeom>
            <a:noFill/>
            <a:extLst>
              <a:ext uri="{909E8E84-426E-40DD-AFC4-6F175D3DCCD1}">
                <a14:hiddenFill xmlns:a14="http://schemas.microsoft.com/office/drawing/2010/main">
                  <a:solidFill>
                    <a:srgbClr val="FFFFFF"/>
                  </a:solidFill>
                </a14:hiddenFill>
              </a:ext>
            </a:extLst>
          </p:spPr>
        </p:pic>
        <p:sp>
          <p:nvSpPr>
            <p:cNvPr id="14014" name="yt_shape_14014"/>
            <p:cNvSpPr txBox="1"/>
            <p:nvPr/>
          </p:nvSpPr>
          <p:spPr>
            <a:xfrm>
              <a:off x="1723572" y="1352736"/>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文本框 2">
            <a:extLst>
              <a:ext uri="{FF2B5EF4-FFF2-40B4-BE49-F238E27FC236}">
                <a16:creationId xmlns:a16="http://schemas.microsoft.com/office/drawing/2014/main" id="{B5A9D2A7-6E8A-9E61-7F51-77FF4243A443}"/>
              </a:ext>
            </a:extLst>
          </p:cNvPr>
          <p:cNvSpPr txBox="1"/>
          <p:nvPr/>
        </p:nvSpPr>
        <p:spPr>
          <a:xfrm>
            <a:off x="1974108" y="2279658"/>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17" name="yt_shape_14017"/>
          <p:cNvSpPr txBox="1"/>
          <p:nvPr/>
        </p:nvSpPr>
        <p:spPr>
          <a:xfrm>
            <a:off x="540119" y="900000"/>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某车间有</a:t>
            </a:r>
            <a:r>
              <a:rPr lang="en-US" altLang="zh-CN" sz="2400" b="0" i="0" u="none">
                <a:solidFill>
                  <a:srgbClr val="000000"/>
                </a:solidFill>
                <a:effectLst/>
                <a:latin typeface="Times New Roman" pitchFamily="24"/>
                <a:ea typeface="Times New Roman" pitchFamily="24"/>
                <a:cs typeface="宋体" pitchFamily="24"/>
              </a:rPr>
              <a:t>90</a:t>
            </a:r>
            <a:r>
              <a:rPr lang="zh-CN" altLang="zh-CN" sz="2400" b="0" i="0" u="none">
                <a:solidFill>
                  <a:srgbClr val="000000"/>
                </a:solidFill>
                <a:effectLst/>
                <a:latin typeface="Times New Roman" pitchFamily="24"/>
                <a:ea typeface="宋体" pitchFamily="24"/>
                <a:cs typeface="宋体" pitchFamily="24"/>
              </a:rPr>
              <a:t>名工人，每人每天平均能生产螺栓</a:t>
            </a:r>
            <a:r>
              <a:rPr lang="en-US" altLang="zh-CN" sz="2400" b="0" i="0" u="none">
                <a:solidFill>
                  <a:srgbClr val="000000"/>
                </a:solidFill>
                <a:effectLst/>
                <a:latin typeface="Times New Roman" pitchFamily="24"/>
                <a:ea typeface="Times New Roman" pitchFamily="24"/>
                <a:cs typeface="宋体" pitchFamily="24"/>
              </a:rPr>
              <a:t>15</a:t>
            </a:r>
            <a:r>
              <a:rPr lang="zh-CN" altLang="zh-CN" sz="2400" b="0" i="0" u="none">
                <a:solidFill>
                  <a:srgbClr val="000000"/>
                </a:solidFill>
                <a:effectLst/>
                <a:latin typeface="Times New Roman" pitchFamily="24"/>
                <a:ea typeface="宋体" pitchFamily="24"/>
                <a:cs typeface="宋体" pitchFamily="24"/>
              </a:rPr>
              <a:t>个或螺帽</a:t>
            </a:r>
            <a:r>
              <a:rPr lang="en-US" altLang="zh-CN" sz="2400" b="0" i="0" u="none">
                <a:solidFill>
                  <a:srgbClr val="000000"/>
                </a:solidFill>
                <a:effectLst/>
                <a:latin typeface="Times New Roman" pitchFamily="24"/>
                <a:ea typeface="Times New Roman" pitchFamily="24"/>
                <a:cs typeface="宋体" pitchFamily="24"/>
              </a:rPr>
              <a:t>24</a:t>
            </a:r>
            <a:r>
              <a:rPr lang="zh-CN" altLang="zh-CN" sz="2400" b="0" i="0" u="none">
                <a:solidFill>
                  <a:srgbClr val="000000"/>
                </a:solidFill>
                <a:effectLst/>
                <a:latin typeface="Times New Roman" pitchFamily="24"/>
                <a:ea typeface="宋体" pitchFamily="24"/>
                <a:cs typeface="宋体" pitchFamily="24"/>
              </a:rPr>
              <a:t>个，已知一个螺栓配套两个螺帽，应该如何分配工人才能使生产的螺栓和螺帽刚好配套？则生产螺栓和生产螺帽的人数分别为（</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4018" name="yt_table_14018" title="H_66.83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947670792"/>
              </p:ext>
            </p:extLst>
          </p:nvPr>
        </p:nvGraphicFramePr>
        <p:xfrm>
          <a:off x="540000" y="2491930"/>
          <a:ext cx="5742306" cy="848742"/>
        </p:xfrm>
        <a:graphic>
          <a:graphicData uri="http://schemas.openxmlformats.org/drawingml/2006/table">
            <a:tbl>
              <a:tblPr/>
              <a:tblGrid>
                <a:gridCol w="3337243">
                  <a:extLst>
                    <a:ext uri="{9D8B030D-6E8A-4147-A177-3AD203B41FA5}">
                      <a16:colId xmlns:a16="http://schemas.microsoft.com/office/drawing/2014/main" val="10612"/>
                    </a:ext>
                  </a:extLst>
                </a:gridCol>
                <a:gridCol w="2405063">
                  <a:extLst>
                    <a:ext uri="{9D8B030D-6E8A-4147-A177-3AD203B41FA5}">
                      <a16:colId xmlns:a16="http://schemas.microsoft.com/office/drawing/2014/main" val="10613"/>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A.50</a:t>
                      </a:r>
                      <a:r>
                        <a:rPr lang="zh-CN" altLang="zh-CN" sz="2400" b="0" i="0" u="none">
                          <a:solidFill>
                            <a:srgbClr val="000000"/>
                          </a:solidFill>
                          <a:effectLst/>
                          <a:latin typeface="Times New Roman" pitchFamily="24"/>
                          <a:ea typeface="宋体" pitchFamily="24"/>
                          <a:cs typeface="宋体" pitchFamily="24"/>
                        </a:rPr>
                        <a:t>人，</a:t>
                      </a:r>
                      <a:r>
                        <a:rPr lang="en-US" altLang="zh-CN" sz="2400" b="0" i="0" u="none">
                          <a:solidFill>
                            <a:srgbClr val="000000"/>
                          </a:solidFill>
                          <a:effectLst/>
                          <a:latin typeface="Times New Roman" pitchFamily="24"/>
                          <a:ea typeface="Times New Roman" pitchFamily="24"/>
                          <a:cs typeface="宋体" pitchFamily="24"/>
                        </a:rPr>
                        <a:t>40</a:t>
                      </a:r>
                      <a:r>
                        <a:rPr lang="zh-CN" altLang="zh-CN" sz="2400" b="0" i="0" u="none">
                          <a:solidFill>
                            <a:srgbClr val="000000"/>
                          </a:solidFill>
                          <a:effectLst/>
                          <a:latin typeface="Times New Roman" pitchFamily="24"/>
                          <a:ea typeface="宋体" pitchFamily="24"/>
                          <a:cs typeface="宋体" pitchFamily="24"/>
                        </a:rPr>
                        <a:t>人</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Times New Roman" pitchFamily="24"/>
                          <a:ea typeface="宋体" pitchFamily="24"/>
                          <a:cs typeface="宋体" pitchFamily="24"/>
                        </a:rPr>
                        <a:t>人，</a:t>
                      </a:r>
                      <a:r>
                        <a:rPr lang="en-US" altLang="zh-CN" sz="2400" b="0" i="0" u="none">
                          <a:solidFill>
                            <a:srgbClr val="000000"/>
                          </a:solidFill>
                          <a:effectLst/>
                          <a:latin typeface="Times New Roman" pitchFamily="24"/>
                          <a:ea typeface="Times New Roman" pitchFamily="24"/>
                          <a:cs typeface="宋体" pitchFamily="24"/>
                        </a:rPr>
                        <a:t>60</a:t>
                      </a:r>
                      <a:r>
                        <a:rPr lang="zh-CN" altLang="zh-CN" sz="2400" b="0" i="0" u="none">
                          <a:solidFill>
                            <a:srgbClr val="000000"/>
                          </a:solidFill>
                          <a:effectLst/>
                          <a:latin typeface="Times New Roman" pitchFamily="24"/>
                          <a:ea typeface="宋体" pitchFamily="24"/>
                          <a:cs typeface="宋体" pitchFamily="24"/>
                        </a:rPr>
                        <a:t>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5"/>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40</a:t>
                      </a:r>
                      <a:r>
                        <a:rPr lang="zh-CN" altLang="zh-CN" sz="2400" b="0" i="0" u="none">
                          <a:solidFill>
                            <a:srgbClr val="000000"/>
                          </a:solidFill>
                          <a:effectLst/>
                          <a:latin typeface="Times New Roman" pitchFamily="24"/>
                          <a:ea typeface="宋体" pitchFamily="24"/>
                          <a:cs typeface="宋体" pitchFamily="24"/>
                        </a:rPr>
                        <a:t>人，</a:t>
                      </a:r>
                      <a:r>
                        <a:rPr lang="en-US" altLang="zh-CN" sz="2400" b="0" i="0" u="none">
                          <a:solidFill>
                            <a:srgbClr val="000000"/>
                          </a:solidFill>
                          <a:effectLst/>
                          <a:latin typeface="Times New Roman" pitchFamily="24"/>
                          <a:ea typeface="Times New Roman" pitchFamily="24"/>
                          <a:cs typeface="宋体" pitchFamily="24"/>
                        </a:rPr>
                        <a:t>50</a:t>
                      </a:r>
                      <a:r>
                        <a:rPr lang="zh-CN" altLang="zh-CN" sz="2400" b="0" i="0" u="none">
                          <a:solidFill>
                            <a:srgbClr val="000000"/>
                          </a:solidFill>
                          <a:effectLst/>
                          <a:latin typeface="Times New Roman" pitchFamily="24"/>
                          <a:ea typeface="宋体" pitchFamily="24"/>
                          <a:cs typeface="宋体" pitchFamily="24"/>
                        </a:rPr>
                        <a:t>人</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60</a:t>
                      </a:r>
                      <a:r>
                        <a:rPr lang="zh-CN" altLang="zh-CN" sz="2400" b="0" i="0" u="none">
                          <a:solidFill>
                            <a:srgbClr val="000000"/>
                          </a:solidFill>
                          <a:effectLst/>
                          <a:latin typeface="Times New Roman" pitchFamily="24"/>
                          <a:ea typeface="宋体" pitchFamily="24"/>
                          <a:cs typeface="宋体" pitchFamily="24"/>
                        </a:rPr>
                        <a:t>人，</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Times New Roman" pitchFamily="24"/>
                          <a:ea typeface="宋体" pitchFamily="24"/>
                          <a:cs typeface="宋体" pitchFamily="24"/>
                        </a:rPr>
                        <a:t>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6"/>
                  </a:ext>
                </a:extLst>
              </a:tr>
            </a:tbl>
          </a:graphicData>
        </a:graphic>
      </p:graphicFrame>
      <p:sp>
        <p:nvSpPr>
          <p:cNvPr id="14020" name="yt_shape_14020"/>
          <p:cNvSpPr txBox="1"/>
          <p:nvPr/>
        </p:nvSpPr>
        <p:spPr>
          <a:xfrm>
            <a:off x="540119" y="339127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在长方形</a:t>
            </a:r>
            <a:r>
              <a:rPr lang="en-US" altLang="zh-CN" sz="2400" b="0" i="1" u="none">
                <a:solidFill>
                  <a:srgbClr val="000000"/>
                </a:solidFill>
                <a:effectLst/>
                <a:latin typeface="Times New Roman" pitchFamily="24"/>
                <a:ea typeface="Times New Roman" pitchFamily="24"/>
                <a:cs typeface="宋体" pitchFamily="24"/>
              </a:rPr>
              <a:t>ABCD</a:t>
            </a:r>
            <a:r>
              <a:rPr lang="zh-CN" altLang="zh-CN" sz="2400" b="0" i="0" u="none">
                <a:solidFill>
                  <a:srgbClr val="000000"/>
                </a:solidFill>
                <a:effectLst/>
                <a:latin typeface="Times New Roman" pitchFamily="24"/>
                <a:ea typeface="宋体" pitchFamily="24"/>
                <a:cs typeface="宋体" pitchFamily="24"/>
              </a:rPr>
              <a:t>中，放入</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个形状大小相同的小长方形（空白部分），其中</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7cm</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11cm</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则阴影部分图形的总面积为（</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4024" name="yt_table_14024_skip" title="H_67.41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913023129"/>
              </p:ext>
            </p:extLst>
          </p:nvPr>
        </p:nvGraphicFramePr>
        <p:xfrm>
          <a:off x="540000" y="4350707"/>
          <a:ext cx="4970781" cy="856108"/>
        </p:xfrm>
        <a:graphic>
          <a:graphicData uri="http://schemas.openxmlformats.org/drawingml/2006/table">
            <a:tbl>
              <a:tblPr/>
              <a:tblGrid>
                <a:gridCol w="3337243">
                  <a:extLst>
                    <a:ext uri="{9D8B030D-6E8A-4147-A177-3AD203B41FA5}">
                      <a16:colId xmlns:a16="http://schemas.microsoft.com/office/drawing/2014/main" val="10614"/>
                    </a:ext>
                  </a:extLst>
                </a:gridCol>
                <a:gridCol w="1633538">
                  <a:extLst>
                    <a:ext uri="{9D8B030D-6E8A-4147-A177-3AD203B41FA5}">
                      <a16:colId xmlns:a16="http://schemas.microsoft.com/office/drawing/2014/main" val="10615"/>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A.18cm</a:t>
                      </a:r>
                      <a:r>
                        <a:rPr lang="en-US" altLang="zh-CN" sz="2400" b="0" i="0" u="none" baseline="30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21cm</a:t>
                      </a:r>
                      <a:r>
                        <a:rPr lang="en-US" altLang="zh-CN" sz="2400" b="0" i="0" u="none" baseline="30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7"/>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24cm</a:t>
                      </a:r>
                      <a:r>
                        <a:rPr lang="en-US" altLang="zh-CN" sz="2400" b="0" i="0" u="none" baseline="30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27cm</a:t>
                      </a:r>
                      <a:r>
                        <a:rPr lang="en-US" altLang="zh-CN" sz="2400" b="0" i="0" u="none" baseline="30000">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8"/>
                  </a:ext>
                </a:extLst>
              </a:tr>
            </a:tbl>
          </a:graphicData>
        </a:graphic>
      </p:graphicFrame>
      <p:grpSp>
        <p:nvGrpSpPr>
          <p:cNvPr id="14021" name="yt_shape_14021_skip" title="H_153.40111">
            <a:extLst>
              <a:ext uri="{FF2B5EF4-FFF2-40B4-BE49-F238E27FC236}">
                <a16:creationId xmlns:a16="http://schemas.microsoft.com/office/drawing/2014/main" id="{249740F1-2B05-4C5A-B423-6F681AEFABC2}"/>
              </a:ext>
            </a:extLst>
          </p:cNvPr>
          <p:cNvGrpSpPr/>
          <p:nvPr/>
        </p:nvGrpSpPr>
        <p:grpSpPr>
          <a:xfrm>
            <a:off x="9867938" y="4350707"/>
            <a:ext cx="1781937" cy="1948194"/>
            <a:chOff x="0" y="0"/>
            <a:chExt cx="1781937" cy="1948194"/>
          </a:xfrm>
        </p:grpSpPr>
        <p:pic>
          <p:nvPicPr>
            <p:cNvPr id="2" name="yt_image_14021">
              <a:extLst>
                <a:ext uri="">
                  <a16:creationId xmlns="" xmlns:mc="http://schemas.openxmlformats.org/markup-compatibility/2006" xmlns:a14="http://schemas.microsoft.com/office/drawing/2010/main" xmlns:p14="http://schemas.microsoft.com/office/powerpoint/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1781937" cy="1552194"/>
            </a:xfrm>
            <a:prstGeom prst="rect">
              <a:avLst/>
            </a:prstGeom>
            <a:noFill/>
            <a:extLst>
              <a:ext uri="{909E8E84-426E-40DD-AFC4-6F175D3DCCD1}">
                <a14:hiddenFill xmlns:a14="http://schemas.microsoft.com/office/drawing/2010/main">
                  <a:solidFill>
                    <a:srgbClr val="FFFFFF"/>
                  </a:solidFill>
                </a14:hiddenFill>
              </a:ext>
            </a:extLst>
          </p:spPr>
        </p:pic>
        <p:sp>
          <p:nvSpPr>
            <p:cNvPr id="14023" name="yt_shape_14023"/>
            <p:cNvSpPr txBox="1"/>
            <p:nvPr/>
          </p:nvSpPr>
          <p:spPr>
            <a:xfrm>
              <a:off x="357687" y="1588194"/>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文本框 2">
            <a:extLst>
              <a:ext uri="{FF2B5EF4-FFF2-40B4-BE49-F238E27FC236}">
                <a16:creationId xmlns:a16="http://schemas.microsoft.com/office/drawing/2014/main" id="{3B6B6C2A-8EC8-AD2A-875F-00375E50BD9E}"/>
              </a:ext>
            </a:extLst>
          </p:cNvPr>
          <p:cNvSpPr txBox="1"/>
          <p:nvPr/>
        </p:nvSpPr>
        <p:spPr>
          <a:xfrm>
            <a:off x="4107708" y="180417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
        <p:nvSpPr>
          <p:cNvPr id="4" name="文本框 3">
            <a:extLst>
              <a:ext uri="{FF2B5EF4-FFF2-40B4-BE49-F238E27FC236}">
                <a16:creationId xmlns:a16="http://schemas.microsoft.com/office/drawing/2014/main" id="{C3568319-65D5-ED0A-EEDF-133BF9659C1C}"/>
              </a:ext>
            </a:extLst>
          </p:cNvPr>
          <p:cNvSpPr txBox="1"/>
          <p:nvPr/>
        </p:nvSpPr>
        <p:spPr>
          <a:xfrm>
            <a:off x="6980892" y="3819954"/>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26" name="yt_shape_14026"/>
          <p:cNvSpPr txBox="1"/>
          <p:nvPr/>
        </p:nvSpPr>
        <p:spPr>
          <a:xfrm>
            <a:off x="540119" y="900000"/>
            <a:ext cx="11111999" cy="3309304"/>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dirty="0">
                <a:solidFill>
                  <a:srgbClr val="000000"/>
                </a:solidFill>
                <a:effectLst/>
                <a:latin typeface="Times New Roman" pitchFamily="24"/>
                <a:ea typeface="Times New Roman" pitchFamily="24"/>
                <a:cs typeface="宋体" pitchFamily="24"/>
              </a:rPr>
              <a:t>6</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有大小两种货车，</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辆大货车与</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Times New Roman" pitchFamily="24"/>
                <a:ea typeface="宋体" pitchFamily="24"/>
                <a:cs typeface="宋体" pitchFamily="24"/>
              </a:rPr>
              <a:t>辆小货车一次可以运货</a:t>
            </a:r>
            <a:r>
              <a:rPr lang="en-US" altLang="zh-CN" sz="2400" b="0" i="0" u="none" dirty="0">
                <a:solidFill>
                  <a:srgbClr val="000000"/>
                </a:solidFill>
                <a:effectLst/>
                <a:latin typeface="Times New Roman" pitchFamily="24"/>
                <a:ea typeface="Times New Roman" pitchFamily="24"/>
                <a:cs typeface="宋体" pitchFamily="24"/>
              </a:rPr>
              <a:t>22</a:t>
            </a:r>
            <a:r>
              <a:rPr lang="zh-CN" altLang="zh-CN" sz="2400" b="0" i="0" u="none" dirty="0">
                <a:solidFill>
                  <a:srgbClr val="000000"/>
                </a:solidFill>
                <a:effectLst/>
                <a:latin typeface="Times New Roman" pitchFamily="24"/>
                <a:ea typeface="宋体" pitchFamily="24"/>
                <a:cs typeface="宋体" pitchFamily="24"/>
              </a:rPr>
              <a:t>吨，</a:t>
            </a: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Times New Roman" pitchFamily="24"/>
                <a:ea typeface="宋体" pitchFamily="24"/>
                <a:cs typeface="宋体" pitchFamily="24"/>
              </a:rPr>
              <a:t>辆大货车与</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辆小货车一次可以运货</a:t>
            </a:r>
            <a:r>
              <a:rPr lang="en-US" altLang="zh-CN" sz="2400" b="0" i="0" u="none" dirty="0">
                <a:solidFill>
                  <a:srgbClr val="000000"/>
                </a:solidFill>
                <a:effectLst/>
                <a:latin typeface="Times New Roman" pitchFamily="24"/>
                <a:ea typeface="Times New Roman" pitchFamily="24"/>
                <a:cs typeface="宋体" pitchFamily="24"/>
              </a:rPr>
              <a:t>25</a:t>
            </a:r>
            <a:r>
              <a:rPr lang="zh-CN" altLang="zh-CN" sz="2400" b="0" i="0" u="none" dirty="0">
                <a:solidFill>
                  <a:srgbClr val="000000"/>
                </a:solidFill>
                <a:effectLst/>
                <a:latin typeface="Times New Roman" pitchFamily="24"/>
                <a:ea typeface="宋体" pitchFamily="24"/>
                <a:cs typeface="宋体" pitchFamily="24"/>
              </a:rPr>
              <a:t>吨，则</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Times New Roman" pitchFamily="24"/>
                <a:ea typeface="宋体" pitchFamily="24"/>
                <a:cs typeface="宋体" pitchFamily="24"/>
              </a:rPr>
              <a:t>辆大货车与</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辆小货车一次可以运货</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23</a:t>
            </a:r>
            <a:r>
              <a:rPr lang="en-US" altLang="zh-CN" sz="2400" b="0" i="0" u="sng" dirty="0">
                <a:solidFill>
                  <a:srgbClr val="FF0000">
                    <a:alpha val="0"/>
                  </a:srgbClr>
                </a:solidFill>
                <a:effectLst/>
                <a:uFill>
                  <a:solidFill>
                    <a:srgbClr val="000000"/>
                  </a:solidFill>
                </a:uFill>
                <a:latin typeface="Times New Roman" pitchFamily="24"/>
                <a:ea typeface="宋体" pitchFamily="24"/>
                <a:cs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5</a:t>
            </a:r>
            <a:r>
              <a:rPr lang="zh-CN" altLang="zh-CN" sz="2400" b="0" i="0" u="sng"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吨</a:t>
            </a:r>
            <a:r>
              <a:rPr lang="en-US" altLang="zh-CN" sz="2400" b="0" i="0" u="none" dirty="0">
                <a:solidFill>
                  <a:srgbClr val="000000"/>
                </a:solidFill>
                <a:effectLst/>
                <a:latin typeface="Times New Roman" pitchFamily="24"/>
                <a:ea typeface="宋体" pitchFamily="24"/>
                <a:cs typeface="宋体" pitchFamily="24"/>
              </a:rPr>
              <a:t>.</a:t>
            </a:r>
          </a:p>
          <a:p>
            <a:pPr algn="l" eaLnBrk="1" latinLnBrk="0" hangingPunct="0">
              <a:lnSpc>
                <a:spcPct val="130000"/>
              </a:lnSpc>
            </a:pPr>
            <a:r>
              <a:rPr lang="en-US" altLang="zh-CN" sz="2400" b="0" i="0" u="none" dirty="0">
                <a:solidFill>
                  <a:srgbClr val="000000"/>
                </a:solidFill>
                <a:effectLst/>
                <a:latin typeface="Times New Roman" pitchFamily="24"/>
                <a:ea typeface="Times New Roman" pitchFamily="24"/>
                <a:cs typeface="宋体" pitchFamily="24"/>
              </a:rPr>
              <a:t>7</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大庆市中考</a:t>
            </a:r>
            <a:r>
              <a:rPr lang="zh-CN" altLang="zh-CN" sz="2400" b="0" i="0" u="none" dirty="0">
                <a:solidFill>
                  <a:srgbClr val="000000"/>
                </a:solidFill>
                <a:effectLst/>
                <a:latin typeface="Times New Roman" pitchFamily="24"/>
                <a:ea typeface="宋体" pitchFamily="24"/>
                <a:cs typeface="宋体" pitchFamily="24"/>
              </a:rPr>
              <a:t>）某酒店客房部有三人间普通客房，双人间普通客房，收费标准为：三人间</a:t>
            </a:r>
            <a:r>
              <a:rPr lang="en-US" altLang="zh-CN" sz="2400" b="0" i="0" u="none" dirty="0">
                <a:solidFill>
                  <a:srgbClr val="000000"/>
                </a:solidFill>
                <a:effectLst/>
                <a:latin typeface="Times New Roman" pitchFamily="24"/>
                <a:ea typeface="Times New Roman" pitchFamily="24"/>
                <a:cs typeface="宋体" pitchFamily="24"/>
              </a:rPr>
              <a:t>150</a:t>
            </a:r>
            <a:r>
              <a:rPr lang="zh-CN" altLang="zh-CN" sz="2400" b="0" i="0" u="none" dirty="0">
                <a:solidFill>
                  <a:srgbClr val="000000"/>
                </a:solidFill>
                <a:effectLst/>
                <a:latin typeface="Times New Roman" pitchFamily="24"/>
                <a:ea typeface="宋体" pitchFamily="24"/>
                <a:cs typeface="宋体" pitchFamily="24"/>
              </a:rPr>
              <a:t>元</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间，双人间</a:t>
            </a:r>
            <a:r>
              <a:rPr lang="en-US" altLang="zh-CN" sz="2400" b="0" i="0" u="none" dirty="0">
                <a:solidFill>
                  <a:srgbClr val="000000"/>
                </a:solidFill>
                <a:effectLst/>
                <a:latin typeface="Times New Roman" pitchFamily="24"/>
                <a:ea typeface="Times New Roman" pitchFamily="24"/>
                <a:cs typeface="宋体" pitchFamily="24"/>
              </a:rPr>
              <a:t>140</a:t>
            </a:r>
            <a:r>
              <a:rPr lang="zh-CN" altLang="zh-CN" sz="2400" b="0" i="0" u="none" dirty="0">
                <a:solidFill>
                  <a:srgbClr val="000000"/>
                </a:solidFill>
                <a:effectLst/>
                <a:latin typeface="Times New Roman" pitchFamily="24"/>
                <a:ea typeface="宋体" pitchFamily="24"/>
                <a:cs typeface="宋体" pitchFamily="24"/>
              </a:rPr>
              <a:t>元</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间</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为吸引游客，酒店实行团体入住五折优惠措施，一个</a:t>
            </a:r>
            <a:r>
              <a:rPr lang="en-US" altLang="zh-CN" sz="2400" b="0" i="0" u="none" dirty="0">
                <a:solidFill>
                  <a:srgbClr val="000000"/>
                </a:solidFill>
                <a:effectLst/>
                <a:latin typeface="Times New Roman" pitchFamily="24"/>
                <a:ea typeface="Times New Roman" pitchFamily="24"/>
                <a:cs typeface="宋体" pitchFamily="24"/>
              </a:rPr>
              <a:t>46</a:t>
            </a:r>
            <a:r>
              <a:rPr lang="zh-CN" altLang="zh-CN" sz="2400" b="0" i="0" u="none" dirty="0">
                <a:solidFill>
                  <a:srgbClr val="000000"/>
                </a:solidFill>
                <a:effectLst/>
                <a:latin typeface="Times New Roman" pitchFamily="24"/>
                <a:ea typeface="宋体" pitchFamily="24"/>
                <a:cs typeface="宋体" pitchFamily="24"/>
              </a:rPr>
              <a:t>人的旅游团，优惠期间到该酒店入住，住了一些三人间普通客房和双人间普通客房，若每间客房正好住满，且一天共花去住宿费</a:t>
            </a:r>
            <a:r>
              <a:rPr lang="en-US" altLang="zh-CN" sz="2400" b="0" i="0" u="none" dirty="0">
                <a:solidFill>
                  <a:srgbClr val="000000"/>
                </a:solidFill>
                <a:effectLst/>
                <a:latin typeface="Times New Roman" pitchFamily="24"/>
                <a:ea typeface="Times New Roman" pitchFamily="24"/>
                <a:cs typeface="宋体" pitchFamily="24"/>
              </a:rPr>
              <a:t>1310</a:t>
            </a:r>
            <a:r>
              <a:rPr lang="zh-CN" altLang="zh-CN" sz="2400" b="0" i="0" u="none" dirty="0">
                <a:solidFill>
                  <a:srgbClr val="000000"/>
                </a:solidFill>
                <a:effectLst/>
                <a:latin typeface="Times New Roman" pitchFamily="24"/>
                <a:ea typeface="宋体" pitchFamily="24"/>
                <a:cs typeface="宋体" pitchFamily="24"/>
              </a:rPr>
              <a:t>元，则该旅游团住了三人间普通客房和双人间普通客房共</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18</a:t>
            </a:r>
            <a:r>
              <a:rPr lang="zh-CN" altLang="zh-CN" sz="2400" b="0" i="0" u="sng"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间</a:t>
            </a:r>
            <a:r>
              <a:rPr lang="en-US"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 </a:t>
            </a:r>
          </a:p>
        </p:txBody>
      </p:sp>
      <p:sp>
        <p:nvSpPr>
          <p:cNvPr id="2" name="文本框 1">
            <a:extLst>
              <a:ext uri="{FF2B5EF4-FFF2-40B4-BE49-F238E27FC236}">
                <a16:creationId xmlns:a16="http://schemas.microsoft.com/office/drawing/2014/main" id="{244262F4-96A9-E17F-04D4-DA02DEC731F5}"/>
              </a:ext>
            </a:extLst>
          </p:cNvPr>
          <p:cNvSpPr txBox="1"/>
          <p:nvPr/>
        </p:nvSpPr>
        <p:spPr>
          <a:xfrm>
            <a:off x="9289307" y="1328682"/>
            <a:ext cx="713486"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23</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5</a:t>
            </a:r>
            <a:endParaRPr lang="zh-CN" altLang="en-US">
              <a:solidFill>
                <a:srgbClr val="FF0000"/>
              </a:solidFill>
            </a:endParaRPr>
          </a:p>
        </p:txBody>
      </p:sp>
      <p:sp>
        <p:nvSpPr>
          <p:cNvPr id="3" name="文本框 2">
            <a:extLst>
              <a:ext uri="{FF2B5EF4-FFF2-40B4-BE49-F238E27FC236}">
                <a16:creationId xmlns:a16="http://schemas.microsoft.com/office/drawing/2014/main" id="{8FB16BED-12C9-9AB5-A5A5-1F8D8D9F1901}"/>
              </a:ext>
            </a:extLst>
          </p:cNvPr>
          <p:cNvSpPr txBox="1"/>
          <p:nvPr/>
        </p:nvSpPr>
        <p:spPr>
          <a:xfrm>
            <a:off x="5631708" y="3706122"/>
            <a:ext cx="484886"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18</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029" name="yt_shape_14029"/>
              <p:cNvSpPr txBox="1"/>
              <p:nvPr/>
            </p:nvSpPr>
            <p:spPr>
              <a:xfrm>
                <a:off x="407368" y="2439209"/>
                <a:ext cx="9002464" cy="1979581"/>
              </a:xfrm>
              <a:prstGeom prst="rect">
                <a:avLst/>
              </a:prstGeom>
            </p:spPr>
            <p:txBody>
              <a:bodyPr vert="horz" wrap="none" lIns="0" tIns="0" rIns="0" bIns="0" rtlCol="0">
                <a:spAutoFit/>
              </a:bodyPr>
              <a:lstStyle/>
              <a:p>
                <a:pPr algn="l" eaLnBrk="1" latinLnBrk="0" hangingPunct="0">
                  <a:lnSpc>
                    <a:spcPct val="130000"/>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Times New Roman"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设冰墩墩毛绒玩具的单价为</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Times New Roman" pitchFamily="24"/>
                    <a:ea typeface="黑体" pitchFamily="24"/>
                    <a:cs typeface="宋体" pitchFamily="24"/>
                  </a:rPr>
                  <a:t>元</a:t>
                </a:r>
                <a:r>
                  <a:rPr lang="zh-CN" altLang="zh-CN" sz="2400" b="0" i="0" u="none" dirty="0">
                    <a:solidFill>
                      <a:srgbClr val="FF0000"/>
                    </a:solidFill>
                    <a:effectLst/>
                    <a:latin typeface="Times New Roman"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雪容融毛绒玩具的单价为</a:t>
                </a:r>
                <a:r>
                  <a:rPr lang="en-US" altLang="zh-CN" sz="2400" b="0" i="1" u="none" dirty="0">
                    <a:solidFill>
                      <a:srgbClr val="FF0000"/>
                    </a:solidFill>
                    <a:effectLst/>
                    <a:latin typeface="Times New Roman" pitchFamily="24"/>
                    <a:ea typeface="Times New Roman" pitchFamily="24"/>
                    <a:cs typeface="宋体" pitchFamily="24"/>
                  </a:rPr>
                  <a:t>y</a:t>
                </a:r>
                <a:r>
                  <a:rPr lang="zh-CN" altLang="zh-CN" sz="2400" b="0" i="0" u="none" dirty="0">
                    <a:solidFill>
                      <a:srgbClr val="FF0000"/>
                    </a:solidFill>
                    <a:effectLst/>
                    <a:latin typeface="Times New Roman" pitchFamily="24"/>
                    <a:ea typeface="黑体" pitchFamily="24"/>
                    <a:cs typeface="宋体" pitchFamily="24"/>
                  </a:rPr>
                  <a:t>元</a:t>
                </a:r>
                <a:r>
                  <a:rPr lang="en-US" altLang="zh-CN" sz="2400" b="0" i="0" u="none" dirty="0">
                    <a:solidFill>
                      <a:srgbClr val="FF0000"/>
                    </a:solidFill>
                    <a:effectLst/>
                    <a:latin typeface="Times New Roman" pitchFamily="24"/>
                    <a:ea typeface="宋体" pitchFamily="24"/>
                    <a:cs typeface="宋体" pitchFamily="24"/>
                  </a:rPr>
                  <a:t>.</a:t>
                </a:r>
              </a:p>
              <a:p>
                <a:pPr algn="l" eaLnBrk="1" latinLnBrk="0" hangingPunct="0">
                  <a:lnSpc>
                    <a:spcPct val="130000"/>
                  </a:lnSpc>
                </a:pPr>
                <a:r>
                  <a:rPr lang="zh-CN" altLang="zh-CN" sz="2400" b="0" i="0" u="none" dirty="0">
                    <a:solidFill>
                      <a:srgbClr val="FF0000"/>
                    </a:solidFill>
                    <a:effectLst/>
                    <a:latin typeface="Times New Roman" pitchFamily="24"/>
                    <a:ea typeface="黑体" pitchFamily="24"/>
                    <a:cs typeface="宋体" pitchFamily="24"/>
                  </a:rPr>
                  <a:t>依题意</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+2</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=400,</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0">
                                <a:solidFill>
                                  <a:srgbClr val="FF0000"/>
                                </a:solidFill>
                                <a:effectLst/>
                                <a:latin typeface="Cambria Math" panose="02040503050406030204" pitchFamily="12" charset="0"/>
                                <a:ea typeface="Cambria Math" panose="02040503050406030204" pitchFamily="12" charset="0"/>
                              </a:rPr>
                              <m:t>3</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+4</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=1000,</m:t>
                            </m:r>
                          </m:e>
                        </m:eqArr>
                      </m:e>
                    </m:d>
                  </m:oMath>
                </a14:m>
                <a:r>
                  <a:rPr lang="zh-CN" altLang="zh-CN" sz="2400" b="0" i="0" u="none" dirty="0">
                    <a:solidFill>
                      <a:srgbClr val="FF0000"/>
                    </a:solidFill>
                    <a:effectLst/>
                    <a:latin typeface="Times New Roman" pitchFamily="24"/>
                    <a:ea typeface="黑体" pitchFamily="24"/>
                    <a:cs typeface="宋体" pitchFamily="24"/>
                  </a:rPr>
                  <a:t>解得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=200,</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=100,</m:t>
                            </m:r>
                          </m:e>
                        </m:eqArr>
                      </m:e>
                    </m:d>
                  </m:oMath>
                </a14:m>
                <a:endParaRPr lang="zh-CN" altLang="zh-CN" sz="2400" b="0" i="0" u="none" dirty="0">
                  <a:solidFill>
                    <a:srgbClr val="FF0000"/>
                  </a:solidFill>
                  <a:effectLst/>
                  <a:latin typeface="Times New Roman" pitchFamily="24"/>
                  <a:ea typeface="黑体" pitchFamily="24"/>
                  <a:cs typeface="宋体" pitchFamily="24"/>
                </a:endParaRPr>
              </a:p>
              <a:p>
                <a:pPr algn="l" eaLnBrk="1" latinLnBrk="0" hangingPunct="0">
                  <a:lnSpc>
                    <a:spcPct val="130000"/>
                  </a:lnSpc>
                </a:pPr>
                <a:r>
                  <a:rPr lang="zh-CN" altLang="zh-CN" sz="2400" b="0" i="0" u="none" dirty="0">
                    <a:solidFill>
                      <a:srgbClr val="FF0000"/>
                    </a:solidFill>
                    <a:effectLst/>
                    <a:latin typeface="Times New Roman" pitchFamily="24"/>
                    <a:ea typeface="黑体" pitchFamily="24"/>
                    <a:cs typeface="宋体" pitchFamily="24"/>
                  </a:rPr>
                  <a:t>即冰墩墩毛绒玩具的单价为</a:t>
                </a:r>
                <a:r>
                  <a:rPr lang="en-US" altLang="zh-CN" sz="2400" b="0" i="0" u="none" dirty="0">
                    <a:solidFill>
                      <a:srgbClr val="FF0000"/>
                    </a:solidFill>
                    <a:effectLst/>
                    <a:latin typeface="Times New Roman" pitchFamily="24"/>
                    <a:ea typeface="Times New Roman" pitchFamily="24"/>
                    <a:cs typeface="宋体" pitchFamily="24"/>
                  </a:rPr>
                  <a:t>200</a:t>
                </a:r>
                <a:r>
                  <a:rPr lang="zh-CN" altLang="zh-CN" sz="2400" b="0" i="0" u="none" dirty="0">
                    <a:solidFill>
                      <a:srgbClr val="FF0000"/>
                    </a:solidFill>
                    <a:effectLst/>
                    <a:latin typeface="Times New Roman" pitchFamily="24"/>
                    <a:ea typeface="黑体" pitchFamily="24"/>
                    <a:cs typeface="宋体" pitchFamily="24"/>
                  </a:rPr>
                  <a:t>元</a:t>
                </a:r>
                <a:r>
                  <a:rPr lang="zh-CN" altLang="zh-CN" sz="2400" b="0" i="0" u="none" dirty="0">
                    <a:solidFill>
                      <a:srgbClr val="FF0000"/>
                    </a:solidFill>
                    <a:effectLst/>
                    <a:latin typeface="Times New Roman"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雪容融毛绒玩具的单价为</a:t>
                </a:r>
                <a:r>
                  <a:rPr lang="en-US" altLang="zh-CN" sz="2400" b="0" i="0" u="none" dirty="0">
                    <a:solidFill>
                      <a:srgbClr val="FF0000"/>
                    </a:solidFill>
                    <a:effectLst/>
                    <a:latin typeface="Times New Roman" pitchFamily="24"/>
                    <a:ea typeface="Times New Roman" pitchFamily="24"/>
                    <a:cs typeface="宋体" pitchFamily="24"/>
                  </a:rPr>
                  <a:t>100</a:t>
                </a:r>
                <a:r>
                  <a:rPr lang="zh-CN" altLang="zh-CN" sz="2400" b="0" i="0" u="none" dirty="0">
                    <a:solidFill>
                      <a:srgbClr val="FF0000"/>
                    </a:solidFill>
                    <a:effectLst/>
                    <a:latin typeface="Times New Roman" pitchFamily="24"/>
                    <a:ea typeface="黑体" pitchFamily="24"/>
                    <a:cs typeface="宋体" pitchFamily="24"/>
                  </a:rPr>
                  <a:t>元</a:t>
                </a:r>
                <a:r>
                  <a:rPr lang="en-US" altLang="zh-CN" sz="2400" b="0" i="0" u="none" dirty="0">
                    <a:solidFill>
                      <a:srgbClr val="FF0000"/>
                    </a:solidFill>
                    <a:effectLst/>
                    <a:latin typeface="Times New Roman" pitchFamily="24"/>
                    <a:ea typeface="宋体" pitchFamily="24"/>
                    <a:cs typeface="宋体" pitchFamily="24"/>
                  </a:rPr>
                  <a:t>.</a:t>
                </a:r>
              </a:p>
            </p:txBody>
          </p:sp>
        </mc:Choice>
        <mc:Fallback xmlns="">
          <p:sp>
            <p:nvSpPr>
              <p:cNvPr id="14029" name="yt_shape_14029"/>
              <p:cNvSpPr txBox="1">
                <a:spLocks noRot="1" noChangeAspect="1" noMove="1" noResize="1" noEditPoints="1" noAdjustHandles="1" noChangeArrowheads="1" noChangeShapeType="1" noTextEdit="1"/>
              </p:cNvSpPr>
              <p:nvPr/>
            </p:nvSpPr>
            <p:spPr>
              <a:xfrm>
                <a:off x="407368" y="2439209"/>
                <a:ext cx="9002464" cy="1979581"/>
              </a:xfrm>
              <a:prstGeom prst="rect">
                <a:avLst/>
              </a:prstGeom>
              <a:blipFill>
                <a:blip r:embed="rId2"/>
                <a:stretch>
                  <a:fillRect l="-2099" t="-2462" r="-1083" b="-8615"/>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CFFF5D11-D69F-7907-08B8-05444FFB9C5F}"/>
              </a:ext>
            </a:extLst>
          </p:cNvPr>
          <p:cNvSpPr txBox="1"/>
          <p:nvPr/>
        </p:nvSpPr>
        <p:spPr>
          <a:xfrm>
            <a:off x="335360" y="836712"/>
            <a:ext cx="11449272" cy="1481111"/>
          </a:xfrm>
          <a:prstGeom prst="rect">
            <a:avLst/>
          </a:prstGeom>
          <a:noFill/>
        </p:spPr>
        <p:txBody>
          <a:bodyPr wrap="square">
            <a:spAutoFit/>
          </a:bodyPr>
          <a:lstStyle/>
          <a:p>
            <a:pPr marL="0" marR="0" lvl="0" indent="0" algn="l" defTabSz="914400" rtl="0" eaLnBrk="1" fontAlgn="base" latinLnBrk="0" hangingPunct="0">
              <a:lnSpc>
                <a:spcPct val="13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00000"/>
                </a:solidFill>
                <a:effectLst/>
                <a:uLnTx/>
                <a:uFillTx/>
                <a:latin typeface="Times New Roman" pitchFamily="24"/>
                <a:ea typeface="Times New Roman" pitchFamily="24"/>
                <a:cs typeface="宋体" pitchFamily="24"/>
              </a:rPr>
              <a:t>8</a:t>
            </a:r>
            <a:r>
              <a:rPr kumimoji="0" lang="en-US" altLang="zh-CN" sz="2400" b="0" i="0" u="none" strike="noStrike" kern="1200" cap="none" spc="0" normalizeH="0" baseline="0" noProof="0" dirty="0">
                <a:ln>
                  <a:noFill/>
                </a:ln>
                <a:solidFill>
                  <a:srgbClr val="000000"/>
                </a:solidFill>
                <a:effectLst/>
                <a:uLnTx/>
                <a:uFillTx/>
                <a:latin typeface="Times New Roman" pitchFamily="24"/>
                <a:ea typeface="宋体" pitchFamily="24"/>
                <a:cs typeface="宋体" pitchFamily="24"/>
              </a:rPr>
              <a:t>.</a:t>
            </a:r>
            <a:r>
              <a:rPr kumimoji="0" lang="zh-CN" altLang="zh-CN" sz="2400" b="0" i="0" u="none" strike="noStrike" kern="1200" cap="none" spc="0" normalizeH="0" baseline="0" noProof="0" dirty="0">
                <a:ln>
                  <a:noFill/>
                </a:ln>
                <a:solidFill>
                  <a:srgbClr val="000000"/>
                </a:solidFill>
                <a:effectLst/>
                <a:uLnTx/>
                <a:uFillTx/>
                <a:latin typeface="Times New Roman" pitchFamily="24"/>
                <a:ea typeface="宋体" pitchFamily="24"/>
                <a:cs typeface="宋体" pitchFamily="24"/>
              </a:rPr>
              <a:t>（</a:t>
            </a:r>
            <a:r>
              <a:rPr kumimoji="0" lang="zh-CN" altLang="zh-CN" sz="2400" b="0" i="0" u="none" strike="noStrike" kern="1200" cap="none" spc="0" normalizeH="0" baseline="0" noProof="0" dirty="0">
                <a:ln>
                  <a:noFill/>
                </a:ln>
                <a:solidFill>
                  <a:srgbClr val="000000"/>
                </a:solidFill>
                <a:effectLst/>
                <a:uLnTx/>
                <a:uFillTx/>
                <a:latin typeface="Times New Roman" pitchFamily="24"/>
                <a:ea typeface="楷体" pitchFamily="24"/>
                <a:cs typeface="宋体" pitchFamily="24"/>
              </a:rPr>
              <a:t>大连市中考</a:t>
            </a:r>
            <a:r>
              <a:rPr kumimoji="0" lang="zh-CN" altLang="zh-CN" sz="2400" b="0" i="0" u="none" strike="noStrike" kern="1200" cap="none" spc="0" normalizeH="0" baseline="0" noProof="0" dirty="0">
                <a:ln>
                  <a:noFill/>
                </a:ln>
                <a:solidFill>
                  <a:srgbClr val="000000"/>
                </a:solidFill>
                <a:effectLst/>
                <a:uLnTx/>
                <a:uFillTx/>
                <a:latin typeface="Times New Roman" pitchFamily="24"/>
                <a:ea typeface="宋体" pitchFamily="24"/>
                <a:cs typeface="宋体" pitchFamily="24"/>
              </a:rPr>
              <a:t>）</a:t>
            </a:r>
            <a:r>
              <a:rPr kumimoji="0" lang="en-US" altLang="zh-CN" sz="2400" b="0" i="0" u="none" strike="noStrike" kern="1200" cap="none" spc="0" normalizeH="0" baseline="0" noProof="0" dirty="0">
                <a:ln>
                  <a:noFill/>
                </a:ln>
                <a:solidFill>
                  <a:srgbClr val="000000"/>
                </a:solidFill>
                <a:effectLst/>
                <a:uLnTx/>
                <a:uFillTx/>
                <a:latin typeface="Times New Roman" pitchFamily="24"/>
                <a:ea typeface="Times New Roman" pitchFamily="24"/>
                <a:cs typeface="宋体" pitchFamily="24"/>
              </a:rPr>
              <a:t>2022</a:t>
            </a:r>
            <a:r>
              <a:rPr kumimoji="0" lang="zh-CN" altLang="zh-CN" sz="2400" b="0" i="0" u="none" strike="noStrike" kern="1200" cap="none" spc="0" normalizeH="0" baseline="0" noProof="0" dirty="0">
                <a:ln>
                  <a:noFill/>
                </a:ln>
                <a:solidFill>
                  <a:srgbClr val="000000"/>
                </a:solidFill>
                <a:effectLst/>
                <a:uLnTx/>
                <a:uFillTx/>
                <a:latin typeface="Times New Roman" pitchFamily="24"/>
                <a:ea typeface="宋体" pitchFamily="24"/>
                <a:cs typeface="宋体" pitchFamily="24"/>
              </a:rPr>
              <a:t>年北京冬奥会吉祥物冰墩墩和冬残奥会吉祥物雪容融深受大家喜爱</a:t>
            </a:r>
            <a:r>
              <a:rPr kumimoji="0" lang="en-US" altLang="zh-CN" sz="2400" b="0" i="0" u="none" strike="noStrike" kern="1200" cap="none" spc="0" normalizeH="0" baseline="0" noProof="0" dirty="0">
                <a:ln>
                  <a:noFill/>
                </a:ln>
                <a:solidFill>
                  <a:srgbClr val="000000"/>
                </a:solidFill>
                <a:effectLst/>
                <a:uLnTx/>
                <a:uFillTx/>
                <a:latin typeface="Times New Roman" pitchFamily="24"/>
                <a:ea typeface="宋体" pitchFamily="24"/>
                <a:cs typeface="宋体" pitchFamily="24"/>
              </a:rPr>
              <a:t>.</a:t>
            </a:r>
            <a:r>
              <a:rPr kumimoji="0" lang="zh-CN" altLang="zh-CN" sz="2400" b="0" i="0" u="none" strike="noStrike" kern="1200" cap="none" spc="0" normalizeH="0" baseline="0" noProof="0" dirty="0">
                <a:ln>
                  <a:noFill/>
                </a:ln>
                <a:solidFill>
                  <a:srgbClr val="000000"/>
                </a:solidFill>
                <a:effectLst/>
                <a:uLnTx/>
                <a:uFillTx/>
                <a:latin typeface="Times New Roman" pitchFamily="24"/>
                <a:ea typeface="宋体" pitchFamily="24"/>
                <a:cs typeface="宋体" pitchFamily="24"/>
              </a:rPr>
              <a:t>已知购买</a:t>
            </a:r>
            <a:r>
              <a:rPr kumimoji="0" lang="en-US" altLang="zh-CN" sz="2400" b="0" i="0" u="none" strike="noStrike" kern="1200" cap="none" spc="0" normalizeH="0" baseline="0" noProof="0" dirty="0">
                <a:ln>
                  <a:noFill/>
                </a:ln>
                <a:solidFill>
                  <a:srgbClr val="000000"/>
                </a:solidFill>
                <a:effectLst/>
                <a:uLnTx/>
                <a:uFillTx/>
                <a:latin typeface="Times New Roman" pitchFamily="24"/>
                <a:ea typeface="Times New Roman" pitchFamily="24"/>
                <a:cs typeface="宋体" pitchFamily="24"/>
              </a:rPr>
              <a:t>1</a:t>
            </a:r>
            <a:r>
              <a:rPr kumimoji="0" lang="zh-CN" altLang="zh-CN" sz="2400" b="0" i="0" u="none" strike="noStrike" kern="1200" cap="none" spc="0" normalizeH="0" baseline="0" noProof="0" dirty="0">
                <a:ln>
                  <a:noFill/>
                </a:ln>
                <a:solidFill>
                  <a:srgbClr val="000000"/>
                </a:solidFill>
                <a:effectLst/>
                <a:uLnTx/>
                <a:uFillTx/>
                <a:latin typeface="Times New Roman" pitchFamily="24"/>
                <a:ea typeface="宋体" pitchFamily="24"/>
                <a:cs typeface="宋体" pitchFamily="24"/>
              </a:rPr>
              <a:t>个冰墩墩毛绒玩具和</a:t>
            </a:r>
            <a:r>
              <a:rPr kumimoji="0" lang="en-US" altLang="zh-CN" sz="2400" b="0" i="0" u="none" strike="noStrike" kern="1200" cap="none" spc="0" normalizeH="0" baseline="0" noProof="0" dirty="0">
                <a:ln>
                  <a:noFill/>
                </a:ln>
                <a:solidFill>
                  <a:srgbClr val="000000"/>
                </a:solidFill>
                <a:effectLst/>
                <a:uLnTx/>
                <a:uFillTx/>
                <a:latin typeface="Times New Roman" pitchFamily="24"/>
                <a:ea typeface="Times New Roman" pitchFamily="24"/>
                <a:cs typeface="宋体" pitchFamily="24"/>
              </a:rPr>
              <a:t>2</a:t>
            </a:r>
            <a:r>
              <a:rPr kumimoji="0" lang="zh-CN" altLang="zh-CN" sz="2400" b="0" i="0" u="none" strike="noStrike" kern="1200" cap="none" spc="0" normalizeH="0" baseline="0" noProof="0" dirty="0">
                <a:ln>
                  <a:noFill/>
                </a:ln>
                <a:solidFill>
                  <a:srgbClr val="000000"/>
                </a:solidFill>
                <a:effectLst/>
                <a:uLnTx/>
                <a:uFillTx/>
                <a:latin typeface="Times New Roman" pitchFamily="24"/>
                <a:ea typeface="宋体" pitchFamily="24"/>
                <a:cs typeface="宋体" pitchFamily="24"/>
              </a:rPr>
              <a:t>个雪容融毛绒玩具用了</a:t>
            </a:r>
            <a:r>
              <a:rPr kumimoji="0" lang="en-US" altLang="zh-CN" sz="2400" b="0" i="0" u="none" strike="noStrike" kern="1200" cap="none" spc="0" normalizeH="0" baseline="0" noProof="0" dirty="0">
                <a:ln>
                  <a:noFill/>
                </a:ln>
                <a:solidFill>
                  <a:srgbClr val="000000"/>
                </a:solidFill>
                <a:effectLst/>
                <a:uLnTx/>
                <a:uFillTx/>
                <a:latin typeface="Times New Roman" pitchFamily="24"/>
                <a:ea typeface="Times New Roman" pitchFamily="24"/>
                <a:cs typeface="宋体" pitchFamily="24"/>
              </a:rPr>
              <a:t>400</a:t>
            </a:r>
            <a:r>
              <a:rPr kumimoji="0" lang="zh-CN" altLang="zh-CN" sz="2400" b="0" i="0" u="none" strike="noStrike" kern="1200" cap="none" spc="0" normalizeH="0" baseline="0" noProof="0" dirty="0">
                <a:ln>
                  <a:noFill/>
                </a:ln>
                <a:solidFill>
                  <a:srgbClr val="000000"/>
                </a:solidFill>
                <a:effectLst/>
                <a:uLnTx/>
                <a:uFillTx/>
                <a:latin typeface="Times New Roman" pitchFamily="24"/>
                <a:ea typeface="宋体" pitchFamily="24"/>
                <a:cs typeface="宋体" pitchFamily="24"/>
              </a:rPr>
              <a:t>元，购买</a:t>
            </a:r>
            <a:r>
              <a:rPr kumimoji="0" lang="en-US" altLang="zh-CN" sz="2400" b="0" i="0" u="none" strike="noStrike" kern="1200" cap="none" spc="0" normalizeH="0" baseline="0" noProof="0" dirty="0">
                <a:ln>
                  <a:noFill/>
                </a:ln>
                <a:solidFill>
                  <a:srgbClr val="000000"/>
                </a:solidFill>
                <a:effectLst/>
                <a:uLnTx/>
                <a:uFillTx/>
                <a:latin typeface="Times New Roman" pitchFamily="24"/>
                <a:ea typeface="Times New Roman" pitchFamily="24"/>
                <a:cs typeface="宋体" pitchFamily="24"/>
              </a:rPr>
              <a:t>3</a:t>
            </a:r>
            <a:r>
              <a:rPr kumimoji="0" lang="zh-CN" altLang="zh-CN" sz="2400" b="0" i="0" u="none" strike="noStrike" kern="1200" cap="none" spc="0" normalizeH="0" baseline="0" noProof="0" dirty="0">
                <a:ln>
                  <a:noFill/>
                </a:ln>
                <a:solidFill>
                  <a:srgbClr val="000000"/>
                </a:solidFill>
                <a:effectLst/>
                <a:uLnTx/>
                <a:uFillTx/>
                <a:latin typeface="Times New Roman" pitchFamily="24"/>
                <a:ea typeface="宋体" pitchFamily="24"/>
                <a:cs typeface="宋体" pitchFamily="24"/>
              </a:rPr>
              <a:t>个冰墩墩毛绒玩具和</a:t>
            </a:r>
            <a:r>
              <a:rPr kumimoji="0" lang="en-US" altLang="zh-CN" sz="2400" b="0" i="0" u="none" strike="noStrike" kern="1200" cap="none" spc="0" normalizeH="0" baseline="0" noProof="0" dirty="0">
                <a:ln>
                  <a:noFill/>
                </a:ln>
                <a:solidFill>
                  <a:srgbClr val="000000"/>
                </a:solidFill>
                <a:effectLst/>
                <a:uLnTx/>
                <a:uFillTx/>
                <a:latin typeface="Times New Roman" pitchFamily="24"/>
                <a:ea typeface="Times New Roman" pitchFamily="24"/>
                <a:cs typeface="宋体" pitchFamily="24"/>
              </a:rPr>
              <a:t>4</a:t>
            </a:r>
            <a:r>
              <a:rPr kumimoji="0" lang="zh-CN" altLang="zh-CN" sz="2400" b="0" i="0" u="none" strike="noStrike" kern="1200" cap="none" spc="0" normalizeH="0" baseline="0" noProof="0" dirty="0">
                <a:ln>
                  <a:noFill/>
                </a:ln>
                <a:solidFill>
                  <a:srgbClr val="000000"/>
                </a:solidFill>
                <a:effectLst/>
                <a:uLnTx/>
                <a:uFillTx/>
                <a:latin typeface="Times New Roman" pitchFamily="24"/>
                <a:ea typeface="宋体" pitchFamily="24"/>
                <a:cs typeface="宋体" pitchFamily="24"/>
              </a:rPr>
              <a:t>个雪容融毛绒玩具用了</a:t>
            </a:r>
            <a:r>
              <a:rPr kumimoji="0" lang="en-US" altLang="zh-CN" sz="2400" b="0" i="0" u="none" strike="noStrike" kern="1200" cap="none" spc="0" normalizeH="0" baseline="0" noProof="0" dirty="0">
                <a:ln>
                  <a:noFill/>
                </a:ln>
                <a:solidFill>
                  <a:srgbClr val="000000"/>
                </a:solidFill>
                <a:effectLst/>
                <a:uLnTx/>
                <a:uFillTx/>
                <a:latin typeface="Times New Roman" pitchFamily="24"/>
                <a:ea typeface="Times New Roman" pitchFamily="24"/>
                <a:cs typeface="宋体" pitchFamily="24"/>
              </a:rPr>
              <a:t>1000</a:t>
            </a:r>
            <a:r>
              <a:rPr kumimoji="0" lang="zh-CN" altLang="zh-CN" sz="2400" b="0" i="0" u="none" strike="noStrike" kern="1200" cap="none" spc="0" normalizeH="0" baseline="0" noProof="0" dirty="0">
                <a:ln>
                  <a:noFill/>
                </a:ln>
                <a:solidFill>
                  <a:srgbClr val="000000"/>
                </a:solidFill>
                <a:effectLst/>
                <a:uLnTx/>
                <a:uFillTx/>
                <a:latin typeface="Times New Roman" pitchFamily="24"/>
                <a:ea typeface="宋体" pitchFamily="24"/>
                <a:cs typeface="宋体" pitchFamily="24"/>
              </a:rPr>
              <a:t>元</a:t>
            </a:r>
            <a:r>
              <a:rPr kumimoji="0" lang="en-US" altLang="zh-CN" sz="2400" b="0" i="0" u="none" strike="noStrike" kern="1200" cap="none" spc="0" normalizeH="0" baseline="0" noProof="0" dirty="0">
                <a:ln>
                  <a:noFill/>
                </a:ln>
                <a:solidFill>
                  <a:srgbClr val="000000"/>
                </a:solidFill>
                <a:effectLst/>
                <a:uLnTx/>
                <a:uFillTx/>
                <a:latin typeface="Times New Roman" pitchFamily="24"/>
                <a:ea typeface="宋体" pitchFamily="24"/>
                <a:cs typeface="宋体" pitchFamily="24"/>
              </a:rPr>
              <a:t>.</a:t>
            </a:r>
            <a:r>
              <a:rPr kumimoji="0" lang="zh-CN" altLang="zh-CN" sz="2400" b="0" i="0" u="none" strike="noStrike" kern="1200" cap="none" spc="0" normalizeH="0" baseline="0" noProof="0" dirty="0">
                <a:ln>
                  <a:noFill/>
                </a:ln>
                <a:solidFill>
                  <a:srgbClr val="000000"/>
                </a:solidFill>
                <a:effectLst/>
                <a:uLnTx/>
                <a:uFillTx/>
                <a:latin typeface="Times New Roman" pitchFamily="24"/>
                <a:ea typeface="宋体" pitchFamily="24"/>
                <a:cs typeface="宋体" pitchFamily="24"/>
              </a:rPr>
              <a:t>这两种毛绒玩具的单价各是多少元？</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029">
                                            <p:txEl>
                                              <p:pRg st="0" end="0"/>
                                            </p:txEl>
                                          </p:spTgt>
                                        </p:tgtEl>
                                        <p:attrNameLst>
                                          <p:attrName>style.visibility</p:attrName>
                                        </p:attrNameLst>
                                      </p:cBhvr>
                                      <p:to>
                                        <p:strVal val="visible"/>
                                      </p:to>
                                    </p:set>
                                    <p:animEffect transition="in" filter="blinds(horizontal)">
                                      <p:cBhvr>
                                        <p:cTn id="7" dur="500"/>
                                        <p:tgtEl>
                                          <p:spTgt spid="1402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029">
                                            <p:txEl>
                                              <p:pRg st="1" end="1"/>
                                            </p:txEl>
                                          </p:spTgt>
                                        </p:tgtEl>
                                        <p:attrNameLst>
                                          <p:attrName>style.visibility</p:attrName>
                                        </p:attrNameLst>
                                      </p:cBhvr>
                                      <p:to>
                                        <p:strVal val="visible"/>
                                      </p:to>
                                    </p:set>
                                    <p:animEffect transition="in" filter="blinds(horizontal)">
                                      <p:cBhvr>
                                        <p:cTn id="10" dur="500"/>
                                        <p:tgtEl>
                                          <p:spTgt spid="14029">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029">
                                            <p:txEl>
                                              <p:pRg st="2" end="2"/>
                                            </p:txEl>
                                          </p:spTgt>
                                        </p:tgtEl>
                                        <p:attrNameLst>
                                          <p:attrName>style.visibility</p:attrName>
                                        </p:attrNameLst>
                                      </p:cBhvr>
                                      <p:to>
                                        <p:strVal val="visible"/>
                                      </p:to>
                                    </p:set>
                                    <p:animEffect transition="in" filter="blinds(horizontal)">
                                      <p:cBhvr>
                                        <p:cTn id="13" dur="500"/>
                                        <p:tgtEl>
                                          <p:spTgt spid="140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31" name="yt_shape_14031"/>
          <p:cNvSpPr txBox="1"/>
          <p:nvPr/>
        </p:nvSpPr>
        <p:spPr>
          <a:xfrm>
            <a:off x="540119" y="900000"/>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泰州市中考</a:t>
            </a:r>
            <a:r>
              <a:rPr lang="zh-CN" altLang="zh-CN" sz="2400" b="0" i="0" u="none">
                <a:solidFill>
                  <a:srgbClr val="000000"/>
                </a:solidFill>
                <a:effectLst/>
                <a:latin typeface="Times New Roman" pitchFamily="24"/>
                <a:ea typeface="宋体" pitchFamily="24"/>
                <a:cs typeface="宋体" pitchFamily="24"/>
              </a:rPr>
              <a:t>）甲、乙两工程队共同修建</a:t>
            </a:r>
            <a:r>
              <a:rPr lang="en-US" altLang="zh-CN" sz="2400" b="0" i="0" u="none">
                <a:solidFill>
                  <a:srgbClr val="000000"/>
                </a:solidFill>
                <a:effectLst/>
                <a:latin typeface="Times New Roman" pitchFamily="24"/>
                <a:ea typeface="Times New Roman" pitchFamily="24"/>
                <a:cs typeface="宋体" pitchFamily="24"/>
              </a:rPr>
              <a:t>150km</a:t>
            </a:r>
            <a:r>
              <a:rPr lang="zh-CN" altLang="zh-CN" sz="2400" b="0" i="0" u="none">
                <a:solidFill>
                  <a:srgbClr val="000000"/>
                </a:solidFill>
                <a:effectLst/>
                <a:latin typeface="Times New Roman" pitchFamily="24"/>
                <a:ea typeface="宋体" pitchFamily="24"/>
                <a:cs typeface="宋体" pitchFamily="24"/>
              </a:rPr>
              <a:t>的公路，原计划</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Times New Roman" pitchFamily="24"/>
                <a:ea typeface="宋体" pitchFamily="24"/>
                <a:cs typeface="宋体" pitchFamily="24"/>
              </a:rPr>
              <a:t>个月完工</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实际施工时，甲队通过技术创新，施工效率提高了</a:t>
            </a:r>
            <a:r>
              <a:rPr lang="en-US" altLang="zh-CN" sz="2400" b="0" i="0" u="none">
                <a:solidFill>
                  <a:srgbClr val="000000"/>
                </a:solidFill>
                <a:effectLst/>
                <a:latin typeface="Times New Roman" pitchFamily="24"/>
                <a:ea typeface="Times New Roman" pitchFamily="24"/>
                <a:cs typeface="宋体" pitchFamily="24"/>
              </a:rPr>
              <a:t>50%</a:t>
            </a:r>
            <a:r>
              <a:rPr lang="zh-CN" altLang="zh-CN" sz="2400" b="0" i="0" u="none">
                <a:solidFill>
                  <a:srgbClr val="000000"/>
                </a:solidFill>
                <a:effectLst/>
                <a:latin typeface="Times New Roman" pitchFamily="24"/>
                <a:ea typeface="宋体" pitchFamily="24"/>
                <a:cs typeface="宋体" pitchFamily="24"/>
              </a:rPr>
              <a:t>，乙队施工效率不变，结果提前</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个月完工</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甲、乙两工程队原计划平均每月分别修建多长？</a:t>
            </a:r>
          </a:p>
        </p:txBody>
      </p:sp>
      <mc:AlternateContent xmlns:mc="http://schemas.openxmlformats.org/markup-compatibility/2006" xmlns:a14="http://schemas.microsoft.com/office/drawing/2010/main">
        <mc:Choice Requires="a14">
          <p:sp>
            <p:nvSpPr>
              <p:cNvPr id="14032" name="yt_shape_14032"/>
              <p:cNvSpPr txBox="1"/>
              <p:nvPr/>
            </p:nvSpPr>
            <p:spPr>
              <a:xfrm>
                <a:off x="540000" y="2339566"/>
                <a:ext cx="10368223" cy="1193147"/>
              </a:xfrm>
              <a:prstGeom prst="rect">
                <a:avLst/>
              </a:prstGeom>
            </p:spPr>
            <p:txBody>
              <a:bodyPr vert="horz" wrap="none" lIns="0" tIns="0" rIns="0" bIns="0" rtlCol="0">
                <a:spAutoFit/>
              </a:bodyPr>
              <a:lstStyle/>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设甲工程队原计划平均每月修建</a:t>
                </a:r>
                <a:r>
                  <a:rPr lang="en-US" altLang="zh-CN" sz="2400" b="0" i="1" u="none">
                    <a:solidFill>
                      <a:srgbClr val="FF0000"/>
                    </a:solidFill>
                    <a:effectLst/>
                    <a:latin typeface="Times New Roman" pitchFamily="24"/>
                    <a:ea typeface="Times New Roman" pitchFamily="24"/>
                    <a:cs typeface="宋体" pitchFamily="24"/>
                  </a:rPr>
                  <a:t>x</a:t>
                </a:r>
                <a:r>
                  <a:rPr lang="en-US" altLang="zh-CN" sz="2400" b="0" i="0" u="none">
                    <a:solidFill>
                      <a:srgbClr val="FF0000"/>
                    </a:solidFill>
                    <a:effectLst/>
                    <a:latin typeface="Times New Roman" pitchFamily="24"/>
                    <a:ea typeface="Times New Roman" pitchFamily="24"/>
                    <a:cs typeface="宋体" pitchFamily="24"/>
                  </a:rPr>
                  <a:t>km</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乙工程队原计划平均每月修建</a:t>
                </a:r>
                <a:r>
                  <a:rPr lang="en-US" altLang="zh-CN" sz="2400" b="0" i="1" u="none">
                    <a:solidFill>
                      <a:srgbClr val="FF0000"/>
                    </a:solidFill>
                    <a:effectLst/>
                    <a:latin typeface="Times New Roman" pitchFamily="24"/>
                    <a:ea typeface="Times New Roman" pitchFamily="24"/>
                    <a:cs typeface="宋体" pitchFamily="24"/>
                  </a:rPr>
                  <a:t>y</a:t>
                </a:r>
                <a:r>
                  <a:rPr lang="en-US" altLang="zh-CN" sz="2400" b="0" i="0" u="none">
                    <a:solidFill>
                      <a:srgbClr val="FF0000"/>
                    </a:solidFill>
                    <a:effectLst/>
                    <a:latin typeface="Times New Roman" pitchFamily="24"/>
                    <a:ea typeface="Times New Roman" pitchFamily="24"/>
                    <a:cs typeface="宋体" pitchFamily="24"/>
                  </a:rPr>
                  <a:t>km</a:t>
                </a:r>
                <a:r>
                  <a:rPr lang="en-US" altLang="zh-CN" sz="2400" b="0" i="0" u="none">
                    <a:solidFill>
                      <a:srgbClr val="FF0000"/>
                    </a:solidFill>
                    <a:effectLst/>
                    <a:latin typeface="Times New Roman" pitchFamily="24"/>
                    <a:ea typeface="宋体" pitchFamily="24"/>
                    <a:cs typeface="宋体" pitchFamily="24"/>
                  </a:rPr>
                  <a:t>.</a:t>
                </a:r>
              </a:p>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根据题意</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0">
                                <a:solidFill>
                                  <a:srgbClr val="FF0000"/>
                                </a:solidFill>
                                <a:effectLst/>
                                <a:latin typeface="Cambria Math" panose="02040503050406030204" pitchFamily="12" charset="0"/>
                                <a:ea typeface="Cambria Math" panose="02040503050406030204" pitchFamily="12" charset="0"/>
                              </a:rPr>
                              <m:t>150=30(</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𝑦</m:t>
                            </m:r>
                            <m:r>
                              <m:rPr>
                                <m:nor/>
                              </m:rPr>
                              <a:rPr lang="en-US" altLang="zh-CN" sz="2400" b="0" i="0">
                                <a:solidFill>
                                  <a:srgbClr val="FF0000"/>
                                </a:solidFill>
                                <a:effectLst/>
                                <a:latin typeface="Times New Roman" panose="02040503050406030204" pitchFamily="12" charset="0"/>
                                <a:ea typeface="宋体" panose="02040503050406030204" pitchFamily="12" charset="0"/>
                              </a:rPr>
                              <m:t>),</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0">
                                <a:solidFill>
                                  <a:srgbClr val="FF0000"/>
                                </a:solidFill>
                                <a:effectLst/>
                                <a:latin typeface="Cambria Math" panose="02040503050406030204" pitchFamily="12" charset="0"/>
                                <a:ea typeface="Cambria Math" panose="02040503050406030204" pitchFamily="12" charset="0"/>
                              </a:rPr>
                              <m:t>150=(30−5)[(1+50%)</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𝑦</m:t>
                            </m:r>
                            <m:r>
                              <m:rPr>
                                <m:nor/>
                              </m:rPr>
                              <a:rPr lang="en-US" altLang="zh-CN" sz="2400" b="0" i="0">
                                <a:solidFill>
                                  <a:srgbClr val="FF0000"/>
                                </a:solidFill>
                                <a:effectLst/>
                                <a:latin typeface="Times New Roman" panose="02040503050406030204" pitchFamily="12" charset="0"/>
                                <a:ea typeface="宋体" panose="02040503050406030204" pitchFamily="12" charset="0"/>
                              </a:rPr>
                              <m:t>],</m:t>
                            </m:r>
                          </m:e>
                        </m:eqArr>
                      </m:e>
                    </m:d>
                  </m:oMath>
                </a14:m>
                <a:endParaRPr lang="zh-CN" altLang="zh-CN" sz="2400" b="0" i="0" u="none">
                  <a:solidFill>
                    <a:srgbClr val="FF0000"/>
                  </a:solidFill>
                  <a:effectLst/>
                  <a:latin typeface="Times New Roman" pitchFamily="24"/>
                  <a:ea typeface="黑体" pitchFamily="24"/>
                  <a:cs typeface="宋体" pitchFamily="24"/>
                </a:endParaRPr>
              </a:p>
            </p:txBody>
          </p:sp>
        </mc:Choice>
        <mc:Fallback xmlns="">
          <p:sp>
            <p:nvSpPr>
              <p:cNvPr id="14032" name="yt_shape_14032" descr="{&quot;rangeId&quot;:7,&quot;color&quot;:&quot;R&quot;,&quot;FixedLineSpacing&quot;:&quot;1.0&quot;,&quot;mathAnswerShape&quot;:1}"/>
              <p:cNvSpPr txBox="1">
                <a:spLocks noRot="1" noChangeAspect="1" noMove="1" noResize="1" noEditPoints="1" noAdjustHandles="1" noChangeArrowheads="1" noChangeShapeType="1" noTextEdit="1"/>
              </p:cNvSpPr>
              <p:nvPr/>
            </p:nvSpPr>
            <p:spPr>
              <a:xfrm>
                <a:off x="540000" y="2339566"/>
                <a:ext cx="10368223" cy="1193147"/>
              </a:xfrm>
              <a:prstGeom prst="rect">
                <a:avLst/>
              </a:prstGeom>
              <a:blipFill>
                <a:blip r:embed="rId2"/>
                <a:stretch>
                  <a:fillRect l="-1824" t="-9694" r="-64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034" name="yt_shape_14034"/>
              <p:cNvSpPr txBox="1"/>
              <p:nvPr/>
            </p:nvSpPr>
            <p:spPr>
              <a:xfrm>
                <a:off x="540000" y="3583501"/>
                <a:ext cx="9787936" cy="1193147"/>
              </a:xfrm>
              <a:prstGeom prst="rect">
                <a:avLst/>
              </a:prstGeom>
            </p:spPr>
            <p:txBody>
              <a:bodyPr vert="horz" wrap="none" lIns="0" tIns="0" rIns="0" bIns="0" rtlCol="0">
                <a:spAutoFit/>
              </a:bodyPr>
              <a:lstStyle/>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解得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=2,</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=3.</m:t>
                            </m:r>
                          </m:e>
                        </m:eqArr>
                      </m:e>
                    </m:d>
                  </m:oMath>
                </a14:m>
                <a:endParaRPr lang="zh-CN" altLang="zh-CN" sz="2400" b="0" i="0" u="none">
                  <a:solidFill>
                    <a:srgbClr val="FF0000"/>
                  </a:solidFill>
                  <a:effectLst/>
                  <a:latin typeface="Times New Roman" pitchFamily="24"/>
                  <a:ea typeface="黑体" pitchFamily="24"/>
                  <a:cs typeface="宋体" pitchFamily="24"/>
                </a:endParaRPr>
              </a:p>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即甲工程队原计划平均每月修建</a:t>
                </a:r>
                <a:r>
                  <a:rPr lang="en-US" altLang="zh-CN" sz="2400" b="0" i="0" u="none">
                    <a:solidFill>
                      <a:srgbClr val="FF0000"/>
                    </a:solidFill>
                    <a:effectLst/>
                    <a:latin typeface="Times New Roman" pitchFamily="24"/>
                    <a:ea typeface="Times New Roman" pitchFamily="24"/>
                    <a:cs typeface="宋体" pitchFamily="24"/>
                  </a:rPr>
                  <a:t>2km</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乙工程队原计划平均每月修建</a:t>
                </a:r>
                <a:r>
                  <a:rPr lang="en-US" altLang="zh-CN" sz="2400" b="0" i="0" u="none">
                    <a:solidFill>
                      <a:srgbClr val="FF0000"/>
                    </a:solidFill>
                    <a:effectLst/>
                    <a:latin typeface="Times New Roman" pitchFamily="24"/>
                    <a:ea typeface="Times New Roman" pitchFamily="24"/>
                    <a:cs typeface="宋体" pitchFamily="24"/>
                  </a:rPr>
                  <a:t>3km</a:t>
                </a:r>
                <a:r>
                  <a:rPr lang="en-US" altLang="zh-CN" sz="2400" b="0" i="0" u="none">
                    <a:solidFill>
                      <a:srgbClr val="FF0000"/>
                    </a:solidFill>
                    <a:effectLst/>
                    <a:latin typeface="Times New Roman" pitchFamily="24"/>
                    <a:ea typeface="宋体" pitchFamily="24"/>
                    <a:cs typeface="宋体" pitchFamily="24"/>
                  </a:rPr>
                  <a:t>.</a:t>
                </a:r>
              </a:p>
            </p:txBody>
          </p:sp>
        </mc:Choice>
        <mc:Fallback xmlns="">
          <p:sp>
            <p:nvSpPr>
              <p:cNvPr id="14034" name="yt_shape_14034" descr="{&quot;rangeId&quot;:7,&quot;color&quot;:&quot;R&quot;,&quot;FixedLineSpacing&quot;:&quot;1.0&quot;,&quot;mathAnswerShape&quot;:1}"/>
              <p:cNvSpPr txBox="1">
                <a:spLocks noRot="1" noChangeAspect="1" noMove="1" noResize="1" noEditPoints="1" noAdjustHandles="1" noChangeArrowheads="1" noChangeShapeType="1" noTextEdit="1"/>
              </p:cNvSpPr>
              <p:nvPr/>
            </p:nvSpPr>
            <p:spPr>
              <a:xfrm>
                <a:off x="540000" y="3583501"/>
                <a:ext cx="9787936" cy="1193147"/>
              </a:xfrm>
              <a:prstGeom prst="rect">
                <a:avLst/>
              </a:prstGeom>
              <a:blipFill>
                <a:blip r:embed="rId3"/>
                <a:stretch>
                  <a:fillRect l="-1931" r="-748" b="-14796"/>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032">
                                            <p:txEl>
                                              <p:pRg st="0" end="0"/>
                                            </p:txEl>
                                          </p:spTgt>
                                        </p:tgtEl>
                                        <p:attrNameLst>
                                          <p:attrName>style.visibility</p:attrName>
                                        </p:attrNameLst>
                                      </p:cBhvr>
                                      <p:to>
                                        <p:strVal val="visible"/>
                                      </p:to>
                                    </p:set>
                                    <p:animEffect transition="in" filter="blinds(horizontal)">
                                      <p:cBhvr>
                                        <p:cTn id="7" dur="500"/>
                                        <p:tgtEl>
                                          <p:spTgt spid="1403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032">
                                            <p:txEl>
                                              <p:pRg st="1" end="1"/>
                                            </p:txEl>
                                          </p:spTgt>
                                        </p:tgtEl>
                                        <p:attrNameLst>
                                          <p:attrName>style.visibility</p:attrName>
                                        </p:attrNameLst>
                                      </p:cBhvr>
                                      <p:to>
                                        <p:strVal val="visible"/>
                                      </p:to>
                                    </p:set>
                                    <p:animEffect transition="in" filter="blinds(horizontal)">
                                      <p:cBhvr>
                                        <p:cTn id="10" dur="500"/>
                                        <p:tgtEl>
                                          <p:spTgt spid="1403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034">
                                            <p:txEl>
                                              <p:pRg st="0" end="0"/>
                                            </p:txEl>
                                          </p:spTgt>
                                        </p:tgtEl>
                                        <p:attrNameLst>
                                          <p:attrName>style.visibility</p:attrName>
                                        </p:attrNameLst>
                                      </p:cBhvr>
                                      <p:to>
                                        <p:strVal val="visible"/>
                                      </p:to>
                                    </p:set>
                                    <p:animEffect transition="in" filter="blinds(horizontal)">
                                      <p:cBhvr>
                                        <p:cTn id="13" dur="500"/>
                                        <p:tgtEl>
                                          <p:spTgt spid="14034">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034">
                                            <p:txEl>
                                              <p:pRg st="1" end="1"/>
                                            </p:txEl>
                                          </p:spTgt>
                                        </p:tgtEl>
                                        <p:attrNameLst>
                                          <p:attrName>style.visibility</p:attrName>
                                        </p:attrNameLst>
                                      </p:cBhvr>
                                      <p:to>
                                        <p:strVal val="visible"/>
                                      </p:to>
                                    </p:set>
                                    <p:animEffect transition="in" filter="blinds(horizontal)">
                                      <p:cBhvr>
                                        <p:cTn id="16" dur="500"/>
                                        <p:tgtEl>
                                          <p:spTgt spid="1403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32" grpId="0" build="allAtOnce"/>
      <p:bldP spid="1403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36" name="yt_shape_14036"/>
          <p:cNvSpPr txBox="1"/>
          <p:nvPr/>
        </p:nvSpPr>
        <p:spPr>
          <a:xfrm>
            <a:off x="540119" y="900000"/>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娄底市中考</a:t>
            </a:r>
            <a:r>
              <a:rPr lang="zh-CN" altLang="zh-CN" sz="2400" b="0" i="0" u="none">
                <a:solidFill>
                  <a:srgbClr val="000000"/>
                </a:solidFill>
                <a:effectLst/>
                <a:latin typeface="Times New Roman" pitchFamily="24"/>
                <a:ea typeface="宋体" pitchFamily="24"/>
                <a:cs typeface="宋体" pitchFamily="24"/>
              </a:rPr>
              <a:t>）“绿水青山就是金山银山”，科学研究表明：树叶在光合作用后产生的分泌物能够吸附空气中的悬浮颗粒物，具有滞尘净化空气的作用</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已知一片银杏树叶一年的平均滞尘量比一片国槐树叶一年的平均滞尘量的</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倍少</a:t>
            </a:r>
            <a:r>
              <a:rPr lang="en-US" altLang="zh-CN" sz="2400" b="0" i="0" u="none">
                <a:solidFill>
                  <a:srgbClr val="000000"/>
                </a:solidFill>
                <a:effectLst/>
                <a:latin typeface="Times New Roman" pitchFamily="24"/>
                <a:ea typeface="Times New Roman" pitchFamily="24"/>
                <a:cs typeface="宋体" pitchFamily="24"/>
              </a:rPr>
              <a:t>4mg</a:t>
            </a:r>
            <a:r>
              <a:rPr lang="zh-CN" altLang="zh-CN" sz="2400" b="0" i="0" u="none">
                <a:solidFill>
                  <a:srgbClr val="000000"/>
                </a:solidFill>
                <a:effectLst/>
                <a:latin typeface="Times New Roman" pitchFamily="24"/>
                <a:ea typeface="宋体" pitchFamily="24"/>
                <a:cs typeface="宋体" pitchFamily="24"/>
              </a:rPr>
              <a:t>，若一片国槐树叶与一片银杏树叶一年的平均滞尘总量为</a:t>
            </a:r>
            <a:r>
              <a:rPr lang="en-US" altLang="zh-CN" sz="2400" b="0" i="0" u="none">
                <a:solidFill>
                  <a:srgbClr val="000000"/>
                </a:solidFill>
                <a:effectLst/>
                <a:latin typeface="Times New Roman" pitchFamily="24"/>
                <a:ea typeface="Times New Roman" pitchFamily="24"/>
                <a:cs typeface="宋体" pitchFamily="24"/>
              </a:rPr>
              <a:t>62mg</a:t>
            </a:r>
            <a:r>
              <a:rPr lang="en-US" altLang="zh-CN" sz="2400" b="0" i="0" u="none">
                <a:solidFill>
                  <a:srgbClr val="000000"/>
                </a:solidFill>
                <a:effectLst/>
                <a:latin typeface="Times New Roman" pitchFamily="24"/>
                <a:ea typeface="宋体" pitchFamily="24"/>
                <a:cs typeface="宋体" pitchFamily="24"/>
              </a:rPr>
              <a:t>.</a:t>
            </a:r>
          </a:p>
        </p:txBody>
      </p:sp>
      <p:sp>
        <p:nvSpPr>
          <p:cNvPr id="14037" name="yt_shape_14037"/>
          <p:cNvSpPr txBox="1"/>
          <p:nvPr/>
        </p:nvSpPr>
        <p:spPr>
          <a:xfrm>
            <a:off x="540000" y="2819698"/>
            <a:ext cx="907940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）请分别求出一片国槐树叶和一片银杏树叶一年的平均滞尘量；</a:t>
            </a:r>
          </a:p>
        </p:txBody>
      </p:sp>
      <mc:AlternateContent xmlns:mc="http://schemas.openxmlformats.org/markup-compatibility/2006" xmlns:a14="http://schemas.microsoft.com/office/drawing/2010/main">
        <mc:Choice Requires="a14">
          <p:sp>
            <p:nvSpPr>
              <p:cNvPr id="14038" name="yt_shape_14038"/>
              <p:cNvSpPr txBox="1"/>
              <p:nvPr/>
            </p:nvSpPr>
            <p:spPr>
              <a:xfrm>
                <a:off x="540119" y="3299001"/>
                <a:ext cx="11111999" cy="2939844"/>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设一片银杏树叶一年的平均滞尘量为</a:t>
                </a:r>
                <a:r>
                  <a:rPr lang="en-US" altLang="zh-CN" sz="2400" b="0" i="1" u="none">
                    <a:solidFill>
                      <a:srgbClr val="FF0000"/>
                    </a:solidFill>
                    <a:effectLst/>
                    <a:latin typeface="Times New Roman" pitchFamily="24"/>
                    <a:ea typeface="Times New Roman" pitchFamily="24"/>
                    <a:cs typeface="宋体" pitchFamily="24"/>
                  </a:rPr>
                  <a:t>x</a:t>
                </a:r>
                <a:r>
                  <a:rPr lang="en-US" altLang="zh-CN" sz="2400" b="0" i="0" u="none">
                    <a:solidFill>
                      <a:srgbClr val="FF0000"/>
                    </a:solidFill>
                    <a:effectLst/>
                    <a:latin typeface="Times New Roman" pitchFamily="24"/>
                    <a:ea typeface="Times New Roman" pitchFamily="24"/>
                    <a:cs typeface="宋体" pitchFamily="24"/>
                  </a:rPr>
                  <a:t>mg</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一片国槐树叶一年的平均滞尘量为</a:t>
                </a:r>
                <a:r>
                  <a:rPr lang="en-US" altLang="zh-CN" sz="2400" b="0" i="1" u="none">
                    <a:solidFill>
                      <a:srgbClr val="FF0000"/>
                    </a:solidFill>
                    <a:effectLst/>
                    <a:latin typeface="Times New Roman" pitchFamily="24"/>
                    <a:ea typeface="Times New Roman" pitchFamily="24"/>
                    <a:cs typeface="宋体" pitchFamily="24"/>
                  </a:rPr>
                  <a:t>y</a:t>
                </a:r>
                <a:r>
                  <a:rPr lang="en-US" altLang="zh-CN" sz="2400" b="0" i="0" u="none">
                    <a:solidFill>
                      <a:srgbClr val="FF0000"/>
                    </a:solidFill>
                    <a:effectLst/>
                    <a:latin typeface="Times New Roman" pitchFamily="24"/>
                    <a:ea typeface="Times New Roman" pitchFamily="24"/>
                    <a:cs typeface="宋体" pitchFamily="24"/>
                  </a:rPr>
                  <a:t>mg</a:t>
                </a:r>
                <a:r>
                  <a:rPr lang="en-US"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由题意</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=62,</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=2</m:t>
                            </m:r>
                            <m:r>
                              <a:rPr lang="en-US" altLang="zh-CN" sz="2400" b="0" i="1">
                                <a:solidFill>
                                  <a:srgbClr val="FF0000"/>
                                </a:solidFill>
                                <a:effectLst/>
                                <a:latin typeface="Cambria Math" panose="02040503050406030204" pitchFamily="12" charset="0"/>
                                <a:ea typeface="Cambria Math" panose="02040503050406030204" pitchFamily="12" charset="0"/>
                              </a:rPr>
                              <m:t>𝑦</m:t>
                            </m:r>
                            <m:r>
                              <m:rPr>
                                <m:nor/>
                              </m:rPr>
                              <a:rPr lang="en-US" altLang="zh-CN" sz="2400" b="0" i="0">
                                <a:solidFill>
                                  <a:srgbClr val="FF0000"/>
                                </a:solidFill>
                                <a:effectLst/>
                                <a:latin typeface="Times New Roman" panose="02040503050406030204" pitchFamily="12" charset="0"/>
                                <a:ea typeface="宋体" panose="02040503050406030204" pitchFamily="12" charset="0"/>
                              </a:rPr>
                              <m:t>−4,</m:t>
                            </m:r>
                          </m:e>
                        </m:eqArr>
                      </m:e>
                    </m:d>
                  </m:oMath>
                </a14:m>
                <a:r>
                  <a:rPr lang="zh-CN" altLang="zh-CN" sz="2400" b="0" i="0" u="none">
                    <a:solidFill>
                      <a:srgbClr val="FF0000"/>
                    </a:solidFill>
                    <a:effectLst/>
                    <a:latin typeface="Times New Roman" pitchFamily="24"/>
                    <a:ea typeface="黑体" pitchFamily="24"/>
                    <a:cs typeface="宋体" pitchFamily="24"/>
                  </a:rPr>
                  <a:t>解得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=40,</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=22.</m:t>
                            </m:r>
                          </m:e>
                        </m:eqArr>
                      </m:e>
                    </m:d>
                  </m:oMath>
                </a14:m>
                <a:endParaRPr lang="zh-CN" altLang="zh-CN" sz="2400" b="0" i="0" u="none">
                  <a:solidFill>
                    <a:srgbClr val="FF0000"/>
                  </a:solidFill>
                  <a:effectLst/>
                  <a:latin typeface="Times New Roman" pitchFamily="24"/>
                  <a:ea typeface="黑体" pitchFamily="24"/>
                  <a:cs typeface="宋体" pitchFamily="24"/>
                </a:endParaRP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即一片银杏树叶一年的平均滞尘量为</a:t>
                </a:r>
                <a:r>
                  <a:rPr lang="en-US" altLang="zh-CN" sz="2400" b="0" i="0" u="none">
                    <a:solidFill>
                      <a:srgbClr val="FF0000"/>
                    </a:solidFill>
                    <a:effectLst/>
                    <a:latin typeface="Times New Roman" pitchFamily="24"/>
                    <a:ea typeface="Times New Roman" pitchFamily="24"/>
                    <a:cs typeface="宋体" pitchFamily="24"/>
                  </a:rPr>
                  <a:t>40mg</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一片国槐树叶一年的平均滞尘量为</a:t>
                </a:r>
                <a:r>
                  <a:rPr lang="en-US" altLang="zh-CN" sz="2400" b="0" i="0" u="none">
                    <a:solidFill>
                      <a:srgbClr val="FF0000"/>
                    </a:solidFill>
                    <a:effectLst/>
                    <a:latin typeface="Times New Roman" pitchFamily="24"/>
                    <a:ea typeface="Times New Roman" pitchFamily="24"/>
                    <a:cs typeface="宋体" pitchFamily="24"/>
                  </a:rPr>
                  <a:t>22mg</a:t>
                </a:r>
                <a:r>
                  <a:rPr lang="en-US" altLang="zh-CN" sz="2400" b="0" i="0" u="none">
                    <a:solidFill>
                      <a:srgbClr val="FF0000"/>
                    </a:solidFill>
                    <a:effectLst/>
                    <a:latin typeface="宋体" pitchFamily="24"/>
                    <a:ea typeface="宋体" pitchFamily="24"/>
                    <a:cs typeface="宋体" pitchFamily="24"/>
                  </a:rPr>
                  <a:t>.</a:t>
                </a:r>
              </a:p>
            </p:txBody>
          </p:sp>
        </mc:Choice>
        <mc:Fallback xmlns="">
          <p:sp>
            <p:nvSpPr>
              <p:cNvPr id="14038" name="yt_shape_14038" descr="{&quot;rangeId&quot;:10,&quot;color&quot;:&quot;R&quot;,&quot;mathAnswerShape&quot;:1}"/>
              <p:cNvSpPr txBox="1">
                <a:spLocks noRot="1" noChangeAspect="1" noMove="1" noResize="1" noEditPoints="1" noAdjustHandles="1" noChangeArrowheads="1" noChangeShapeType="1" noTextEdit="1"/>
              </p:cNvSpPr>
              <p:nvPr/>
            </p:nvSpPr>
            <p:spPr>
              <a:xfrm>
                <a:off x="540119" y="3299001"/>
                <a:ext cx="11111999" cy="2939844"/>
              </a:xfrm>
              <a:prstGeom prst="rect">
                <a:avLst/>
              </a:prstGeom>
              <a:blipFill>
                <a:blip r:embed="rId2"/>
                <a:stretch>
                  <a:fillRect l="-1701" t="-1660" r="-933" b="-560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038">
                                            <p:txEl>
                                              <p:pRg st="0" end="0"/>
                                            </p:txEl>
                                          </p:spTgt>
                                        </p:tgtEl>
                                        <p:attrNameLst>
                                          <p:attrName>style.visibility</p:attrName>
                                        </p:attrNameLst>
                                      </p:cBhvr>
                                      <p:to>
                                        <p:strVal val="visible"/>
                                      </p:to>
                                    </p:set>
                                    <p:animEffect transition="in" filter="blinds(horizontal)">
                                      <p:cBhvr>
                                        <p:cTn id="7" dur="500"/>
                                        <p:tgtEl>
                                          <p:spTgt spid="14038">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038">
                                            <p:txEl>
                                              <p:pRg st="1" end="1"/>
                                            </p:txEl>
                                          </p:spTgt>
                                        </p:tgtEl>
                                        <p:attrNameLst>
                                          <p:attrName>style.visibility</p:attrName>
                                        </p:attrNameLst>
                                      </p:cBhvr>
                                      <p:to>
                                        <p:strVal val="visible"/>
                                      </p:to>
                                    </p:set>
                                    <p:animEffect transition="in" filter="blinds(horizontal)">
                                      <p:cBhvr>
                                        <p:cTn id="10" dur="500"/>
                                        <p:tgtEl>
                                          <p:spTgt spid="14038">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038">
                                            <p:txEl>
                                              <p:pRg st="2" end="2"/>
                                            </p:txEl>
                                          </p:spTgt>
                                        </p:tgtEl>
                                        <p:attrNameLst>
                                          <p:attrName>style.visibility</p:attrName>
                                        </p:attrNameLst>
                                      </p:cBhvr>
                                      <p:to>
                                        <p:strVal val="visible"/>
                                      </p:to>
                                    </p:set>
                                    <p:animEffect transition="in" filter="blinds(horizontal)">
                                      <p:cBhvr>
                                        <p:cTn id="13" dur="500"/>
                                        <p:tgtEl>
                                          <p:spTgt spid="140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38"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40" name="yt_shape_14040"/>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）娄底市双峰县九峰山森林公园某处有始于唐代的三棵银杏树，据估计三棵银杏树共有约</a:t>
            </a:r>
            <a:r>
              <a:rPr lang="en-US" altLang="zh-CN" sz="2400" b="0" i="0" u="none">
                <a:solidFill>
                  <a:srgbClr val="000000"/>
                </a:solidFill>
                <a:effectLst/>
                <a:latin typeface="Times New Roman" pitchFamily="24"/>
                <a:ea typeface="Times New Roman" pitchFamily="24"/>
                <a:cs typeface="宋体" pitchFamily="24"/>
              </a:rPr>
              <a:t>50000</a:t>
            </a:r>
            <a:r>
              <a:rPr lang="zh-CN" altLang="zh-CN" sz="2400" b="0" i="0" u="none">
                <a:solidFill>
                  <a:srgbClr val="000000"/>
                </a:solidFill>
                <a:effectLst/>
                <a:latin typeface="Times New Roman" pitchFamily="24"/>
                <a:ea typeface="宋体" pitchFamily="24"/>
                <a:cs typeface="宋体" pitchFamily="24"/>
              </a:rPr>
              <a:t>片树叶</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问这三棵银杏树一年的平均滞尘总量约多少千克？</a:t>
            </a:r>
          </a:p>
        </p:txBody>
      </p:sp>
      <p:sp>
        <p:nvSpPr>
          <p:cNvPr id="14041" name="yt_shape_14041"/>
          <p:cNvSpPr txBox="1"/>
          <p:nvPr/>
        </p:nvSpPr>
        <p:spPr>
          <a:xfrm>
            <a:off x="540000" y="1859435"/>
            <a:ext cx="6155531"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50000</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40</a:t>
            </a:r>
            <a:r>
              <a:rPr lang="zh-CN" altLang="zh-CN" sz="2400" b="0" i="0" u="none">
                <a:solidFill>
                  <a:srgbClr val="FF0000"/>
                </a:solidFill>
                <a:effectLst/>
                <a:latin typeface="黑体"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2000000</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mg</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黑体"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2kg</a:t>
            </a:r>
            <a:r>
              <a:rPr lang="en-US"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即这三棵银杏树一年的平均滞尘总量约</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千克</a:t>
            </a:r>
            <a:r>
              <a:rPr lang="en-US" altLang="zh-CN" sz="2400" b="0" i="0" u="none">
                <a:solidFill>
                  <a:srgbClr val="FF0000"/>
                </a:solidFill>
                <a:effectLst/>
                <a:latin typeface="宋体" pitchFamily="24"/>
                <a:ea typeface="宋体"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041">
                                            <p:txEl>
                                              <p:pRg st="0" end="0"/>
                                            </p:txEl>
                                          </p:spTgt>
                                        </p:tgtEl>
                                        <p:attrNameLst>
                                          <p:attrName>style.visibility</p:attrName>
                                        </p:attrNameLst>
                                      </p:cBhvr>
                                      <p:to>
                                        <p:strVal val="visible"/>
                                      </p:to>
                                    </p:set>
                                    <p:animEffect transition="in" filter="blinds(horizontal)">
                                      <p:cBhvr>
                                        <p:cTn id="7" dur="500"/>
                                        <p:tgtEl>
                                          <p:spTgt spid="14041">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041">
                                            <p:txEl>
                                              <p:pRg st="1" end="1"/>
                                            </p:txEl>
                                          </p:spTgt>
                                        </p:tgtEl>
                                        <p:attrNameLst>
                                          <p:attrName>style.visibility</p:attrName>
                                        </p:attrNameLst>
                                      </p:cBhvr>
                                      <p:to>
                                        <p:strVal val="visible"/>
                                      </p:to>
                                    </p:set>
                                    <p:animEffect transition="in" filter="blinds(horizontal)">
                                      <p:cBhvr>
                                        <p:cTn id="10" dur="500"/>
                                        <p:tgtEl>
                                          <p:spTgt spid="1404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41"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1440</Words>
  <Application>Microsoft Office PowerPoint</Application>
  <PresentationFormat>宽屏</PresentationFormat>
  <Paragraphs>64</Paragraphs>
  <Slides>11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黑体</vt: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拉 朵</cp:lastModifiedBy>
  <cp:revision>52</cp:revision>
  <dcterms:created xsi:type="dcterms:W3CDTF">2023-05-05T05:33:00Z</dcterms:created>
  <dcterms:modified xsi:type="dcterms:W3CDTF">2023-05-24T06:18:55Z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683AEEE36BF641E990D0D160655C94FA_13</vt:lpwstr>
  </property>
  <property fmtid="{D5CDD505-2E9C-101B-9397-08002B2CF9AE}" pid="3" name="KSOProductBuildVer">
    <vt:lpwstr>2052-11.1.0.14309</vt:lpwstr>
  </property>
</Properties>
</file>