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9" r:id="rId3"/>
    <p:sldId id="371" r:id="rId4"/>
    <p:sldId id="373" r:id="rId5"/>
    <p:sldId id="377" r:id="rId6"/>
    <p:sldId id="379" r:id="rId7"/>
    <p:sldId id="381" r:id="rId8"/>
    <p:sldId id="385" r:id="rId9"/>
    <p:sldId id="386" r:id="rId10"/>
    <p:sldId id="389" r:id="rId11"/>
    <p:sldId id="388" r:id="rId12"/>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3" d="100"/>
          <a:sy n="63" d="100"/>
        </p:scale>
        <p:origin x="22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3959" name="yt_shape_13959"/>
          <p:cNvSpPr txBox="1"/>
          <p:nvPr/>
        </p:nvSpPr>
        <p:spPr>
          <a:xfrm>
            <a:off x="540000" y="900000"/>
            <a:ext cx="4270400"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b764309c-c82e-461c-989b-21300d622bf0.png&quot;}"/>
            </a:endParaRPr>
          </a:p>
        </p:txBody>
      </p:sp>
      <p:sp>
        <p:nvSpPr>
          <p:cNvPr id="13960" name="yt_shape_13960"/>
          <p:cNvSpPr txBox="1"/>
          <p:nvPr/>
        </p:nvSpPr>
        <p:spPr>
          <a:xfrm>
            <a:off x="540000" y="1662201"/>
            <a:ext cx="61042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列二元一次方程组解数字类问题</a:t>
            </a:r>
          </a:p>
        </p:txBody>
      </p:sp>
      <p:sp>
        <p:nvSpPr>
          <p:cNvPr id="13961" name="yt_shape_13961"/>
          <p:cNvSpPr txBox="1"/>
          <p:nvPr/>
        </p:nvSpPr>
        <p:spPr>
          <a:xfrm>
            <a:off x="540119" y="216176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一个两位数，十位上数字比个位上数字大</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，且十位上数字与个位上数字之和为</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，则这个两位数为（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3962" name="yt_table_13962"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01526318"/>
              </p:ext>
            </p:extLst>
          </p:nvPr>
        </p:nvGraphicFramePr>
        <p:xfrm>
          <a:off x="540000" y="3273565"/>
          <a:ext cx="7505066" cy="428054"/>
        </p:xfrm>
        <a:graphic>
          <a:graphicData uri="http://schemas.openxmlformats.org/drawingml/2006/table">
            <a:tbl>
              <a:tblPr/>
              <a:tblGrid>
                <a:gridCol w="2118043">
                  <a:extLst>
                    <a:ext uri="{9D8B030D-6E8A-4147-A177-3AD203B41FA5}">
                      <a16:colId xmlns:a16="http://schemas.microsoft.com/office/drawing/2014/main" val="10588"/>
                    </a:ext>
                  </a:extLst>
                </a:gridCol>
                <a:gridCol w="2100580">
                  <a:extLst>
                    <a:ext uri="{9D8B030D-6E8A-4147-A177-3AD203B41FA5}">
                      <a16:colId xmlns:a16="http://schemas.microsoft.com/office/drawing/2014/main" val="10589"/>
                    </a:ext>
                  </a:extLst>
                </a:gridCol>
                <a:gridCol w="2100580">
                  <a:extLst>
                    <a:ext uri="{9D8B030D-6E8A-4147-A177-3AD203B41FA5}">
                      <a16:colId xmlns:a16="http://schemas.microsoft.com/office/drawing/2014/main" val="10590"/>
                    </a:ext>
                  </a:extLst>
                </a:gridCol>
                <a:gridCol w="1185863">
                  <a:extLst>
                    <a:ext uri="{9D8B030D-6E8A-4147-A177-3AD203B41FA5}">
                      <a16:colId xmlns:a16="http://schemas.microsoft.com/office/drawing/2014/main" val="1059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A.46</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57</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7"/>
                  </a:ext>
                </a:extLst>
              </a:tr>
            </a:tbl>
          </a:graphicData>
        </a:graphic>
      </p:graphicFrame>
      <p:sp>
        <p:nvSpPr>
          <p:cNvPr id="13964" name="yt_shape_13964"/>
          <p:cNvSpPr txBox="1"/>
          <p:nvPr/>
        </p:nvSpPr>
        <p:spPr>
          <a:xfrm>
            <a:off x="540000" y="3752312"/>
            <a:ext cx="1054134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日历中，一个竖行上相邻两个数的和是</a:t>
            </a:r>
            <a:r>
              <a:rPr lang="en-US" altLang="zh-CN" sz="2400" b="0" i="0" u="none">
                <a:solidFill>
                  <a:srgbClr val="000000"/>
                </a:solidFill>
                <a:effectLst/>
                <a:latin typeface="Times New Roman" pitchFamily="24"/>
                <a:ea typeface="Times New Roman" pitchFamily="24"/>
                <a:cs typeface="宋体" pitchFamily="24"/>
              </a:rPr>
              <a:t>27</a:t>
            </a:r>
            <a:r>
              <a:rPr lang="zh-CN" altLang="zh-CN" sz="2400" b="0" i="0" u="none">
                <a:solidFill>
                  <a:srgbClr val="000000"/>
                </a:solidFill>
                <a:effectLst/>
                <a:latin typeface="Times New Roman" pitchFamily="24"/>
                <a:ea typeface="宋体" pitchFamily="24"/>
                <a:cs typeface="宋体" pitchFamily="24"/>
              </a:rPr>
              <a:t>，则这两个数中较小的数是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3965" name="yt_shape_13965"/>
          <p:cNvSpPr txBox="1"/>
          <p:nvPr/>
        </p:nvSpPr>
        <p:spPr>
          <a:xfrm>
            <a:off x="540000" y="4231615"/>
            <a:ext cx="1084912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甲比乙大</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岁，</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年前甲的年龄是乙的年龄的</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倍，则乙现在的年龄是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20</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岁</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3966" name="yt_shape_13966"/>
          <p:cNvSpPr txBox="1"/>
          <p:nvPr/>
        </p:nvSpPr>
        <p:spPr>
          <a:xfrm>
            <a:off x="540119" y="471091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一个两位数，十位上的数字与个位上的数字之和为</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，若把十位上的数字和个位上的数字交换位置，所得的数比原数大</a:t>
            </a:r>
            <a:r>
              <a:rPr lang="en-US" altLang="zh-CN" sz="2400" b="0" i="0" u="none">
                <a:solidFill>
                  <a:srgbClr val="000000"/>
                </a:solidFill>
                <a:effectLst/>
                <a:latin typeface="Times New Roman" pitchFamily="24"/>
                <a:ea typeface="Times New Roman" pitchFamily="24"/>
                <a:cs typeface="宋体" pitchFamily="24"/>
              </a:rPr>
              <a:t>27</a:t>
            </a:r>
            <a:r>
              <a:rPr lang="zh-CN" altLang="zh-CN" sz="2400" b="0" i="0" u="none">
                <a:solidFill>
                  <a:srgbClr val="000000"/>
                </a:solidFill>
                <a:effectLst/>
                <a:latin typeface="Times New Roman" pitchFamily="24"/>
                <a:ea typeface="宋体" pitchFamily="24"/>
                <a:cs typeface="宋体" pitchFamily="24"/>
              </a:rPr>
              <a:t>，则原来的两位数是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25</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pic>
        <p:nvPicPr>
          <p:cNvPr id="3" name="yt_shape_1684746048239">
            <a:extLst>
              <a:ext uri="{FF2B5EF4-FFF2-40B4-BE49-F238E27FC236}">
                <a16:creationId xmlns:a16="http://schemas.microsoft.com/office/drawing/2014/main" id="{18B91286-8DF9-7E09-48EA-36629DD6D20B}"/>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5" name="yt_shape_1684746048255">
            <a:extLst>
              <a:ext uri="{FF2B5EF4-FFF2-40B4-BE49-F238E27FC236}">
                <a16:creationId xmlns:a16="http://schemas.microsoft.com/office/drawing/2014/main" id="{D3365ACD-31EF-D02B-794A-E02AF59148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2" name="文本框 1">
            <a:extLst>
              <a:ext uri="{FF2B5EF4-FFF2-40B4-BE49-F238E27FC236}">
                <a16:creationId xmlns:a16="http://schemas.microsoft.com/office/drawing/2014/main" id="{5E8FC737-D36D-0C93-1FC9-B0AC8491BACF}"/>
              </a:ext>
            </a:extLst>
          </p:cNvPr>
          <p:cNvSpPr txBox="1"/>
          <p:nvPr/>
        </p:nvSpPr>
        <p:spPr>
          <a:xfrm>
            <a:off x="3802908" y="259044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6CFC87F3-4B03-F958-E148-9DF6B24FFCFE}"/>
              </a:ext>
            </a:extLst>
          </p:cNvPr>
          <p:cNvSpPr txBox="1"/>
          <p:nvPr/>
        </p:nvSpPr>
        <p:spPr>
          <a:xfrm>
            <a:off x="10127389" y="3705506"/>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6" name="文本框 5">
            <a:extLst>
              <a:ext uri="{FF2B5EF4-FFF2-40B4-BE49-F238E27FC236}">
                <a16:creationId xmlns:a16="http://schemas.microsoft.com/office/drawing/2014/main" id="{C46EDB52-E7E8-02DB-47E5-B3C7F26D809B}"/>
              </a:ext>
            </a:extLst>
          </p:cNvPr>
          <p:cNvSpPr txBox="1"/>
          <p:nvPr/>
        </p:nvSpPr>
        <p:spPr>
          <a:xfrm>
            <a:off x="10127389" y="4184809"/>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20</a:t>
            </a:r>
            <a:endParaRPr lang="zh-CN" altLang="en-US">
              <a:solidFill>
                <a:srgbClr val="FF0000"/>
              </a:solidFill>
            </a:endParaRPr>
          </a:p>
        </p:txBody>
      </p:sp>
      <p:sp>
        <p:nvSpPr>
          <p:cNvPr id="7" name="文本框 6">
            <a:extLst>
              <a:ext uri="{FF2B5EF4-FFF2-40B4-BE49-F238E27FC236}">
                <a16:creationId xmlns:a16="http://schemas.microsoft.com/office/drawing/2014/main" id="{8F7BD7A4-A385-6522-880D-4949D607A3C7}"/>
              </a:ext>
            </a:extLst>
          </p:cNvPr>
          <p:cNvSpPr txBox="1"/>
          <p:nvPr/>
        </p:nvSpPr>
        <p:spPr>
          <a:xfrm>
            <a:off x="8679707" y="5139600"/>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25</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6" grpId="0" build="allAtOnce"/>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02" name="yt_shape_14002"/>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）为加快工程进度，通过改进施工技术，在剩余的工程中，甲组平均每天比原来多掘进</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米，乙组平均每天比原来多掘进</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按此施工进度，能够比原来少用多少天完成任务？</a:t>
            </a:r>
          </a:p>
        </p:txBody>
      </p:sp>
      <p:sp>
        <p:nvSpPr>
          <p:cNvPr id="14003" name="yt_shape_14003"/>
          <p:cNvSpPr txBox="1"/>
          <p:nvPr/>
        </p:nvSpPr>
        <p:spPr>
          <a:xfrm>
            <a:off x="540119" y="2339566"/>
            <a:ext cx="11111999" cy="282917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设按原来的施工进度和改进技术后的进度分别还需要</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宋体" pitchFamily="24"/>
              </a:rPr>
              <a:t>天</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天完成任务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1957</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57</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200</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天</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1957</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57</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190</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天</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则</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天</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即能比原来少用</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Times New Roman" pitchFamily="24"/>
                <a:ea typeface="黑体" pitchFamily="24"/>
                <a:cs typeface="宋体" pitchFamily="24"/>
              </a:rPr>
              <a:t>天</a:t>
            </a:r>
            <a:r>
              <a:rPr lang="en-US" altLang="zh-CN" sz="2400" b="0" i="0" u="none">
                <a:solidFill>
                  <a:srgbClr val="FF0000"/>
                </a:solidFill>
                <a:effectLst/>
                <a:latin typeface="Times New Roman" pitchFamily="24"/>
                <a:ea typeface="宋体"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03">
                                            <p:txEl>
                                              <p:pRg st="0" end="0"/>
                                            </p:txEl>
                                          </p:spTgt>
                                        </p:tgtEl>
                                        <p:attrNameLst>
                                          <p:attrName>style.visibility</p:attrName>
                                        </p:attrNameLst>
                                      </p:cBhvr>
                                      <p:to>
                                        <p:strVal val="visible"/>
                                      </p:to>
                                    </p:set>
                                    <p:animEffect transition="in" filter="blinds(horizontal)">
                                      <p:cBhvr>
                                        <p:cTn id="7" dur="500"/>
                                        <p:tgtEl>
                                          <p:spTgt spid="1400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03">
                                            <p:txEl>
                                              <p:pRg st="1" end="1"/>
                                            </p:txEl>
                                          </p:spTgt>
                                        </p:tgtEl>
                                        <p:attrNameLst>
                                          <p:attrName>style.visibility</p:attrName>
                                        </p:attrNameLst>
                                      </p:cBhvr>
                                      <p:to>
                                        <p:strVal val="visible"/>
                                      </p:to>
                                    </p:set>
                                    <p:animEffect transition="in" filter="blinds(horizontal)">
                                      <p:cBhvr>
                                        <p:cTn id="10" dur="500"/>
                                        <p:tgtEl>
                                          <p:spTgt spid="1400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03">
                                            <p:txEl>
                                              <p:pRg st="2" end="2"/>
                                            </p:txEl>
                                          </p:spTgt>
                                        </p:tgtEl>
                                        <p:attrNameLst>
                                          <p:attrName>style.visibility</p:attrName>
                                        </p:attrNameLst>
                                      </p:cBhvr>
                                      <p:to>
                                        <p:strVal val="visible"/>
                                      </p:to>
                                    </p:set>
                                    <p:animEffect transition="in" filter="blinds(horizontal)">
                                      <p:cBhvr>
                                        <p:cTn id="13" dur="500"/>
                                        <p:tgtEl>
                                          <p:spTgt spid="1400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003">
                                            <p:txEl>
                                              <p:pRg st="3" end="3"/>
                                            </p:txEl>
                                          </p:spTgt>
                                        </p:tgtEl>
                                        <p:attrNameLst>
                                          <p:attrName>style.visibility</p:attrName>
                                        </p:attrNameLst>
                                      </p:cBhvr>
                                      <p:to>
                                        <p:strVal val="visible"/>
                                      </p:to>
                                    </p:set>
                                    <p:animEffect transition="in" filter="blinds(horizontal)">
                                      <p:cBhvr>
                                        <p:cTn id="16" dur="500"/>
                                        <p:tgtEl>
                                          <p:spTgt spid="1400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003">
                                            <p:txEl>
                                              <p:pRg st="4" end="4"/>
                                            </p:txEl>
                                          </p:spTgt>
                                        </p:tgtEl>
                                        <p:attrNameLst>
                                          <p:attrName>style.visibility</p:attrName>
                                        </p:attrNameLst>
                                      </p:cBhvr>
                                      <p:to>
                                        <p:strVal val="visible"/>
                                      </p:to>
                                    </p:set>
                                    <p:animEffect transition="in" filter="blinds(horizontal)">
                                      <p:cBhvr>
                                        <p:cTn id="19" dur="500"/>
                                        <p:tgtEl>
                                          <p:spTgt spid="140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0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04" name="yt_shape_14004"/>
          <p:cNvSpPr txBox="1"/>
          <p:nvPr/>
        </p:nvSpPr>
        <p:spPr>
          <a:xfrm>
            <a:off x="5397090" y="900000"/>
            <a:ext cx="1397819" cy="414216"/>
          </a:xfrm>
          <a:prstGeom prst="rect">
            <a:avLst/>
          </a:prstGeom>
        </p:spPr>
        <p:txBody>
          <a:bodyPr vert="horz" wrap="none" lIns="0" tIns="0" rIns="0" bIns="0" rtlCol="0">
            <a:spAutoFit/>
          </a:bodyPr>
          <a:lstStyle/>
          <a:p>
            <a:pPr algn="ctr" eaLnBrk="1" latinLnBrk="0" hangingPunct="0">
              <a:lnSpc>
                <a:spcPct val="129999"/>
              </a:lnSpc>
            </a:pPr>
            <a:r>
              <a:rPr lang="zh-CN" altLang="zh-CN" sz="2300" b="0" i="0" u="none" spc="10900">
                <a:noFill/>
                <a:effectLst/>
                <a:latin typeface="Times New Roman" pitchFamily="23"/>
                <a:ea typeface="宋体" pitchFamily="23"/>
                <a:cs typeface="宋体" pitchFamily="23"/>
                <a:sym typeface="Finished"/>
              </a:rPr>
              <a:t>⁠</a:t>
            </a:r>
            <a:endParaRPr lang="zh-CN" altLang="zh-CN" sz="2300" b="0" i="0" u="none" spc="10900">
              <a:solidFill>
                <a:srgbClr val="1EE3CF"/>
              </a:solidFill>
              <a:effectLst/>
              <a:latin typeface="Times New Roman" pitchFamily="23"/>
              <a:ea typeface="宋体" pitchFamily="23"/>
              <a:cs typeface="宋体" pitchFamily="23"/>
              <a:sym typeface="Finished"/>
              <a:hlinkClick r:id="" action="ppaction://macro?name={&quot;type&quot;:&quot;ImageText&quot;,&quot;item&quot;:&quot;ImageText&quot;,&quot;path&quot;:&quot;\\ImageTexts\\aa7d7897-efee-4df9-8c93-00a1585a7c12.png&quot;}"/>
            </a:endParaRPr>
          </a:p>
        </p:txBody>
      </p:sp>
      <p:sp>
        <p:nvSpPr>
          <p:cNvPr id="14005" name="yt_shape_14005"/>
          <p:cNvSpPr txBox="1"/>
          <p:nvPr/>
        </p:nvSpPr>
        <p:spPr>
          <a:xfrm>
            <a:off x="540000" y="1365004"/>
            <a:ext cx="11111999" cy="1941613"/>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列方程组解数学应用题的常用技巧</a:t>
            </a:r>
            <a:r>
              <a:rPr lang="zh-CN" altLang="zh-CN" sz="2400" b="0" i="0" u="none">
                <a:solidFill>
                  <a:srgbClr val="000000"/>
                </a:solidFill>
                <a:effectLst/>
                <a:latin typeface="Times New Roman" pitchFamily="24"/>
                <a:ea typeface="宋体" pitchFamily="24"/>
                <a:cs typeface="宋体" pitchFamily="24"/>
              </a:rPr>
              <a:t>：</a:t>
            </a:r>
          </a:p>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求解数字问题</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多用间接设未知数法</a:t>
            </a:r>
            <a:r>
              <a:rPr lang="en-US" altLang="zh-CN" sz="2400" b="0" i="0" u="none">
                <a:solidFill>
                  <a:srgbClr val="000000"/>
                </a:solidFill>
                <a:effectLst/>
                <a:latin typeface="Times New Roman" pitchFamily="24"/>
                <a:ea typeface="宋体" pitchFamily="24"/>
                <a:cs typeface="宋体" pitchFamily="24"/>
              </a:rPr>
              <a:t>.</a:t>
            </a:r>
          </a:p>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对于两位数</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三位数</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四位数等的数学问题</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关键是明确它们与各数位上的数字之间的关系</a:t>
            </a:r>
            <a:r>
              <a:rPr lang="en-US" altLang="zh-CN" sz="2400" b="0" i="0" u="none">
                <a:solidFill>
                  <a:srgbClr val="000000"/>
                </a:solidFill>
                <a:effectLst/>
                <a:latin typeface="Times New Roman" pitchFamily="24"/>
                <a:ea typeface="宋体" pitchFamily="24"/>
                <a:cs typeface="宋体" pitchFamily="24"/>
              </a:rPr>
              <a:t>.</a:t>
            </a:r>
          </a:p>
        </p:txBody>
      </p:sp>
      <p:pic>
        <p:nvPicPr>
          <p:cNvPr id="3" name="yt_shape_1684746048390">
            <a:extLst>
              <a:ext uri="{FF2B5EF4-FFF2-40B4-BE49-F238E27FC236}">
                <a16:creationId xmlns:a16="http://schemas.microsoft.com/office/drawing/2014/main" id="{B0B6760B-78C8-B481-933D-5238F356C60B}"/>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467350" y="944619"/>
            <a:ext cx="1257364" cy="320973"/>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968" name="yt_shape_13968"/>
              <p:cNvSpPr txBox="1"/>
              <p:nvPr/>
            </p:nvSpPr>
            <p:spPr>
              <a:xfrm>
                <a:off x="449000" y="1844824"/>
                <a:ext cx="9198031" cy="3050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设这个两位数十位上的数字为</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个位上的数字为</a:t>
                </a:r>
                <a:r>
                  <a:rPr lang="en-US" altLang="zh-CN" sz="2400" b="0" i="1" u="none" dirty="0">
                    <a:solidFill>
                      <a:srgbClr val="FF0000"/>
                    </a:solidFill>
                    <a:effectLst/>
                    <a:latin typeface="Times New Roman" pitchFamily="24"/>
                    <a:ea typeface="Times New Roman" pitchFamily="24"/>
                    <a:cs typeface="宋体" pitchFamily="24"/>
                  </a:rPr>
                  <a:t>y</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由题意</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p>
              <a:p>
                <a:pPr algn="l" eaLnBrk="1" latinLnBrk="0" hangingPunct="0">
                  <a:lnSpc>
                    <a:spcPct val="129999"/>
                  </a:lnSpc>
                </a:pPr>
                <a14:m>
                  <m:oMathPara xmlns:m="http://schemas.openxmlformats.org/officeDocument/2006/math">
                    <m:oMathParaPr>
                      <m:jc m:val="left"/>
                    </m:oMathParaPr>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e>
                            <m:e>
                              <m:r>
                                <a:rPr lang="en-US" altLang="zh-CN" sz="2400" b="0" i="1">
                                  <a:solidFill>
                                    <a:srgbClr val="FF0000"/>
                                  </a:solidFill>
                                  <a:effectLst/>
                                  <a:latin typeface="Cambria Math" panose="02040503050406030204" pitchFamily="12" charset="0"/>
                                  <a:ea typeface="Cambria Math" panose="02040503050406030204" pitchFamily="12" charset="0"/>
                                </a:rPr>
                                <m:t>&amp;</m:t>
                              </m:r>
                              <m:r>
                                <m:rPr>
                                  <m:nor/>
                                </m:rPr>
                                <a:rPr lang="en-US" altLang="zh-CN" sz="2400" b="0" i="0">
                                  <a:solidFill>
                                    <a:srgbClr val="FF0000"/>
                                  </a:solidFill>
                                  <a:effectLst/>
                                  <a:latin typeface="Times New Roman" panose="02040503050406030204" pitchFamily="12" charset="0"/>
                                  <a:ea typeface="宋体" panose="02040503050406030204" pitchFamily="12" charset="0"/>
                                </a:rPr>
                                <m:t>(10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r>
                                <m:rPr>
                                  <m:nor/>
                                </m:rPr>
                                <a:rPr lang="zh-CN" altLang="zh-CN" sz="2400" b="0" i="0">
                                  <a:solidFill>
                                    <a:srgbClr val="FF0000"/>
                                  </a:solidFill>
                                  <a:effectLst/>
                                  <a:latin typeface="Times New Roman" panose="02040503050406030204" pitchFamily="12" charset="0"/>
                                  <a:ea typeface="宋体" panose="02040503050406030204" pitchFamily="12" charset="0"/>
                                </a:rPr>
                                <m:t>＋</m:t>
                              </m:r>
                              <m:r>
                                <m:rPr>
                                  <m:nor/>
                                </m:rPr>
                                <a:rPr lang="en-US" altLang="zh-CN" sz="2400" b="0" i="0">
                                  <a:solidFill>
                                    <a:srgbClr val="FF0000"/>
                                  </a:solidFill>
                                  <a:effectLst/>
                                  <a:latin typeface="Times New Roman" panose="02040503050406030204" pitchFamily="12" charset="0"/>
                                  <a:ea typeface="宋体" panose="02040503050406030204" pitchFamily="12" charset="0"/>
                                </a:rPr>
                                <m:t>(10</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en-US" altLang="zh-CN" sz="2400" b="0" i="0">
                                  <a:solidFill>
                                    <a:srgbClr val="FF0000"/>
                                  </a:solidFill>
                                  <a:effectLst/>
                                  <a:latin typeface="Times New Roman" panose="02040503050406030204" pitchFamily="12" charset="0"/>
                                  <a:ea typeface="宋体" panose="02040503050406030204" pitchFamily="12" charset="0"/>
                                </a:rPr>
                                <m:t>)=143.</m:t>
                              </m:r>
                            </m:e>
                          </m:eqArr>
                        </m:e>
                      </m:d>
                    </m:oMath>
                  </m:oMathPara>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整理</a:t>
                </a:r>
                <a:r>
                  <a:rPr lang="zh-CN" altLang="zh-CN" sz="2400" b="0" i="0" u="none" dirty="0">
                    <a:solidFill>
                      <a:srgbClr val="FF0000"/>
                    </a:solidFill>
                    <a:effectLst/>
                    <a:latin typeface="宋体"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=13,</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e>
                        </m:eqArr>
                      </m:e>
                    </m:d>
                  </m:oMath>
                </a14:m>
                <a:r>
                  <a:rPr lang="zh-CN" altLang="zh-CN" sz="2400" b="0" i="0" u="none" dirty="0">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=4,</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=9.</m:t>
                            </m:r>
                          </m:e>
                        </m:eqArr>
                      </m:e>
                    </m:d>
                  </m:oMath>
                </a14:m>
                <a:endParaRPr lang="zh-CN" altLang="zh-CN" sz="2400" b="0" i="0" u="none" dirty="0">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即这个两位数是</a:t>
                </a:r>
                <a:r>
                  <a:rPr lang="en-US" altLang="zh-CN" sz="2400" b="0" i="0" u="none" dirty="0">
                    <a:solidFill>
                      <a:srgbClr val="FF0000"/>
                    </a:solidFill>
                    <a:effectLst/>
                    <a:latin typeface="Times New Roman" pitchFamily="24"/>
                    <a:ea typeface="Times New Roman" pitchFamily="24"/>
                    <a:cs typeface="宋体" pitchFamily="24"/>
                  </a:rPr>
                  <a:t>49</a:t>
                </a:r>
                <a:r>
                  <a:rPr lang="en-US" altLang="zh-CN" sz="2400" b="0" i="0" u="none" dirty="0">
                    <a:solidFill>
                      <a:srgbClr val="FF0000"/>
                    </a:solidFill>
                    <a:effectLst/>
                    <a:latin typeface="宋体" pitchFamily="24"/>
                    <a:ea typeface="宋体" pitchFamily="24"/>
                    <a:cs typeface="宋体" pitchFamily="24"/>
                  </a:rPr>
                  <a:t>.</a:t>
                </a:r>
              </a:p>
            </p:txBody>
          </p:sp>
        </mc:Choice>
        <mc:Fallback>
          <p:sp>
            <p:nvSpPr>
              <p:cNvPr id="13968" name="yt_shape_13968"/>
              <p:cNvSpPr txBox="1">
                <a:spLocks noRot="1" noChangeAspect="1" noMove="1" noResize="1" noEditPoints="1" noAdjustHandles="1" noChangeArrowheads="1" noChangeShapeType="1" noTextEdit="1"/>
              </p:cNvSpPr>
              <p:nvPr/>
            </p:nvSpPr>
            <p:spPr>
              <a:xfrm>
                <a:off x="449000" y="1844824"/>
                <a:ext cx="9198031" cy="3050515"/>
              </a:xfrm>
              <a:prstGeom prst="rect">
                <a:avLst/>
              </a:prstGeom>
              <a:blipFill>
                <a:blip r:embed="rId2"/>
                <a:stretch>
                  <a:fillRect l="-2054" t="-1800" r="-994" b="-5200"/>
                </a:stretch>
              </a:blipFill>
            </p:spPr>
            <p:txBody>
              <a:bodyPr/>
              <a:lstStyle/>
              <a:p>
                <a:r>
                  <a:rPr lang="zh-CN" altLang="en-US">
                    <a:noFill/>
                  </a:rPr>
                  <a:t> </a:t>
                </a:r>
              </a:p>
            </p:txBody>
          </p:sp>
        </mc:Fallback>
      </mc:AlternateContent>
      <p:sp>
        <p:nvSpPr>
          <p:cNvPr id="2" name="yt_shape_13967">
            <a:extLst>
              <a:ext uri="{FF2B5EF4-FFF2-40B4-BE49-F238E27FC236}">
                <a16:creationId xmlns:a16="http://schemas.microsoft.com/office/drawing/2014/main" id="{4A660535-A848-AD6C-1DCE-D137D2207327}"/>
              </a:ext>
            </a:extLst>
          </p:cNvPr>
          <p:cNvSpPr txBox="1"/>
          <p:nvPr/>
        </p:nvSpPr>
        <p:spPr>
          <a:xfrm>
            <a:off x="445448" y="83671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有一个两位数，个位上的数字比十位上的数字大</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，如果把这两个数字的位置对调，那么所得的新数与原数的和为</a:t>
            </a:r>
            <a:r>
              <a:rPr lang="en-US" altLang="zh-CN" sz="2400" b="0" i="0" u="none" dirty="0">
                <a:solidFill>
                  <a:srgbClr val="000000"/>
                </a:solidFill>
                <a:effectLst/>
                <a:latin typeface="Times New Roman" pitchFamily="24"/>
                <a:ea typeface="Times New Roman" pitchFamily="24"/>
                <a:cs typeface="宋体" pitchFamily="24"/>
              </a:rPr>
              <a:t>143</a:t>
            </a:r>
            <a:r>
              <a:rPr lang="zh-CN" altLang="zh-CN" sz="2400" b="0" i="0" u="none" dirty="0">
                <a:solidFill>
                  <a:srgbClr val="000000"/>
                </a:solidFill>
                <a:effectLst/>
                <a:latin typeface="Times New Roman" pitchFamily="24"/>
                <a:ea typeface="宋体" pitchFamily="24"/>
                <a:cs typeface="宋体" pitchFamily="24"/>
              </a:rPr>
              <a:t>，求这个两位数</a:t>
            </a:r>
            <a:r>
              <a:rPr lang="en-US" altLang="zh-CN" sz="2400" b="0" i="0" u="none" dirty="0">
                <a:solidFill>
                  <a:srgbClr val="00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968">
                                            <p:txEl>
                                              <p:pRg st="0" end="0"/>
                                            </p:txEl>
                                          </p:spTgt>
                                        </p:tgtEl>
                                        <p:attrNameLst>
                                          <p:attrName>style.visibility</p:attrName>
                                        </p:attrNameLst>
                                      </p:cBhvr>
                                      <p:to>
                                        <p:strVal val="visible"/>
                                      </p:to>
                                    </p:set>
                                    <p:animEffect transition="in" filter="blinds(horizontal)">
                                      <p:cBhvr>
                                        <p:cTn id="7" dur="500"/>
                                        <p:tgtEl>
                                          <p:spTgt spid="1396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968">
                                            <p:txEl>
                                              <p:pRg st="1" end="1"/>
                                            </p:txEl>
                                          </p:spTgt>
                                        </p:tgtEl>
                                        <p:attrNameLst>
                                          <p:attrName>style.visibility</p:attrName>
                                        </p:attrNameLst>
                                      </p:cBhvr>
                                      <p:to>
                                        <p:strVal val="visible"/>
                                      </p:to>
                                    </p:set>
                                    <p:animEffect transition="in" filter="blinds(horizontal)">
                                      <p:cBhvr>
                                        <p:cTn id="10" dur="500"/>
                                        <p:tgtEl>
                                          <p:spTgt spid="1396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968">
                                            <p:txEl>
                                              <p:pRg st="2" end="2"/>
                                            </p:txEl>
                                          </p:spTgt>
                                        </p:tgtEl>
                                        <p:attrNameLst>
                                          <p:attrName>style.visibility</p:attrName>
                                        </p:attrNameLst>
                                      </p:cBhvr>
                                      <p:to>
                                        <p:strVal val="visible"/>
                                      </p:to>
                                    </p:set>
                                    <p:animEffect transition="in" filter="blinds(horizontal)">
                                      <p:cBhvr>
                                        <p:cTn id="13" dur="500"/>
                                        <p:tgtEl>
                                          <p:spTgt spid="13968">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968">
                                            <p:txEl>
                                              <p:pRg st="3" end="3"/>
                                            </p:txEl>
                                          </p:spTgt>
                                        </p:tgtEl>
                                        <p:attrNameLst>
                                          <p:attrName>style.visibility</p:attrName>
                                        </p:attrNameLst>
                                      </p:cBhvr>
                                      <p:to>
                                        <p:strVal val="visible"/>
                                      </p:to>
                                    </p:set>
                                    <p:animEffect transition="in" filter="blinds(horizontal)">
                                      <p:cBhvr>
                                        <p:cTn id="16" dur="500"/>
                                        <p:tgtEl>
                                          <p:spTgt spid="1396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68"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0" name="yt_shape_13970"/>
          <p:cNvSpPr txBox="1"/>
          <p:nvPr/>
        </p:nvSpPr>
        <p:spPr>
          <a:xfrm>
            <a:off x="540000" y="900000"/>
            <a:ext cx="610423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列二元一次方程组解行程类问题</a:t>
            </a:r>
          </a:p>
        </p:txBody>
      </p:sp>
      <p:sp>
        <p:nvSpPr>
          <p:cNvPr id="13971" name="yt_shape_13971"/>
          <p:cNvSpPr txBox="1"/>
          <p:nvPr/>
        </p:nvSpPr>
        <p:spPr>
          <a:xfrm>
            <a:off x="540119" y="13995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甲、乙两人相距</a:t>
            </a:r>
            <a:r>
              <a:rPr lang="en-US" altLang="zh-CN" sz="2400" b="0" i="0" u="none">
                <a:solidFill>
                  <a:srgbClr val="000000"/>
                </a:solidFill>
                <a:effectLst/>
                <a:latin typeface="Times New Roman" pitchFamily="24"/>
                <a:ea typeface="Times New Roman" pitchFamily="24"/>
                <a:cs typeface="宋体" pitchFamily="24"/>
              </a:rPr>
              <a:t>50km</a:t>
            </a:r>
            <a:r>
              <a:rPr lang="zh-CN" altLang="zh-CN" sz="2400" b="0" i="0" u="none">
                <a:solidFill>
                  <a:srgbClr val="000000"/>
                </a:solidFill>
                <a:effectLst/>
                <a:latin typeface="Times New Roman" pitchFamily="24"/>
                <a:ea typeface="宋体" pitchFamily="24"/>
                <a:cs typeface="宋体" pitchFamily="24"/>
              </a:rPr>
              <a:t>，若同向而行，乙</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可追上甲；若相向而行，</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两人相遇</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设甲、乙两人的速度分别为</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Times New Roman" pitchFamily="24"/>
                <a:ea typeface="Times New Roman" pitchFamily="24"/>
                <a:cs typeface="宋体" pitchFamily="24"/>
              </a:rPr>
              <a:t>km/h</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a:solidFill>
                  <a:srgbClr val="000000"/>
                </a:solidFill>
                <a:effectLst/>
                <a:latin typeface="Times New Roman" pitchFamily="24"/>
                <a:ea typeface="Times New Roman" pitchFamily="24"/>
                <a:cs typeface="宋体" pitchFamily="24"/>
              </a:rPr>
              <a:t>km/h</a:t>
            </a:r>
            <a:r>
              <a:rPr lang="zh-CN" altLang="zh-CN" sz="2400" b="0" i="0" u="none">
                <a:solidFill>
                  <a:srgbClr val="000000"/>
                </a:solidFill>
                <a:effectLst/>
                <a:latin typeface="Times New Roman" pitchFamily="24"/>
                <a:ea typeface="宋体" pitchFamily="24"/>
                <a:cs typeface="宋体" pitchFamily="24"/>
              </a:rPr>
              <a:t>，则可列出的方程组是（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3972" name="yt_table_13972" title="H_167.0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63681536"/>
                  </p:ext>
                </p:extLst>
              </p:nvPr>
            </p:nvGraphicFramePr>
            <p:xfrm>
              <a:off x="540000" y="2511364"/>
              <a:ext cx="7406450" cy="2121154"/>
            </p:xfrm>
            <a:graphic>
              <a:graphicData uri="http://schemas.openxmlformats.org/drawingml/2006/table">
                <a:tbl>
                  <a:tblPr/>
                  <a:tblGrid>
                    <a:gridCol w="4062032">
                      <a:extLst>
                        <a:ext uri="{9D8B030D-6E8A-4147-A177-3AD203B41FA5}">
                          <a16:colId xmlns:a16="http://schemas.microsoft.com/office/drawing/2014/main" val="10592"/>
                        </a:ext>
                      </a:extLst>
                    </a:gridCol>
                    <a:gridCol w="3344418">
                      <a:extLst>
                        <a:ext uri="{9D8B030D-6E8A-4147-A177-3AD203B41FA5}">
                          <a16:colId xmlns:a16="http://schemas.microsoft.com/office/drawing/2014/main" val="1059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𝑦</m:t>
                                      </m:r>
                                      <m:r>
                                        <m:rPr>
                                          <m:nor/>
                                        </m:rPr>
                                        <a:rPr lang="en-US" altLang="zh-CN" sz="2400" b="0" i="0">
                                          <a:solidFill>
                                            <a:srgbClr val="010000"/>
                                          </a:solidFill>
                                          <a:effectLst/>
                                          <a:latin typeface="Times New Roman" panose="02040503050406030204" pitchFamily="12" charset="0"/>
                                          <a:ea typeface="宋体"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=50,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−10</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−2</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=50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9"/>
                      </a:ext>
                    </a:extLst>
                  </a:tr>
                </a:tbl>
              </a:graphicData>
            </a:graphic>
          </p:graphicFrame>
        </mc:Choice>
        <mc:Fallback xmlns:p14="http://schemas.microsoft.com/office/powerpoint/2010/main" xmlns:a16="http://schemas.microsoft.com/office/drawing/2014/main" xmlns="">
          <p:graphicFrame>
            <p:nvGraphicFramePr>
              <p:cNvPr id="13972" name="yt_table_13972" descr="{&quot;rangeId&quot;:5,&quot;type&quot;:&quot;Option&quot;}" title="H_167.0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63681536"/>
                  </p:ext>
                </p:extLst>
              </p:nvPr>
            </p:nvGraphicFramePr>
            <p:xfrm>
              <a:off x="540000" y="2511364"/>
              <a:ext cx="7406450" cy="2121154"/>
            </p:xfrm>
            <a:graphic>
              <a:graphicData uri="http://schemas.openxmlformats.org/drawingml/2006/table">
                <a:tbl>
                  <a:tblPr/>
                  <a:tblGrid>
                    <a:gridCol w="4062032">
                      <a:extLst>
                        <a:ext uri="{9D8B030D-6E8A-4147-A177-3AD203B41FA5}">
                          <a16:colId xmlns:a16="http://schemas.microsoft.com/office/drawing/2014/main" val="10592"/>
                        </a:ext>
                      </a:extLst>
                    </a:gridCol>
                    <a:gridCol w="3344418">
                      <a:extLst>
                        <a:ext uri="{9D8B030D-6E8A-4147-A177-3AD203B41FA5}">
                          <a16:colId xmlns:a16="http://schemas.microsoft.com/office/drawing/2014/main" val="10593"/>
                        </a:ext>
                      </a:extLst>
                    </a:gridCol>
                  </a:tblGrid>
                  <a:tr h="106057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82309" b="-994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21494" b="-99429"/>
                          </a:stretch>
                        </a:blipFill>
                      </a:tcPr>
                    </a:tc>
                    <a:extLst>
                      <a:ext uri="{0D108BD9-81ED-4DB2-BD59-A6C34878D82A}">
                        <a16:rowId xmlns:a16="http://schemas.microsoft.com/office/drawing/2014/main" val="10538"/>
                      </a:ext>
                    </a:extLst>
                  </a:tr>
                  <a:tr h="106057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575" r="-8230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21494" t="-100575"/>
                          </a:stretch>
                        </a:blipFill>
                      </a:tcPr>
                    </a:tc>
                    <a:extLst>
                      <a:ext uri="{0D108BD9-81ED-4DB2-BD59-A6C34878D82A}">
                        <a16:rowId xmlns:a16="http://schemas.microsoft.com/office/drawing/2014/main" val="10539"/>
                      </a:ext>
                    </a:extLst>
                  </a:tr>
                </a:tbl>
              </a:graphicData>
            </a:graphic>
          </p:graphicFrame>
        </mc:Fallback>
      </mc:AlternateContent>
      <p:pic>
        <p:nvPicPr>
          <p:cNvPr id="3" name="yt_shape_1684746048282">
            <a:extLst>
              <a:ext uri="{FF2B5EF4-FFF2-40B4-BE49-F238E27FC236}">
                <a16:creationId xmlns:a16="http://schemas.microsoft.com/office/drawing/2014/main" id="{2FBD7207-7670-16A7-404D-E610D8B2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2" name="文本框 1">
            <a:extLst>
              <a:ext uri="{FF2B5EF4-FFF2-40B4-BE49-F238E27FC236}">
                <a16:creationId xmlns:a16="http://schemas.microsoft.com/office/drawing/2014/main" id="{3BDBB948-8B40-6D78-A696-79749D05AC61}"/>
              </a:ext>
            </a:extLst>
          </p:cNvPr>
          <p:cNvSpPr txBox="1"/>
          <p:nvPr/>
        </p:nvSpPr>
        <p:spPr>
          <a:xfrm>
            <a:off x="9590932" y="18282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3" name="yt_shape_13973"/>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一艘轮船顺流航行时，每小时行</a:t>
            </a:r>
            <a:r>
              <a:rPr lang="en-US" altLang="zh-CN" sz="2400" b="0" i="0" u="none">
                <a:solidFill>
                  <a:srgbClr val="000000"/>
                </a:solidFill>
                <a:effectLst/>
                <a:latin typeface="Times New Roman" pitchFamily="24"/>
                <a:ea typeface="Times New Roman" pitchFamily="24"/>
                <a:cs typeface="宋体" pitchFamily="24"/>
              </a:rPr>
              <a:t>32km</a:t>
            </a:r>
            <a:r>
              <a:rPr lang="zh-CN" altLang="zh-CN" sz="2400" b="0" i="0" u="none">
                <a:solidFill>
                  <a:srgbClr val="000000"/>
                </a:solidFill>
                <a:effectLst/>
                <a:latin typeface="Times New Roman" pitchFamily="24"/>
                <a:ea typeface="宋体" pitchFamily="24"/>
                <a:cs typeface="宋体" pitchFamily="24"/>
              </a:rPr>
              <a:t>，逆流航行时，每小时行</a:t>
            </a:r>
            <a:r>
              <a:rPr lang="en-US" altLang="zh-CN" sz="2400" b="0" i="0" u="none">
                <a:solidFill>
                  <a:srgbClr val="000000"/>
                </a:solidFill>
                <a:effectLst/>
                <a:latin typeface="Times New Roman" pitchFamily="24"/>
                <a:ea typeface="Times New Roman" pitchFamily="24"/>
                <a:cs typeface="宋体" pitchFamily="24"/>
              </a:rPr>
              <a:t>28km</a:t>
            </a:r>
            <a:r>
              <a:rPr lang="zh-CN" altLang="zh-CN" sz="2400" b="0" i="0" u="none">
                <a:solidFill>
                  <a:srgbClr val="000000"/>
                </a:solidFill>
                <a:effectLst/>
                <a:latin typeface="Times New Roman" pitchFamily="24"/>
                <a:ea typeface="宋体" pitchFamily="24"/>
                <a:cs typeface="宋体" pitchFamily="24"/>
              </a:rPr>
              <a:t>，则轮船在静水中的速度是每小时行</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30</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km</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3974" name="yt_shape_13974"/>
          <p:cNvSpPr txBox="1"/>
          <p:nvPr/>
        </p:nvSpPr>
        <p:spPr>
          <a:xfrm>
            <a:off x="540119" y="185943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甲、乙两人从相距</a:t>
            </a:r>
            <a:r>
              <a:rPr lang="en-US" altLang="zh-CN" sz="2400" b="0" i="0" u="none">
                <a:solidFill>
                  <a:srgbClr val="000000"/>
                </a:solidFill>
                <a:effectLst/>
                <a:latin typeface="Times New Roman" pitchFamily="24"/>
                <a:ea typeface="Times New Roman" pitchFamily="24"/>
                <a:cs typeface="宋体" pitchFamily="24"/>
              </a:rPr>
              <a:t>36km</a:t>
            </a:r>
            <a:r>
              <a:rPr lang="zh-CN" altLang="zh-CN" sz="2400" b="0" i="0" u="none">
                <a:solidFill>
                  <a:srgbClr val="000000"/>
                </a:solidFill>
                <a:effectLst/>
                <a:latin typeface="Times New Roman" pitchFamily="24"/>
                <a:ea typeface="宋体" pitchFamily="24"/>
                <a:cs typeface="宋体" pitchFamily="24"/>
              </a:rPr>
              <a:t>的两地相向而行，如果甲比乙先走</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，那么他们在乙出发</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后相遇；如果乙比甲先走</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，那么他们在甲出发</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后相遇，求甲、乙两人每小时各走多少千米？</a:t>
            </a:r>
          </a:p>
        </p:txBody>
      </p:sp>
      <mc:AlternateContent xmlns:mc="http://schemas.openxmlformats.org/markup-compatibility/2006" xmlns:a14="http://schemas.microsoft.com/office/drawing/2010/main">
        <mc:Choice Requires="a14">
          <p:sp>
            <p:nvSpPr>
              <p:cNvPr id="13975" name="yt_shape_13975"/>
              <p:cNvSpPr txBox="1"/>
              <p:nvPr/>
            </p:nvSpPr>
            <p:spPr>
              <a:xfrm>
                <a:off x="540000" y="3299001"/>
                <a:ext cx="5889433"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设甲每小时走</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宋体" pitchFamily="24"/>
                  </a:rPr>
                  <a:t>千米</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乙每小时走</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宋体" pitchFamily="24"/>
                  </a:rPr>
                  <a:t>千米</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由题意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+2.5(</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)=36,</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)=36.</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a16="http://schemas.microsoft.com/office/drawing/2014/main" xmlns="">
          <p:sp>
            <p:nvSpPr>
              <p:cNvPr id="13975" name="yt_shape_13975" descr="{&quot;rangeId&quot;:6,&quot;color&quot;:&quot;R&quot;,&quot;FixedLineSpacing&quot;:&quot;1.0&quot;,&quot;mathAnswerShape&quot;:1}"/>
              <p:cNvSpPr txBox="1">
                <a:spLocks noRot="1" noChangeAspect="1" noMove="1" noResize="1" noEditPoints="1" noAdjustHandles="1" noChangeArrowheads="1" noChangeShapeType="1" noTextEdit="1"/>
              </p:cNvSpPr>
              <p:nvPr/>
            </p:nvSpPr>
            <p:spPr>
              <a:xfrm>
                <a:off x="540000" y="3299001"/>
                <a:ext cx="5889433" cy="1193147"/>
              </a:xfrm>
              <a:prstGeom prst="rect">
                <a:avLst/>
              </a:prstGeom>
              <a:blipFill>
                <a:blip r:embed="rId2"/>
                <a:stretch>
                  <a:fillRect l="-3209" t="-9184" r="-217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977" name="yt_shape_13977"/>
              <p:cNvSpPr txBox="1"/>
              <p:nvPr/>
            </p:nvSpPr>
            <p:spPr>
              <a:xfrm>
                <a:off x="540000" y="4542936"/>
                <a:ext cx="5402120"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=6,</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=3.6.</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所以甲每小时走</a:t>
                </a:r>
                <a:r>
                  <a:rPr lang="en-US" altLang="zh-CN" sz="2400" b="0" i="0" u="none">
                    <a:solidFill>
                      <a:srgbClr val="FF0000"/>
                    </a:solidFill>
                    <a:effectLst/>
                    <a:latin typeface="Times New Roman" pitchFamily="24"/>
                    <a:ea typeface="Times New Roman" pitchFamily="24"/>
                    <a:cs typeface="宋体" pitchFamily="24"/>
                  </a:rPr>
                  <a:t>6km</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乙每小时走</a:t>
                </a:r>
                <a:r>
                  <a:rPr lang="en-US" altLang="zh-CN" sz="2400" b="0" i="0" u="none">
                    <a:solidFill>
                      <a:srgbClr val="FF0000"/>
                    </a:solidFill>
                    <a:effectLst/>
                    <a:latin typeface="Times New Roman" pitchFamily="24"/>
                    <a:ea typeface="Times New Roman" pitchFamily="24"/>
                    <a:cs typeface="宋体" pitchFamily="24"/>
                  </a:rPr>
                  <a:t>3</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6km</a:t>
                </a:r>
                <a:r>
                  <a:rPr lang="en-US" altLang="zh-CN" sz="2400" b="0" i="0" u="none">
                    <a:solidFill>
                      <a:srgbClr val="FF0000"/>
                    </a:solidFill>
                    <a:effectLst/>
                    <a:latin typeface="Times New Roman" pitchFamily="24"/>
                    <a:ea typeface="宋体" pitchFamily="24"/>
                    <a:cs typeface="宋体" pitchFamily="24"/>
                  </a:rPr>
                  <a:t>.</a:t>
                </a:r>
              </a:p>
            </p:txBody>
          </p:sp>
        </mc:Choice>
        <mc:Fallback xmlns:a16="http://schemas.microsoft.com/office/drawing/2014/main" xmlns="">
          <p:sp>
            <p:nvSpPr>
              <p:cNvPr id="13977" name="yt_shape_13977" descr="{&quot;rangeId&quot;:6,&quot;color&quot;:&quot;R&quot;,&quot;FixedLineSpacing&quot;:&quot;1.0&quot;,&quot;mathAnswerShape&quot;:1}"/>
              <p:cNvSpPr txBox="1">
                <a:spLocks noRot="1" noChangeAspect="1" noMove="1" noResize="1" noEditPoints="1" noAdjustHandles="1" noChangeArrowheads="1" noChangeShapeType="1" noTextEdit="1"/>
              </p:cNvSpPr>
              <p:nvPr/>
            </p:nvSpPr>
            <p:spPr>
              <a:xfrm>
                <a:off x="540000" y="4542936"/>
                <a:ext cx="5402120" cy="1193147"/>
              </a:xfrm>
              <a:prstGeom prst="rect">
                <a:avLst/>
              </a:prstGeom>
              <a:blipFill>
                <a:blip r:embed="rId3"/>
                <a:stretch>
                  <a:fillRect l="-3499" r="-2144" b="-1530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FD3B1EB-6D75-C6F8-6189-B643FC124713}"/>
              </a:ext>
            </a:extLst>
          </p:cNvPr>
          <p:cNvSpPr txBox="1"/>
          <p:nvPr/>
        </p:nvSpPr>
        <p:spPr>
          <a:xfrm>
            <a:off x="3802908" y="1328682"/>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975">
                                            <p:txEl>
                                              <p:pRg st="0" end="0"/>
                                            </p:txEl>
                                          </p:spTgt>
                                        </p:tgtEl>
                                        <p:attrNameLst>
                                          <p:attrName>style.visibility</p:attrName>
                                        </p:attrNameLst>
                                      </p:cBhvr>
                                      <p:to>
                                        <p:strVal val="visible"/>
                                      </p:to>
                                    </p:set>
                                    <p:animEffect transition="in" filter="blinds(horizontal)">
                                      <p:cBhvr>
                                        <p:cTn id="12" dur="500"/>
                                        <p:tgtEl>
                                          <p:spTgt spid="13975">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975">
                                            <p:txEl>
                                              <p:pRg st="1" end="1"/>
                                            </p:txEl>
                                          </p:spTgt>
                                        </p:tgtEl>
                                        <p:attrNameLst>
                                          <p:attrName>style.visibility</p:attrName>
                                        </p:attrNameLst>
                                      </p:cBhvr>
                                      <p:to>
                                        <p:strVal val="visible"/>
                                      </p:to>
                                    </p:set>
                                    <p:animEffect transition="in" filter="blinds(horizontal)">
                                      <p:cBhvr>
                                        <p:cTn id="15" dur="500"/>
                                        <p:tgtEl>
                                          <p:spTgt spid="13975">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977">
                                            <p:txEl>
                                              <p:pRg st="0" end="0"/>
                                            </p:txEl>
                                          </p:spTgt>
                                        </p:tgtEl>
                                        <p:attrNameLst>
                                          <p:attrName>style.visibility</p:attrName>
                                        </p:attrNameLst>
                                      </p:cBhvr>
                                      <p:to>
                                        <p:strVal val="visible"/>
                                      </p:to>
                                    </p:set>
                                    <p:animEffect transition="in" filter="blinds(horizontal)">
                                      <p:cBhvr>
                                        <p:cTn id="18" dur="500"/>
                                        <p:tgtEl>
                                          <p:spTgt spid="13977">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977">
                                            <p:txEl>
                                              <p:pRg st="1" end="1"/>
                                            </p:txEl>
                                          </p:spTgt>
                                        </p:tgtEl>
                                        <p:attrNameLst>
                                          <p:attrName>style.visibility</p:attrName>
                                        </p:attrNameLst>
                                      </p:cBhvr>
                                      <p:to>
                                        <p:strVal val="visible"/>
                                      </p:to>
                                    </p:set>
                                    <p:animEffect transition="in" filter="blinds(horizontal)">
                                      <p:cBhvr>
                                        <p:cTn id="21" dur="500"/>
                                        <p:tgtEl>
                                          <p:spTgt spid="1397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75" grpId="0" build="allAtOnce"/>
      <p:bldP spid="13977" grpId="0" build="allAtOnce"/>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9" name="yt_shape_13979"/>
          <p:cNvSpPr txBox="1"/>
          <p:nvPr/>
        </p:nvSpPr>
        <p:spPr>
          <a:xfrm>
            <a:off x="540000" y="900000"/>
            <a:ext cx="702756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未理解已知时间下所对应的路程而出错</a:t>
            </a:r>
          </a:p>
        </p:txBody>
      </p:sp>
      <p:sp>
        <p:nvSpPr>
          <p:cNvPr id="13980" name="yt_shape_13980"/>
          <p:cNvSpPr txBox="1"/>
          <p:nvPr/>
        </p:nvSpPr>
        <p:spPr>
          <a:xfrm>
            <a:off x="540119" y="139956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已知某桥长</a:t>
            </a:r>
            <a:r>
              <a:rPr lang="en-US" altLang="zh-CN" sz="2400" b="0" i="0" u="none">
                <a:solidFill>
                  <a:srgbClr val="000000"/>
                </a:solidFill>
                <a:effectLst/>
                <a:latin typeface="Times New Roman" pitchFamily="24"/>
                <a:ea typeface="Times New Roman" pitchFamily="24"/>
                <a:cs typeface="宋体" pitchFamily="24"/>
              </a:rPr>
              <a:t>1000m</a:t>
            </a:r>
            <a:r>
              <a:rPr lang="zh-CN" altLang="zh-CN" sz="2400" b="0" i="0" u="none">
                <a:solidFill>
                  <a:srgbClr val="000000"/>
                </a:solidFill>
                <a:effectLst/>
                <a:latin typeface="Times New Roman" pitchFamily="24"/>
                <a:ea typeface="宋体" pitchFamily="24"/>
                <a:cs typeface="宋体" pitchFamily="24"/>
              </a:rPr>
              <a:t>，一列火车从桥上通过，测得火车开始上桥到完全过桥共用了</a:t>
            </a:r>
            <a:r>
              <a:rPr lang="en-US" altLang="zh-CN" sz="2400" b="0" i="0" u="none">
                <a:solidFill>
                  <a:srgbClr val="000000"/>
                </a:solidFill>
                <a:effectLst/>
                <a:latin typeface="Times New Roman" pitchFamily="24"/>
                <a:ea typeface="Times New Roman" pitchFamily="24"/>
                <a:cs typeface="宋体" pitchFamily="24"/>
              </a:rPr>
              <a:t>1min</a:t>
            </a:r>
            <a:r>
              <a:rPr lang="zh-CN" altLang="zh-CN" sz="2400" b="0" i="0" u="none">
                <a:solidFill>
                  <a:srgbClr val="000000"/>
                </a:solidFill>
                <a:effectLst/>
                <a:latin typeface="Times New Roman" pitchFamily="24"/>
                <a:ea typeface="宋体" pitchFamily="24"/>
                <a:cs typeface="宋体" pitchFamily="24"/>
              </a:rPr>
              <a:t>，整列火车在桥上的时间为</a:t>
            </a:r>
            <a:r>
              <a:rPr lang="en-US" altLang="zh-CN" sz="2400" b="0" i="0" u="none">
                <a:solidFill>
                  <a:srgbClr val="000000"/>
                </a:solidFill>
                <a:effectLst/>
                <a:latin typeface="Times New Roman" pitchFamily="24"/>
                <a:ea typeface="Times New Roman" pitchFamily="24"/>
                <a:cs typeface="宋体" pitchFamily="24"/>
              </a:rPr>
              <a:t>40s</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设火车的速度为</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Times New Roman" pitchFamily="24"/>
                <a:ea typeface="Times New Roman" pitchFamily="24"/>
                <a:cs typeface="宋体" pitchFamily="24"/>
              </a:rPr>
              <a:t>m/s</a:t>
            </a:r>
            <a:r>
              <a:rPr lang="zh-CN" altLang="zh-CN" sz="2400" b="0" i="0" u="none">
                <a:solidFill>
                  <a:srgbClr val="000000"/>
                </a:solidFill>
                <a:effectLst/>
                <a:latin typeface="Times New Roman" pitchFamily="24"/>
                <a:ea typeface="宋体" pitchFamily="24"/>
                <a:cs typeface="宋体" pitchFamily="24"/>
              </a:rPr>
              <a:t>，车长为</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，所列方程正确的是（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3981" name="yt_table_13981" title="H_203.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13374970"/>
                  </p:ext>
                </p:extLst>
              </p:nvPr>
            </p:nvGraphicFramePr>
            <p:xfrm>
              <a:off x="540000" y="2991495"/>
              <a:ext cx="7442709" cy="2578608"/>
            </p:xfrm>
            <a:graphic>
              <a:graphicData uri="http://schemas.openxmlformats.org/drawingml/2006/table">
                <a:tbl>
                  <a:tblPr/>
                  <a:tblGrid>
                    <a:gridCol w="4227132">
                      <a:extLst>
                        <a:ext uri="{9D8B030D-6E8A-4147-A177-3AD203B41FA5}">
                          <a16:colId xmlns:a16="http://schemas.microsoft.com/office/drawing/2014/main" val="10594"/>
                        </a:ext>
                      </a:extLst>
                    </a:gridCol>
                    <a:gridCol w="3215577">
                      <a:extLst>
                        <a:ext uri="{9D8B030D-6E8A-4147-A177-3AD203B41FA5}">
                          <a16:colId xmlns:a16="http://schemas.microsoft.com/office/drawing/2014/main" val="1059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60</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40</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60</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0">
                                          <a:solidFill>
                                            <a:srgbClr val="010000"/>
                                          </a:solidFill>
                                          <a:effectLst/>
                                          <a:latin typeface="Cambria Math" panose="02040503050406030204" pitchFamily="12" charset="0"/>
                                          <a:ea typeface="Cambria Math" panose="02040503050406030204" pitchFamily="12" charset="0"/>
                                        </a:rPr>
                                        <m:t>40</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0"/>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
                                      <m:r>
                                        <a:rPr lang="en-US" altLang="zh-CN" sz="2400" b="0" i="1">
                                          <a:solidFill>
                                            <a:srgbClr val="010000"/>
                                          </a:solidFill>
                                          <a:effectLst/>
                                          <a:latin typeface="Cambria Math" panose="02040503050406030204" pitchFamily="12" charset="0"/>
                                          <a:ea typeface="Cambria Math" panose="02040503050406030204" pitchFamily="12" charset="0"/>
                                        </a:rPr>
                                        <m:t>&amp;</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40</m:t>
                                          </m:r>
                                        </m:num>
                                        <m:den>
                                          <m:r>
                                            <a:rPr lang="en-US" altLang="zh-CN" sz="2400" b="0" i="0">
                                              <a:solidFill>
                                                <a:srgbClr val="010000"/>
                                              </a:solidFill>
                                              <a:effectLst/>
                                              <a:latin typeface="Cambria Math" panose="02040503050406030204" pitchFamily="12" charset="0"/>
                                              <a:ea typeface="Cambria Math" panose="02040503050406030204" pitchFamily="12" charset="0"/>
                                            </a:rPr>
                                            <m:t>60</m:t>
                                          </m:r>
                                        </m:den>
                                      </m:f>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14:m>
                            <m:oMath xmlns:m="http://schemas.openxmlformats.org/officeDocument/2006/math">
                              <m:d>
                                <m:dPr>
                                  <m:begChr m:val="{"/>
                                  <m:endChr m:val=""/>
                                  <m:ctrlPr>
                                    <a:rPr lang="en-US" altLang="zh-CN" sz="2400" b="0" i="1">
                                      <a:solidFill>
                                        <a:srgbClr val="01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010000"/>
                                          </a:solidFill>
                                          <a:effectLst/>
                                          <a:latin typeface="Cambria Math" panose="02040503050406030204" pitchFamily="18" charset="0"/>
                                          <a:ea typeface="Cambria Math" panose="02040503050406030204" pitchFamily="12" charset="0"/>
                                        </a:rPr>
                                      </m:ctrlPr>
                                    </m:eqArrPr>
                                    <m:e>
                                      <m:r>
                                        <a:rPr lang="en-US" altLang="zh-CN" sz="2400" b="0" i="1">
                                          <a:solidFill>
                                            <a:srgbClr val="010000"/>
                                          </a:solidFill>
                                          <a:effectLst/>
                                          <a:latin typeface="Cambria Math" panose="02040503050406030204" pitchFamily="12" charset="0"/>
                                          <a:ea typeface="Cambria Math" panose="02040503050406030204" pitchFamily="12" charset="0"/>
                                        </a:rPr>
                                        <m:t>&amp;</m:t>
                                      </m:r>
                                      <m:r>
                                        <a:rPr lang="en-US" altLang="zh-CN" sz="2400" b="0" i="1">
                                          <a:solidFill>
                                            <a:srgbClr val="010000"/>
                                          </a:solidFill>
                                          <a:effectLst/>
                                          <a:latin typeface="Cambria Math" panose="02040503050406030204" pitchFamily="12" charset="0"/>
                                          <a:ea typeface="Cambria Math" panose="02040503050406030204" pitchFamily="12" charset="0"/>
                                        </a:rPr>
                                        <m:t>𝑥</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
                                      <m:r>
                                        <a:rPr lang="en-US" altLang="zh-CN" sz="2400" b="0" i="1">
                                          <a:solidFill>
                                            <a:srgbClr val="010000"/>
                                          </a:solidFill>
                                          <a:effectLst/>
                                          <a:latin typeface="Cambria Math" panose="02040503050406030204" pitchFamily="12" charset="0"/>
                                          <a:ea typeface="Cambria Math" panose="02040503050406030204" pitchFamily="12" charset="0"/>
                                        </a:rPr>
                                        <m:t>&amp;</m:t>
                                      </m:r>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40</m:t>
                                          </m:r>
                                        </m:num>
                                        <m:den>
                                          <m:r>
                                            <a:rPr lang="en-US" altLang="zh-CN" sz="2400" b="0" i="0">
                                              <a:solidFill>
                                                <a:srgbClr val="010000"/>
                                              </a:solidFill>
                                              <a:effectLst/>
                                              <a:latin typeface="Cambria Math" panose="02040503050406030204" pitchFamily="12" charset="0"/>
                                              <a:ea typeface="Cambria Math" panose="02040503050406030204" pitchFamily="12" charset="0"/>
                                            </a:rPr>
                                            <m:t>60</m:t>
                                          </m:r>
                                        </m:den>
                                      </m:f>
                                      <m:r>
                                        <a:rPr lang="en-US" altLang="zh-CN" sz="2400" b="0" i="1">
                                          <a:solidFill>
                                            <a:srgbClr val="010000"/>
                                          </a:solidFill>
                                          <a:effectLst/>
                                          <a:latin typeface="Cambria Math" panose="02040503050406030204" pitchFamily="12" charset="0"/>
                                          <a:ea typeface="Cambria Math" panose="02040503050406030204" pitchFamily="12" charset="0"/>
                                        </a:rPr>
                                        <m:t>𝑥</m:t>
                                      </m:r>
                                      <m:r>
                                        <m:rPr>
                                          <m:nor/>
                                        </m:rPr>
                                        <a:rPr lang="en-US" altLang="zh-CN" sz="2400" b="0" i="0">
                                          <a:solidFill>
                                            <a:srgbClr val="010000"/>
                                          </a:solidFill>
                                          <a:effectLst/>
                                          <a:latin typeface="Times New Roman" panose="02040503050406030204" pitchFamily="12" charset="0"/>
                                          <a:ea typeface="宋体"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𝑦</m:t>
                                      </m:r>
                                      <m:r>
                                        <a:rPr lang="en-US" altLang="zh-CN" sz="2400" b="0" i="0">
                                          <a:solidFill>
                                            <a:srgbClr val="010000"/>
                                          </a:solidFill>
                                          <a:effectLst/>
                                          <a:latin typeface="Cambria Math" panose="02040503050406030204" pitchFamily="12" charset="0"/>
                                          <a:ea typeface="Cambria Math" panose="02040503050406030204" pitchFamily="12" charset="0"/>
                                        </a:rPr>
                                        <m:t>=1000</m:t>
                                      </m:r>
                                    </m:e>
                                  </m:eqArr>
                                </m:e>
                              </m:d>
                            </m:oMath>
                          </a14:m>
                          <a:endParaRPr lang="en-US" altLang="zh-CN" sz="2400" b="0" i="0" u="none">
                            <a:solidFill>
                              <a:srgbClr val="000000"/>
                            </a:solidFill>
                            <a:effectLst/>
                            <a:latin typeface="宋体" pitchFamily="24"/>
                            <a:ea typeface="宋体"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1"/>
                      </a:ext>
                    </a:extLst>
                  </a:tr>
                </a:tbl>
              </a:graphicData>
            </a:graphic>
          </p:graphicFrame>
        </mc:Choice>
        <mc:Fallback xmlns:p14="http://schemas.microsoft.com/office/powerpoint/2010/main" xmlns:a16="http://schemas.microsoft.com/office/drawing/2014/main" xmlns="">
          <p:graphicFrame>
            <p:nvGraphicFramePr>
              <p:cNvPr id="13981" name="yt_table_13981" descr="{&quot;rangeId&quot;:8,&quot;type&quot;:&quot;Option&quot;}" title="H_203.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13374970"/>
                  </p:ext>
                </p:extLst>
              </p:nvPr>
            </p:nvGraphicFramePr>
            <p:xfrm>
              <a:off x="540000" y="2991495"/>
              <a:ext cx="7442709" cy="2578608"/>
            </p:xfrm>
            <a:graphic>
              <a:graphicData uri="http://schemas.openxmlformats.org/drawingml/2006/table">
                <a:tbl>
                  <a:tblPr/>
                  <a:tblGrid>
                    <a:gridCol w="4227132">
                      <a:extLst>
                        <a:ext uri="{9D8B030D-6E8A-4147-A177-3AD203B41FA5}">
                          <a16:colId xmlns:a16="http://schemas.microsoft.com/office/drawing/2014/main" val="10594"/>
                        </a:ext>
                      </a:extLst>
                    </a:gridCol>
                    <a:gridCol w="3215577">
                      <a:extLst>
                        <a:ext uri="{9D8B030D-6E8A-4147-A177-3AD203B41FA5}">
                          <a16:colId xmlns:a16="http://schemas.microsoft.com/office/drawing/2014/main" val="10595"/>
                        </a:ext>
                      </a:extLst>
                    </a:gridCol>
                  </a:tblGrid>
                  <a:tr h="1060577">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76081" b="-14367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1439" b="-143678"/>
                          </a:stretch>
                        </a:blipFill>
                      </a:tcPr>
                    </a:tc>
                    <a:extLst>
                      <a:ext uri="{0D108BD9-81ED-4DB2-BD59-A6C34878D82A}">
                        <a16:rowId xmlns:a16="http://schemas.microsoft.com/office/drawing/2014/main" val="10540"/>
                      </a:ext>
                    </a:extLst>
                  </a:tr>
                  <a:tr h="1518031">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69600" r="-7608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1439" t="-69600"/>
                          </a:stretch>
                        </a:blipFill>
                      </a:tcPr>
                    </a:tc>
                    <a:extLst>
                      <a:ext uri="{0D108BD9-81ED-4DB2-BD59-A6C34878D82A}">
                        <a16:rowId xmlns:a16="http://schemas.microsoft.com/office/drawing/2014/main" val="10541"/>
                      </a:ext>
                    </a:extLst>
                  </a:tr>
                </a:tbl>
              </a:graphicData>
            </a:graphic>
          </p:graphicFrame>
        </mc:Fallback>
      </mc:AlternateContent>
      <p:pic>
        <p:nvPicPr>
          <p:cNvPr id="3" name="yt_shape_1684746048312">
            <a:extLst>
              <a:ext uri="{FF2B5EF4-FFF2-40B4-BE49-F238E27FC236}">
                <a16:creationId xmlns:a16="http://schemas.microsoft.com/office/drawing/2014/main" id="{724007FC-C0DB-CACC-429F-06E3E97366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2" name="文本框 1">
            <a:extLst>
              <a:ext uri="{FF2B5EF4-FFF2-40B4-BE49-F238E27FC236}">
                <a16:creationId xmlns:a16="http://schemas.microsoft.com/office/drawing/2014/main" id="{0124E898-A3D0-B3E5-105E-33C12F8D30F7}"/>
              </a:ext>
            </a:extLst>
          </p:cNvPr>
          <p:cNvSpPr txBox="1"/>
          <p:nvPr/>
        </p:nvSpPr>
        <p:spPr>
          <a:xfrm>
            <a:off x="1974108" y="230373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82" name="yt_shape_13982"/>
          <p:cNvSpPr txBox="1"/>
          <p:nvPr/>
        </p:nvSpPr>
        <p:spPr>
          <a:xfrm>
            <a:off x="540000" y="900000"/>
            <a:ext cx="4078039" cy="693395"/>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8f80fb5b-64c0-4525-bd7c-6c99f0596907.png&quot;}"/>
            </a:endParaRPr>
          </a:p>
        </p:txBody>
      </p:sp>
      <p:sp>
        <p:nvSpPr>
          <p:cNvPr id="13983" name="yt_shape_13983"/>
          <p:cNvSpPr txBox="1"/>
          <p:nvPr/>
        </p:nvSpPr>
        <p:spPr>
          <a:xfrm>
            <a:off x="540119" y="164418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一辆汽车在公路上行驶，看到里程表上是一个两位数，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小时后其里程表还是一个两位数，且刚好它的十位数字与个位数字与第一次看到的两位数的十位数字与个位数字颠倒了位置，又过了</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小时后看到里程表是一个三位数，它是第一次看到的两位数中间加一个</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，则汽车的速度是</a:t>
            </a:r>
            <a:r>
              <a:rPr lang="zh-CN" altLang="zh-CN" sz="100" b="0" i="0" spc="-100">
                <a:solidFill>
                  <a:srgbClr val="00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千米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小时（</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3984" name="yt_table_13984"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33791744"/>
              </p:ext>
            </p:extLst>
          </p:nvPr>
        </p:nvGraphicFramePr>
        <p:xfrm>
          <a:off x="540000" y="3716245"/>
          <a:ext cx="7505066" cy="428054"/>
        </p:xfrm>
        <a:graphic>
          <a:graphicData uri="http://schemas.openxmlformats.org/drawingml/2006/table">
            <a:tbl>
              <a:tblPr/>
              <a:tblGrid>
                <a:gridCol w="2118043">
                  <a:extLst>
                    <a:ext uri="{9D8B030D-6E8A-4147-A177-3AD203B41FA5}">
                      <a16:colId xmlns:a16="http://schemas.microsoft.com/office/drawing/2014/main" val="10596"/>
                    </a:ext>
                  </a:extLst>
                </a:gridCol>
                <a:gridCol w="2100580">
                  <a:extLst>
                    <a:ext uri="{9D8B030D-6E8A-4147-A177-3AD203B41FA5}">
                      <a16:colId xmlns:a16="http://schemas.microsoft.com/office/drawing/2014/main" val="10597"/>
                    </a:ext>
                  </a:extLst>
                </a:gridCol>
                <a:gridCol w="2100580">
                  <a:extLst>
                    <a:ext uri="{9D8B030D-6E8A-4147-A177-3AD203B41FA5}">
                      <a16:colId xmlns:a16="http://schemas.microsoft.com/office/drawing/2014/main" val="10598"/>
                    </a:ext>
                  </a:extLst>
                </a:gridCol>
                <a:gridCol w="1185863">
                  <a:extLst>
                    <a:ext uri="{9D8B030D-6E8A-4147-A177-3AD203B41FA5}">
                      <a16:colId xmlns:a16="http://schemas.microsoft.com/office/drawing/2014/main" val="1059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A.35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2"/>
                  </a:ext>
                </a:extLst>
              </a:tr>
            </a:tbl>
          </a:graphicData>
        </a:graphic>
      </p:graphicFrame>
      <p:pic>
        <p:nvPicPr>
          <p:cNvPr id="3" name="yt_shape_1684746048337">
            <a:extLst>
              <a:ext uri="{FF2B5EF4-FFF2-40B4-BE49-F238E27FC236}">
                <a16:creationId xmlns:a16="http://schemas.microsoft.com/office/drawing/2014/main" id="{E6CE982A-D728-C9E4-4CE6-94591F200E18}"/>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2" name="文本框 1">
            <a:extLst>
              <a:ext uri="{FF2B5EF4-FFF2-40B4-BE49-F238E27FC236}">
                <a16:creationId xmlns:a16="http://schemas.microsoft.com/office/drawing/2014/main" id="{E2692F01-FE6A-9732-2A4B-3FCE3F70F65A}"/>
              </a:ext>
            </a:extLst>
          </p:cNvPr>
          <p:cNvSpPr txBox="1"/>
          <p:nvPr/>
        </p:nvSpPr>
        <p:spPr>
          <a:xfrm>
            <a:off x="8611446" y="3023841"/>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86" name="yt_shape_13986"/>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122</a:t>
            </a:r>
            <a:r>
              <a:rPr lang="zh-CN" altLang="zh-CN" sz="2400" b="0" i="0" u="none">
                <a:solidFill>
                  <a:srgbClr val="000000"/>
                </a:solidFill>
                <a:effectLst/>
                <a:latin typeface="Times New Roman"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）有一个两位数和一个一位数，若在这个一位数后面多写一个</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，则它与这个两位数的和是</a:t>
            </a:r>
            <a:r>
              <a:rPr lang="en-US" altLang="zh-CN" sz="2400" b="0" i="0" u="none">
                <a:solidFill>
                  <a:srgbClr val="000000"/>
                </a:solidFill>
                <a:effectLst/>
                <a:latin typeface="Times New Roman" pitchFamily="24"/>
                <a:ea typeface="Times New Roman" pitchFamily="24"/>
                <a:cs typeface="宋体" pitchFamily="24"/>
              </a:rPr>
              <a:t>146</a:t>
            </a:r>
            <a:r>
              <a:rPr lang="zh-CN" altLang="zh-CN" sz="2400" b="0" i="0" u="none">
                <a:solidFill>
                  <a:srgbClr val="000000"/>
                </a:solidFill>
                <a:effectLst/>
                <a:latin typeface="Times New Roman" pitchFamily="24"/>
                <a:ea typeface="宋体" pitchFamily="24"/>
                <a:cs typeface="宋体" pitchFamily="24"/>
              </a:rPr>
              <a:t>；若用这个两位数除以这个一位数，则商</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余</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，这个两位数是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56</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sp>
        <p:nvSpPr>
          <p:cNvPr id="13987" name="yt_shape_13987"/>
          <p:cNvSpPr txBox="1"/>
          <p:nvPr/>
        </p:nvSpPr>
        <p:spPr>
          <a:xfrm>
            <a:off x="540119" y="233956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121</a:t>
            </a:r>
            <a:r>
              <a:rPr lang="zh-CN" altLang="zh-CN" sz="2400" b="0" i="0" u="none">
                <a:solidFill>
                  <a:srgbClr val="000000"/>
                </a:solidFill>
                <a:effectLst/>
                <a:latin typeface="Times New Roman" pitchFamily="24"/>
                <a:ea typeface="楷体" pitchFamily="24"/>
                <a:cs typeface="宋体" pitchFamily="24"/>
              </a:rPr>
              <a:t>页例题变式</a:t>
            </a:r>
            <a:r>
              <a:rPr lang="zh-CN" altLang="zh-CN" sz="2400" b="0" i="0" u="none">
                <a:solidFill>
                  <a:srgbClr val="000000"/>
                </a:solidFill>
                <a:effectLst/>
                <a:latin typeface="Times New Roman" pitchFamily="24"/>
                <a:ea typeface="宋体" pitchFamily="24"/>
                <a:cs typeface="宋体" pitchFamily="24"/>
              </a:rPr>
              <a:t>）已知甲、乙两个两位数，若把甲数放在乙数左边，组成的四位数是乙数的</a:t>
            </a:r>
            <a:r>
              <a:rPr lang="en-US" altLang="zh-CN" sz="2400" b="0" i="0" u="none">
                <a:solidFill>
                  <a:srgbClr val="000000"/>
                </a:solidFill>
                <a:effectLst/>
                <a:latin typeface="Times New Roman" pitchFamily="24"/>
                <a:ea typeface="Times New Roman" pitchFamily="24"/>
                <a:cs typeface="宋体" pitchFamily="24"/>
              </a:rPr>
              <a:t>201</a:t>
            </a:r>
            <a:r>
              <a:rPr lang="zh-CN" altLang="zh-CN" sz="2400" b="0" i="0" u="none">
                <a:solidFill>
                  <a:srgbClr val="000000"/>
                </a:solidFill>
                <a:effectLst/>
                <a:latin typeface="Times New Roman" pitchFamily="24"/>
                <a:ea typeface="宋体" pitchFamily="24"/>
                <a:cs typeface="宋体" pitchFamily="24"/>
              </a:rPr>
              <a:t>倍；若把乙数放在甲数的左边，组成的四位数比上面的四位数小</a:t>
            </a:r>
            <a:r>
              <a:rPr lang="en-US" altLang="zh-CN" sz="2400" b="0" i="0" u="none">
                <a:solidFill>
                  <a:srgbClr val="000000"/>
                </a:solidFill>
                <a:effectLst/>
                <a:latin typeface="Times New Roman" pitchFamily="24"/>
                <a:ea typeface="Times New Roman" pitchFamily="24"/>
                <a:cs typeface="宋体" pitchFamily="24"/>
              </a:rPr>
              <a:t>1188</a:t>
            </a:r>
            <a:r>
              <a:rPr lang="zh-CN" altLang="zh-CN" sz="2400" b="0" i="0" u="none">
                <a:solidFill>
                  <a:srgbClr val="000000"/>
                </a:solidFill>
                <a:effectLst/>
                <a:latin typeface="Times New Roman" pitchFamily="24"/>
                <a:ea typeface="宋体" pitchFamily="24"/>
                <a:cs typeface="宋体" pitchFamily="24"/>
              </a:rPr>
              <a:t>，求这两个数</a:t>
            </a:r>
            <a:r>
              <a:rPr lang="en-US"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3988" name="yt_shape_13988"/>
              <p:cNvSpPr txBox="1"/>
              <p:nvPr/>
            </p:nvSpPr>
            <p:spPr>
              <a:xfrm>
                <a:off x="540000" y="3779132"/>
                <a:ext cx="5196935"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设甲数为</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乙数为</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p>
              <a:p>
                <a:pPr algn="l" eaLnBrk="1" latinLnBrk="0" hangingPunct="0">
                  <a:lnSpc>
                    <a:spcPct val="100000"/>
                  </a:lnSpc>
                </a:pPr>
                <a14:m>
                  <m:oMathPara xmlns:m="http://schemas.openxmlformats.org/officeDocument/2006/math">
                    <m:oMathParaPr>
                      <m:jc m:val="left"/>
                    </m:oMathParaPr>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100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=201</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100</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=100</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−1188.</m:t>
                              </m:r>
                            </m:e>
                          </m:eqArr>
                        </m:e>
                      </m:d>
                    </m:oMath>
                  </m:oMathPara>
                </a14:m>
                <a:endParaRPr lang="zh-CN" altLang="zh-CN" sz="2400" b="0" i="0" u="none">
                  <a:solidFill>
                    <a:srgbClr val="FF0000"/>
                  </a:solidFill>
                  <a:effectLst/>
                  <a:latin typeface="Times New Roman" pitchFamily="24"/>
                  <a:ea typeface="黑体" pitchFamily="24"/>
                  <a:cs typeface="宋体" pitchFamily="24"/>
                </a:endParaRPr>
              </a:p>
            </p:txBody>
          </p:sp>
        </mc:Choice>
        <mc:Fallback xmlns:a16="http://schemas.microsoft.com/office/drawing/2014/main" xmlns="">
          <p:sp>
            <p:nvSpPr>
              <p:cNvPr id="13988" name="yt_shape_13988" descr="{&quot;rangeId&quot;:11,&quot;color&quot;:&quot;R&quot;,&quot;FixedLineSpacing&quot;:&quot;1.0&quot;,&quot;mathAnswerShape&quot;:1}"/>
              <p:cNvSpPr txBox="1">
                <a:spLocks noRot="1" noChangeAspect="1" noMove="1" noResize="1" noEditPoints="1" noAdjustHandles="1" noChangeArrowheads="1" noChangeShapeType="1" noTextEdit="1"/>
              </p:cNvSpPr>
              <p:nvPr/>
            </p:nvSpPr>
            <p:spPr>
              <a:xfrm>
                <a:off x="540000" y="3779132"/>
                <a:ext cx="5196935" cy="1193147"/>
              </a:xfrm>
              <a:prstGeom prst="rect">
                <a:avLst/>
              </a:prstGeom>
              <a:blipFill>
                <a:blip r:embed="rId2"/>
                <a:stretch>
                  <a:fillRect l="-3638" t="-9694" r="-25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990" name="yt_shape_13990"/>
              <p:cNvSpPr txBox="1"/>
              <p:nvPr/>
            </p:nvSpPr>
            <p:spPr>
              <a:xfrm>
                <a:off x="540000" y="5023067"/>
                <a:ext cx="3462486"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=24,</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=12.</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所以甲数是</a:t>
                </a:r>
                <a:r>
                  <a:rPr lang="en-US" altLang="zh-CN" sz="2400" b="0" i="0" u="none">
                    <a:solidFill>
                      <a:srgbClr val="FF0000"/>
                    </a:solidFill>
                    <a:effectLst/>
                    <a:latin typeface="Times New Roman" pitchFamily="24"/>
                    <a:ea typeface="Times New Roman" pitchFamily="24"/>
                    <a:cs typeface="宋体" pitchFamily="24"/>
                  </a:rPr>
                  <a:t>24</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乙数是</a:t>
                </a:r>
                <a:r>
                  <a:rPr lang="en-US" altLang="zh-CN" sz="2400" b="0" i="0" u="none">
                    <a:solidFill>
                      <a:srgbClr val="FF0000"/>
                    </a:solidFill>
                    <a:effectLst/>
                    <a:latin typeface="Times New Roman" pitchFamily="24"/>
                    <a:ea typeface="Times New Roman" pitchFamily="24"/>
                    <a:cs typeface="宋体" pitchFamily="24"/>
                  </a:rPr>
                  <a:t>12</a:t>
                </a:r>
                <a:r>
                  <a:rPr lang="en-US" altLang="zh-CN" sz="2400" b="0" i="0" u="none">
                    <a:solidFill>
                      <a:srgbClr val="FF0000"/>
                    </a:solidFill>
                    <a:effectLst/>
                    <a:latin typeface="Times New Roman" pitchFamily="24"/>
                    <a:ea typeface="宋体" pitchFamily="24"/>
                    <a:cs typeface="宋体" pitchFamily="24"/>
                  </a:rPr>
                  <a:t>.</a:t>
                </a:r>
              </a:p>
            </p:txBody>
          </p:sp>
        </mc:Choice>
        <mc:Fallback xmlns:a16="http://schemas.microsoft.com/office/drawing/2014/main" xmlns="">
          <p:sp>
            <p:nvSpPr>
              <p:cNvPr id="13990" name="yt_shape_13990" descr="{&quot;rangeId&quot;:11,&quot;color&quot;:&quot;R&quot;,&quot;FixedLineSpacing&quot;:&quot;1.0&quot;,&quot;mathAnswerShape&quot;:1}"/>
              <p:cNvSpPr txBox="1">
                <a:spLocks noRot="1" noChangeAspect="1" noMove="1" noResize="1" noEditPoints="1" noAdjustHandles="1" noChangeArrowheads="1" noChangeShapeType="1" noTextEdit="1"/>
              </p:cNvSpPr>
              <p:nvPr/>
            </p:nvSpPr>
            <p:spPr>
              <a:xfrm>
                <a:off x="540000" y="5023067"/>
                <a:ext cx="3462486" cy="1193147"/>
              </a:xfrm>
              <a:prstGeom prst="rect">
                <a:avLst/>
              </a:prstGeom>
              <a:blipFill>
                <a:blip r:embed="rId3"/>
                <a:stretch>
                  <a:fillRect l="-5458" r="-4401" b="-1479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7B89074-DFC3-99CB-6CC6-0635BC5B3055}"/>
              </a:ext>
            </a:extLst>
          </p:cNvPr>
          <p:cNvSpPr txBox="1"/>
          <p:nvPr/>
        </p:nvSpPr>
        <p:spPr>
          <a:xfrm>
            <a:off x="3345708" y="180417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988">
                                            <p:txEl>
                                              <p:pRg st="0" end="0"/>
                                            </p:txEl>
                                          </p:spTgt>
                                        </p:tgtEl>
                                        <p:attrNameLst>
                                          <p:attrName>style.visibility</p:attrName>
                                        </p:attrNameLst>
                                      </p:cBhvr>
                                      <p:to>
                                        <p:strVal val="visible"/>
                                      </p:to>
                                    </p:set>
                                    <p:animEffect transition="in" filter="blinds(horizontal)">
                                      <p:cBhvr>
                                        <p:cTn id="12" dur="500"/>
                                        <p:tgtEl>
                                          <p:spTgt spid="13988">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988">
                                            <p:txEl>
                                              <p:pRg st="1" end="1"/>
                                            </p:txEl>
                                          </p:spTgt>
                                        </p:tgtEl>
                                        <p:attrNameLst>
                                          <p:attrName>style.visibility</p:attrName>
                                        </p:attrNameLst>
                                      </p:cBhvr>
                                      <p:to>
                                        <p:strVal val="visible"/>
                                      </p:to>
                                    </p:set>
                                    <p:animEffect transition="in" filter="blinds(horizontal)">
                                      <p:cBhvr>
                                        <p:cTn id="15" dur="500"/>
                                        <p:tgtEl>
                                          <p:spTgt spid="13988">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990">
                                            <p:txEl>
                                              <p:pRg st="0" end="0"/>
                                            </p:txEl>
                                          </p:spTgt>
                                        </p:tgtEl>
                                        <p:attrNameLst>
                                          <p:attrName>style.visibility</p:attrName>
                                        </p:attrNameLst>
                                      </p:cBhvr>
                                      <p:to>
                                        <p:strVal val="visible"/>
                                      </p:to>
                                    </p:set>
                                    <p:animEffect transition="in" filter="blinds(horizontal)">
                                      <p:cBhvr>
                                        <p:cTn id="18" dur="500"/>
                                        <p:tgtEl>
                                          <p:spTgt spid="13990">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990">
                                            <p:txEl>
                                              <p:pRg st="1" end="1"/>
                                            </p:txEl>
                                          </p:spTgt>
                                        </p:tgtEl>
                                        <p:attrNameLst>
                                          <p:attrName>style.visibility</p:attrName>
                                        </p:attrNameLst>
                                      </p:cBhvr>
                                      <p:to>
                                        <p:strVal val="visible"/>
                                      </p:to>
                                    </p:set>
                                    <p:animEffect transition="in" filter="blinds(horizontal)">
                                      <p:cBhvr>
                                        <p:cTn id="21" dur="500"/>
                                        <p:tgtEl>
                                          <p:spTgt spid="139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88" grpId="0" build="allAtOnce"/>
      <p:bldP spid="13990" grpId="0" build="allAtOnce"/>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92" name="yt_shape_13992"/>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从甲地到乙地的路有一段上坡，一段下坡，如果上坡平均每分钟走</a:t>
            </a:r>
            <a:r>
              <a:rPr lang="en-US" altLang="zh-CN" sz="2400" b="0" i="0" u="none">
                <a:solidFill>
                  <a:srgbClr val="000000"/>
                </a:solidFill>
                <a:effectLst/>
                <a:latin typeface="Times New Roman" pitchFamily="24"/>
                <a:ea typeface="Times New Roman" pitchFamily="24"/>
                <a:cs typeface="宋体" pitchFamily="24"/>
              </a:rPr>
              <a:t>50m</a:t>
            </a:r>
            <a:r>
              <a:rPr lang="zh-CN" altLang="zh-CN" sz="2400" b="0" i="0" u="none">
                <a:solidFill>
                  <a:srgbClr val="000000"/>
                </a:solidFill>
                <a:effectLst/>
                <a:latin typeface="Times New Roman" pitchFamily="24"/>
                <a:ea typeface="宋体" pitchFamily="24"/>
                <a:cs typeface="宋体" pitchFamily="24"/>
              </a:rPr>
              <a:t>，下坡平均每分钟走</a:t>
            </a:r>
            <a:r>
              <a:rPr lang="en-US" altLang="zh-CN" sz="2400" b="0" i="0" u="none">
                <a:solidFill>
                  <a:srgbClr val="000000"/>
                </a:solidFill>
                <a:effectLst/>
                <a:latin typeface="Times New Roman" pitchFamily="24"/>
                <a:ea typeface="Times New Roman" pitchFamily="24"/>
                <a:cs typeface="宋体" pitchFamily="24"/>
              </a:rPr>
              <a:t>100m</a:t>
            </a:r>
            <a:r>
              <a:rPr lang="zh-CN" altLang="zh-CN" sz="2400" b="0" i="0" u="none">
                <a:solidFill>
                  <a:srgbClr val="000000"/>
                </a:solidFill>
                <a:effectLst/>
                <a:latin typeface="Times New Roman" pitchFamily="24"/>
                <a:ea typeface="宋体" pitchFamily="24"/>
                <a:cs typeface="宋体" pitchFamily="24"/>
              </a:rPr>
              <a:t>，那么从甲地走到乙地需要</a:t>
            </a:r>
            <a:r>
              <a:rPr lang="en-US" altLang="zh-CN" sz="2400" b="0" i="0" u="none">
                <a:solidFill>
                  <a:srgbClr val="000000"/>
                </a:solidFill>
                <a:effectLst/>
                <a:latin typeface="Times New Roman" pitchFamily="24"/>
                <a:ea typeface="Times New Roman" pitchFamily="24"/>
                <a:cs typeface="宋体" pitchFamily="24"/>
              </a:rPr>
              <a:t>25min</a:t>
            </a:r>
            <a:r>
              <a:rPr lang="zh-CN" altLang="zh-CN" sz="2400" b="0" i="0" u="none">
                <a:solidFill>
                  <a:srgbClr val="000000"/>
                </a:solidFill>
                <a:effectLst/>
                <a:latin typeface="Times New Roman" pitchFamily="24"/>
                <a:ea typeface="宋体" pitchFamily="24"/>
                <a:cs typeface="宋体" pitchFamily="24"/>
              </a:rPr>
              <a:t>，从乙地走到甲地需要</a:t>
            </a:r>
            <a:r>
              <a:rPr lang="en-US" altLang="zh-CN" sz="2400" b="0" i="0" u="none">
                <a:solidFill>
                  <a:srgbClr val="000000"/>
                </a:solidFill>
                <a:effectLst/>
                <a:latin typeface="Times New Roman" pitchFamily="24"/>
                <a:ea typeface="Times New Roman" pitchFamily="24"/>
                <a:cs typeface="宋体" pitchFamily="24"/>
              </a:rPr>
              <a:t>20min</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甲地到乙地上坡与下坡的路程各是多少？</a:t>
            </a:r>
          </a:p>
        </p:txBody>
      </p:sp>
      <mc:AlternateContent xmlns:mc="http://schemas.openxmlformats.org/markup-compatibility/2006" xmlns:a14="http://schemas.microsoft.com/office/drawing/2010/main">
        <mc:Choice Requires="a14">
          <p:sp>
            <p:nvSpPr>
              <p:cNvPr id="13993" name="yt_shape_13993"/>
              <p:cNvSpPr txBox="1"/>
              <p:nvPr/>
            </p:nvSpPr>
            <p:spPr>
              <a:xfrm>
                <a:off x="540000" y="2339566"/>
                <a:ext cx="10182018" cy="1179105"/>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设甲地到乙地上坡路有</a:t>
                </a:r>
                <a:r>
                  <a:rPr lang="en-US" altLang="zh-CN" sz="2400" b="0" i="1" u="none">
                    <a:solidFill>
                      <a:srgbClr val="FF0000"/>
                    </a:solidFill>
                    <a:effectLst/>
                    <a:latin typeface="Times New Roman" pitchFamily="24"/>
                    <a:ea typeface="Times New Roman" pitchFamily="24"/>
                    <a:cs typeface="宋体" pitchFamily="24"/>
                  </a:rPr>
                  <a:t>x</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下坡路有</a:t>
                </a:r>
                <a:r>
                  <a:rPr lang="en-US" altLang="zh-CN" sz="2400" b="0" i="1" u="none">
                    <a:solidFill>
                      <a:srgbClr val="FF0000"/>
                    </a:solidFill>
                    <a:effectLst/>
                    <a:latin typeface="Times New Roman" pitchFamily="24"/>
                    <a:ea typeface="Times New Roman" pitchFamily="24"/>
                    <a:cs typeface="宋体" pitchFamily="24"/>
                  </a:rPr>
                  <a:t>y</a:t>
                </a:r>
                <a:r>
                  <a:rPr lang="en-US" altLang="zh-CN" sz="2400" b="0" i="0" u="none">
                    <a:solidFill>
                      <a:srgbClr val="FF0000"/>
                    </a:solidFill>
                    <a:effectLst/>
                    <a:latin typeface="Times New Roman" pitchFamily="24"/>
                    <a:ea typeface="Times New Roman" pitchFamily="24"/>
                    <a:cs typeface="宋体" pitchFamily="24"/>
                  </a:rPr>
                  <a:t>m</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根据题意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𝑥</m:t>
                                </m:r>
                              </m:num>
                              <m:den>
                                <m:r>
                                  <a:rPr lang="en-US" altLang="zh-CN" sz="2400" b="0" i="0">
                                    <a:solidFill>
                                      <a:srgbClr val="FF0000"/>
                                    </a:solidFill>
                                    <a:effectLst/>
                                    <a:latin typeface="Cambria Math" panose="02040503050406030204" pitchFamily="12" charset="0"/>
                                    <a:ea typeface="Cambria Math" panose="02040503050406030204" pitchFamily="12" charset="0"/>
                                  </a:rPr>
                                  <m:t>50</m:t>
                                </m:r>
                              </m:den>
                            </m:f>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𝑦</m:t>
                                </m:r>
                              </m:num>
                              <m:den>
                                <m:r>
                                  <a:rPr lang="en-US" altLang="zh-CN" sz="2400" b="0" i="0">
                                    <a:solidFill>
                                      <a:srgbClr val="FF0000"/>
                                    </a:solidFill>
                                    <a:effectLst/>
                                    <a:latin typeface="Cambria Math" panose="02040503050406030204" pitchFamily="12" charset="0"/>
                                    <a:ea typeface="Cambria Math" panose="02040503050406030204" pitchFamily="12" charset="0"/>
                                  </a:rPr>
                                  <m:t>100</m:t>
                                </m:r>
                              </m:den>
                            </m:f>
                            <m:r>
                              <a:rPr lang="en-US" altLang="zh-CN" sz="2400" b="0" i="0">
                                <a:solidFill>
                                  <a:srgbClr val="FF0000"/>
                                </a:solidFill>
                                <a:effectLst/>
                                <a:latin typeface="Cambria Math" panose="02040503050406030204" pitchFamily="12" charset="0"/>
                                <a:ea typeface="Cambria Math" panose="02040503050406030204" pitchFamily="12" charset="0"/>
                              </a:rPr>
                              <m:t>=25,</m:t>
                            </m:r>
                          </m:e>
                          <m:e>
                            <m:r>
                              <a:rPr lang="en-US" altLang="zh-CN" sz="2400" b="0" i="1">
                                <a:solidFill>
                                  <a:srgbClr val="FF0000"/>
                                </a:solidFill>
                                <a:effectLst/>
                                <a:latin typeface="Cambria Math" panose="02040503050406030204" pitchFamily="12" charset="0"/>
                                <a:ea typeface="Cambria Math" panose="02040503050406030204" pitchFamily="12" charset="0"/>
                              </a:rPr>
                              <m:t>&amp;</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𝑦</m:t>
                                </m:r>
                              </m:num>
                              <m:den>
                                <m:r>
                                  <a:rPr lang="en-US" altLang="zh-CN" sz="2400" b="0" i="0">
                                    <a:solidFill>
                                      <a:srgbClr val="FF0000"/>
                                    </a:solidFill>
                                    <a:effectLst/>
                                    <a:latin typeface="Cambria Math" panose="02040503050406030204" pitchFamily="12" charset="0"/>
                                    <a:ea typeface="Cambria Math" panose="02040503050406030204" pitchFamily="12" charset="0"/>
                                  </a:rPr>
                                  <m:t>50</m:t>
                                </m:r>
                              </m:den>
                            </m:f>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𝑥</m:t>
                                </m:r>
                              </m:num>
                              <m:den>
                                <m:r>
                                  <a:rPr lang="en-US" altLang="zh-CN" sz="2400" b="0" i="0">
                                    <a:solidFill>
                                      <a:srgbClr val="FF0000"/>
                                    </a:solidFill>
                                    <a:effectLst/>
                                    <a:latin typeface="Cambria Math" panose="02040503050406030204" pitchFamily="12" charset="0"/>
                                    <a:ea typeface="Cambria Math" panose="02040503050406030204" pitchFamily="12" charset="0"/>
                                  </a:rPr>
                                  <m:t>100</m:t>
                                </m:r>
                              </m:den>
                            </m:f>
                            <m:r>
                              <a:rPr lang="en-US" altLang="zh-CN" sz="2400" b="0" i="0">
                                <a:solidFill>
                                  <a:srgbClr val="FF0000"/>
                                </a:solidFill>
                                <a:effectLst/>
                                <a:latin typeface="Cambria Math" panose="02040503050406030204" pitchFamily="12" charset="0"/>
                                <a:ea typeface="Cambria Math" panose="02040503050406030204" pitchFamily="12" charset="0"/>
                              </a:rPr>
                              <m:t>=20,</m:t>
                            </m:r>
                          </m:e>
                        </m:eqArr>
                      </m:e>
                    </m:d>
                  </m:oMath>
                </a14:m>
                <a:endParaRPr lang="zh-CN" altLang="zh-CN" sz="2400" b="0" i="0" u="none">
                  <a:solidFill>
                    <a:srgbClr val="FF0000"/>
                  </a:solidFill>
                  <a:effectLst/>
                  <a:latin typeface="Times New Roman" pitchFamily="24"/>
                  <a:ea typeface="黑体" pitchFamily="24"/>
                  <a:cs typeface="宋体" pitchFamily="24"/>
                </a:endParaRPr>
              </a:p>
            </p:txBody>
          </p:sp>
        </mc:Choice>
        <mc:Fallback xmlns="">
          <p:sp>
            <p:nvSpPr>
              <p:cNvPr id="13993" name="yt_shape_13993" descr="{&quot;rangeId&quot;:12,&quot;color&quot;:&quot;R&quot;,&quot;FixedLineSpacing&quot;:&quot;1.0&quot;,&quot;mathAnswerShape&quot;:1}"/>
              <p:cNvSpPr txBox="1">
                <a:spLocks noRot="1" noChangeAspect="1" noMove="1" noResize="1" noEditPoints="1" noAdjustHandles="1" noChangeArrowheads="1" noChangeShapeType="1" noTextEdit="1"/>
              </p:cNvSpPr>
              <p:nvPr/>
            </p:nvSpPr>
            <p:spPr>
              <a:xfrm>
                <a:off x="540000" y="2339566"/>
                <a:ext cx="10182018" cy="1179105"/>
              </a:xfrm>
              <a:prstGeom prst="rect">
                <a:avLst/>
              </a:prstGeom>
              <a:blipFill>
                <a:blip r:embed="rId2"/>
                <a:stretch>
                  <a:fillRect l="-18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995" name="yt_shape_13995"/>
              <p:cNvSpPr txBox="1"/>
              <p:nvPr/>
            </p:nvSpPr>
            <p:spPr>
              <a:xfrm>
                <a:off x="540000" y="3569459"/>
                <a:ext cx="6633226" cy="1193147"/>
              </a:xfrm>
              <a:prstGeom prst="rect">
                <a:avLst/>
              </a:prstGeom>
            </p:spPr>
            <p:txBody>
              <a:bodyPr vert="horz" wrap="none" lIns="0" tIns="0" rIns="0" bIns="0" rtlCol="0">
                <a:spAutoFit/>
              </a:bodyPr>
              <a:lstStyle/>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=1000,</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=500.</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所以甲地到乙地上坡路有</a:t>
                </a:r>
                <a:r>
                  <a:rPr lang="en-US" altLang="zh-CN" sz="2400" b="0" i="0" u="none">
                    <a:solidFill>
                      <a:srgbClr val="FF0000"/>
                    </a:solidFill>
                    <a:effectLst/>
                    <a:latin typeface="Times New Roman" pitchFamily="24"/>
                    <a:ea typeface="Times New Roman" pitchFamily="24"/>
                    <a:cs typeface="宋体" pitchFamily="24"/>
                  </a:rPr>
                  <a:t>1000m</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下坡路有</a:t>
                </a:r>
                <a:r>
                  <a:rPr lang="en-US" altLang="zh-CN" sz="2400" b="0" i="0" u="none">
                    <a:solidFill>
                      <a:srgbClr val="FF0000"/>
                    </a:solidFill>
                    <a:effectLst/>
                    <a:latin typeface="Times New Roman" pitchFamily="24"/>
                    <a:ea typeface="Times New Roman" pitchFamily="24"/>
                    <a:cs typeface="宋体" pitchFamily="24"/>
                  </a:rPr>
                  <a:t>500m</a:t>
                </a:r>
                <a:r>
                  <a:rPr lang="en-US" altLang="zh-CN" sz="2400" b="0" i="0" u="none">
                    <a:solidFill>
                      <a:srgbClr val="FF0000"/>
                    </a:solidFill>
                    <a:effectLst/>
                    <a:latin typeface="宋体" pitchFamily="24"/>
                    <a:ea typeface="宋体" pitchFamily="24"/>
                    <a:cs typeface="宋体" pitchFamily="24"/>
                  </a:rPr>
                  <a:t>.</a:t>
                </a:r>
              </a:p>
            </p:txBody>
          </p:sp>
        </mc:Choice>
        <mc:Fallback xmlns="">
          <p:sp>
            <p:nvSpPr>
              <p:cNvPr id="13995" name="yt_shape_13995" descr="{&quot;rangeId&quot;:12,&quot;color&quot;:&quot;R&quot;,&quot;FixedLineSpacing&quot;:&quot;1.0&quot;,&quot;mathAnswerShape&quot;:1}"/>
              <p:cNvSpPr txBox="1">
                <a:spLocks noRot="1" noChangeAspect="1" noMove="1" noResize="1" noEditPoints="1" noAdjustHandles="1" noChangeArrowheads="1" noChangeShapeType="1" noTextEdit="1"/>
              </p:cNvSpPr>
              <p:nvPr/>
            </p:nvSpPr>
            <p:spPr>
              <a:xfrm>
                <a:off x="540000" y="3569459"/>
                <a:ext cx="6633226" cy="1193147"/>
              </a:xfrm>
              <a:prstGeom prst="rect">
                <a:avLst/>
              </a:prstGeom>
              <a:blipFill>
                <a:blip r:embed="rId3"/>
                <a:stretch>
                  <a:fillRect l="-2849" r="-1471" b="-1538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993">
                                            <p:txEl>
                                              <p:pRg st="0" end="0"/>
                                            </p:txEl>
                                          </p:spTgt>
                                        </p:tgtEl>
                                        <p:attrNameLst>
                                          <p:attrName>style.visibility</p:attrName>
                                        </p:attrNameLst>
                                      </p:cBhvr>
                                      <p:to>
                                        <p:strVal val="visible"/>
                                      </p:to>
                                    </p:set>
                                    <p:animEffect transition="in" filter="blinds(horizontal)">
                                      <p:cBhvr>
                                        <p:cTn id="7" dur="500"/>
                                        <p:tgtEl>
                                          <p:spTgt spid="1399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995">
                                            <p:txEl>
                                              <p:pRg st="0" end="0"/>
                                            </p:txEl>
                                          </p:spTgt>
                                        </p:tgtEl>
                                        <p:attrNameLst>
                                          <p:attrName>style.visibility</p:attrName>
                                        </p:attrNameLst>
                                      </p:cBhvr>
                                      <p:to>
                                        <p:strVal val="visible"/>
                                      </p:to>
                                    </p:set>
                                    <p:animEffect transition="in" filter="blinds(horizontal)">
                                      <p:cBhvr>
                                        <p:cTn id="10" dur="500"/>
                                        <p:tgtEl>
                                          <p:spTgt spid="13995">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995">
                                            <p:txEl>
                                              <p:pRg st="1" end="1"/>
                                            </p:txEl>
                                          </p:spTgt>
                                        </p:tgtEl>
                                        <p:attrNameLst>
                                          <p:attrName>style.visibility</p:attrName>
                                        </p:attrNameLst>
                                      </p:cBhvr>
                                      <p:to>
                                        <p:strVal val="visible"/>
                                      </p:to>
                                    </p:set>
                                    <p:animEffect transition="in" filter="blinds(horizontal)">
                                      <p:cBhvr>
                                        <p:cTn id="13" dur="500"/>
                                        <p:tgtEl>
                                          <p:spTgt spid="139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93" grpId="0" build="allAtOnce"/>
      <p:bldP spid="1399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97" name="yt_shape_13997"/>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29f14d47-74db-4375-b22e-85dc5e2365bd.png&quot;}"/>
            </a:endParaRPr>
          </a:p>
        </p:txBody>
      </p:sp>
      <p:sp>
        <p:nvSpPr>
          <p:cNvPr id="13998" name="yt_shape_13998"/>
          <p:cNvSpPr txBox="1"/>
          <p:nvPr/>
        </p:nvSpPr>
        <p:spPr>
          <a:xfrm>
            <a:off x="540119" y="165316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某工程队承包了一段全长</a:t>
            </a:r>
            <a:r>
              <a:rPr lang="en-US" altLang="zh-CN" sz="2400" b="0" i="0" u="none">
                <a:solidFill>
                  <a:srgbClr val="000000"/>
                </a:solidFill>
                <a:effectLst/>
                <a:latin typeface="Times New Roman" pitchFamily="24"/>
                <a:ea typeface="Times New Roman" pitchFamily="24"/>
                <a:cs typeface="宋体" pitchFamily="24"/>
              </a:rPr>
              <a:t>1957</a:t>
            </a:r>
            <a:r>
              <a:rPr lang="zh-CN" altLang="zh-CN" sz="2400" b="0" i="0" u="none">
                <a:solidFill>
                  <a:srgbClr val="000000"/>
                </a:solidFill>
                <a:effectLst/>
                <a:latin typeface="Times New Roman" pitchFamily="24"/>
                <a:ea typeface="宋体" pitchFamily="24"/>
                <a:cs typeface="宋体" pitchFamily="24"/>
              </a:rPr>
              <a:t>米的隧道工程，甲、乙两个班组分别从南北两端同时掘进，已知甲组比乙组每天多掘进</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米，经过</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天施工，甲、乙两组共掘进</a:t>
            </a:r>
            <a:r>
              <a:rPr lang="en-US" altLang="zh-CN" sz="2400" b="0" i="0" u="none">
                <a:solidFill>
                  <a:srgbClr val="000000"/>
                </a:solidFill>
                <a:effectLst/>
                <a:latin typeface="Times New Roman" pitchFamily="24"/>
                <a:ea typeface="Times New Roman" pitchFamily="24"/>
                <a:cs typeface="宋体" pitchFamily="24"/>
              </a:rPr>
              <a:t>57</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宋体" pitchFamily="24"/>
                <a:cs typeface="宋体" pitchFamily="24"/>
              </a:rPr>
              <a:t>.</a:t>
            </a:r>
          </a:p>
        </p:txBody>
      </p:sp>
      <p:sp>
        <p:nvSpPr>
          <p:cNvPr id="13999" name="yt_shape_13999"/>
          <p:cNvSpPr txBox="1"/>
          <p:nvPr/>
        </p:nvSpPr>
        <p:spPr>
          <a:xfrm>
            <a:off x="540000" y="2612595"/>
            <a:ext cx="661719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）求甲、乙两班组平均每天分别掘进多少米？</a:t>
            </a:r>
          </a:p>
        </p:txBody>
      </p:sp>
      <mc:AlternateContent xmlns:mc="http://schemas.openxmlformats.org/markup-compatibility/2006" xmlns:a14="http://schemas.microsoft.com/office/drawing/2010/main">
        <mc:Choice Requires="a14">
          <p:sp>
            <p:nvSpPr>
              <p:cNvPr id="14000" name="yt_shape_14000"/>
              <p:cNvSpPr txBox="1"/>
              <p:nvPr/>
            </p:nvSpPr>
            <p:spPr>
              <a:xfrm>
                <a:off x="540000" y="3091898"/>
                <a:ext cx="7659148" cy="197958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设甲</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乙两个班组平均每天分别掘进</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y</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宋体"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由题意</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en-US"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=0.5,</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0">
                                <a:solidFill>
                                  <a:srgbClr val="FF0000"/>
                                </a:solidFill>
                                <a:effectLst/>
                                <a:latin typeface="Cambria Math" panose="02040503050406030204" pitchFamily="12" charset="0"/>
                                <a:ea typeface="Cambria Math" panose="02040503050406030204" pitchFamily="12" charset="0"/>
                              </a:rPr>
                              <m:t>6(</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𝑦</m:t>
                            </m:r>
                            <m:r>
                              <m:rPr>
                                <m:nor/>
                              </m:rPr>
                              <a:rPr lang="en-US" altLang="zh-CN" sz="2400" b="0" i="0">
                                <a:solidFill>
                                  <a:srgbClr val="FF0000"/>
                                </a:solidFill>
                                <a:effectLst/>
                                <a:latin typeface="Times New Roman" panose="02040503050406030204" pitchFamily="12" charset="0"/>
                                <a:ea typeface="宋体" panose="02040503050406030204" pitchFamily="12" charset="0"/>
                              </a:rPr>
                              <m:t>)=57,</m:t>
                            </m:r>
                          </m:e>
                        </m:eqArr>
                      </m:e>
                    </m:d>
                  </m:oMath>
                </a14:m>
                <a:r>
                  <a:rPr lang="zh-CN" altLang="zh-CN" sz="2400" b="0" i="0" u="none">
                    <a:solidFill>
                      <a:srgbClr val="FF0000"/>
                    </a:solidFill>
                    <a:effectLst/>
                    <a:latin typeface="Times New Roman" pitchFamily="24"/>
                    <a:ea typeface="黑体" pitchFamily="24"/>
                    <a:cs typeface="宋体" pitchFamily="24"/>
                  </a:rPr>
                  <a:t>解得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=5,</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=4.5,</m:t>
                            </m:r>
                          </m:e>
                        </m:eqArr>
                      </m:e>
                    </m:d>
                  </m:oMath>
                </a14:m>
                <a:endParaRPr lang="zh-CN" altLang="zh-CN" sz="2400" b="0" i="0" u="none">
                  <a:solidFill>
                    <a:srgbClr val="FF0000"/>
                  </a:solidFill>
                  <a:effectLst/>
                  <a:latin typeface="Times New Roman" pitchFamily="24"/>
                  <a:ea typeface="黑体" pitchFamily="24"/>
                  <a:cs typeface="宋体" pitchFamily="24"/>
                </a:endParaRP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答</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甲</a:t>
                </a: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乙两个班组平均每天分别掘进</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宋体" pitchFamily="24"/>
                    <a:ea typeface="宋体" pitchFamily="24"/>
                    <a:cs typeface="宋体" pitchFamily="24"/>
                  </a:rPr>
                  <a:t>.</a:t>
                </a:r>
              </a:p>
            </p:txBody>
          </p:sp>
        </mc:Choice>
        <mc:Fallback xmlns:a16="http://schemas.microsoft.com/office/drawing/2014/main" xmlns="">
          <p:sp>
            <p:nvSpPr>
              <p:cNvPr id="14000" name="yt_shape_14000" descr="{&quot;rangeId&quot;:16,&quot;color&quot;:&quot;R&quot;,&quot;mathAnswerShape&quot;:1}"/>
              <p:cNvSpPr txBox="1">
                <a:spLocks noRot="1" noChangeAspect="1" noMove="1" noResize="1" noEditPoints="1" noAdjustHandles="1" noChangeArrowheads="1" noChangeShapeType="1" noTextEdit="1"/>
              </p:cNvSpPr>
              <p:nvPr/>
            </p:nvSpPr>
            <p:spPr>
              <a:xfrm>
                <a:off x="540000" y="3091898"/>
                <a:ext cx="7659148" cy="1979581"/>
              </a:xfrm>
              <a:prstGeom prst="rect">
                <a:avLst/>
              </a:prstGeom>
              <a:blipFill>
                <a:blip r:embed="rId2"/>
                <a:stretch>
                  <a:fillRect l="-2468" t="-2462" r="-1433" b="-8615"/>
                </a:stretch>
              </a:blipFill>
            </p:spPr>
            <p:txBody>
              <a:bodyPr/>
              <a:lstStyle/>
              <a:p>
                <a:r>
                  <a:rPr lang="zh-CN" altLang="en-US">
                    <a:noFill/>
                  </a:rPr>
                  <a:t> </a:t>
                </a:r>
              </a:p>
            </p:txBody>
          </p:sp>
        </mc:Fallback>
      </mc:AlternateContent>
      <p:pic>
        <p:nvPicPr>
          <p:cNvPr id="3" name="yt_shape_1684746048368">
            <a:extLst>
              <a:ext uri="{FF2B5EF4-FFF2-40B4-BE49-F238E27FC236}">
                <a16:creationId xmlns:a16="http://schemas.microsoft.com/office/drawing/2014/main" id="{3F006FA7-311C-5B9F-DBA6-33A2732700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4153"/>
            <a:ext cx="4089464" cy="64727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00">
                                            <p:txEl>
                                              <p:pRg st="0" end="0"/>
                                            </p:txEl>
                                          </p:spTgt>
                                        </p:tgtEl>
                                        <p:attrNameLst>
                                          <p:attrName>style.visibility</p:attrName>
                                        </p:attrNameLst>
                                      </p:cBhvr>
                                      <p:to>
                                        <p:strVal val="visible"/>
                                      </p:to>
                                    </p:set>
                                    <p:animEffect transition="in" filter="blinds(horizontal)">
                                      <p:cBhvr>
                                        <p:cTn id="7" dur="500"/>
                                        <p:tgtEl>
                                          <p:spTgt spid="1400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000">
                                            <p:txEl>
                                              <p:pRg st="1" end="1"/>
                                            </p:txEl>
                                          </p:spTgt>
                                        </p:tgtEl>
                                        <p:attrNameLst>
                                          <p:attrName>style.visibility</p:attrName>
                                        </p:attrNameLst>
                                      </p:cBhvr>
                                      <p:to>
                                        <p:strVal val="visible"/>
                                      </p:to>
                                    </p:set>
                                    <p:animEffect transition="in" filter="blinds(horizontal)">
                                      <p:cBhvr>
                                        <p:cTn id="10" dur="500"/>
                                        <p:tgtEl>
                                          <p:spTgt spid="1400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000">
                                            <p:txEl>
                                              <p:pRg st="2" end="2"/>
                                            </p:txEl>
                                          </p:spTgt>
                                        </p:tgtEl>
                                        <p:attrNameLst>
                                          <p:attrName>style.visibility</p:attrName>
                                        </p:attrNameLst>
                                      </p:cBhvr>
                                      <p:to>
                                        <p:strVal val="visible"/>
                                      </p:to>
                                    </p:set>
                                    <p:animEffect transition="in" filter="blinds(horizontal)">
                                      <p:cBhvr>
                                        <p:cTn id="13" dur="500"/>
                                        <p:tgtEl>
                                          <p:spTgt spid="140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00"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1259</Words>
  <Application>Microsoft Office PowerPoint</Application>
  <PresentationFormat>宽屏</PresentationFormat>
  <Paragraphs>74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shi jiaqing</cp:lastModifiedBy>
  <cp:revision>45</cp:revision>
  <dcterms:created xsi:type="dcterms:W3CDTF">2023-05-05T05:33:00Z</dcterms:created>
  <dcterms:modified xsi:type="dcterms:W3CDTF">2023-05-23T08:18:34Z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