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6" r:id="rId4"/>
    <p:sldId id="367" r:id="rId5"/>
    <p:sldId id="370" r:id="rId6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224" y="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94" name="yt_shape_14894"/>
          <p:cNvSpPr txBox="1"/>
          <p:nvPr/>
        </p:nvSpPr>
        <p:spPr>
          <a:xfrm>
            <a:off x="540000" y="900000"/>
            <a:ext cx="623247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在实际问题中的决策</a:t>
            </a:r>
          </a:p>
        </p:txBody>
      </p:sp>
      <p:sp>
        <p:nvSpPr>
          <p:cNvPr id="14895" name="yt_shape_14895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八年级二班在一次体重测量中，小明体重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，低于全班半数学生的体重，分析得到结论所用的统计量是（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896" name="yt_table_14896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1104626"/>
              </p:ext>
            </p:extLst>
          </p:nvPr>
        </p:nvGraphicFramePr>
        <p:xfrm>
          <a:off x="540000" y="2511364"/>
          <a:ext cx="4218306" cy="848742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741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7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中位数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众数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平均数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极差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0"/>
                  </a:ext>
                </a:extLst>
              </a:tr>
            </a:tbl>
          </a:graphicData>
        </a:graphic>
      </p:graphicFrame>
      <p:pic>
        <p:nvPicPr>
          <p:cNvPr id="3" name="yt_shape_1684746165401">
            <a:extLst>
              <a:ext uri="{FF2B5EF4-FFF2-40B4-BE49-F238E27FC236}">
                <a16:creationId xmlns:a16="http://schemas.microsoft.com/office/drawing/2014/main" id="{58FC3EAE-B102-D299-EAEC-125F510A8BD6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18E8A8A-1336-7413-3804-5D44D280A0B4}"/>
              </a:ext>
            </a:extLst>
          </p:cNvPr>
          <p:cNvSpPr txBox="1"/>
          <p:nvPr/>
        </p:nvSpPr>
        <p:spPr>
          <a:xfrm>
            <a:off x="47173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98" name="yt_shape_14898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包头市中考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）某校欲招聘一名教师，对甲、乙两名候选人进行了三项素质测试，各项测试成绩满分均为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分，根据最终成绩择优录用，他们的各项测试成绩如下表所示：</a:t>
            </a:r>
          </a:p>
        </p:txBody>
      </p:sp>
      <p:graphicFrame>
        <p:nvGraphicFramePr>
          <p:cNvPr id="14899" name="yt_table_14899" title="H_122.4251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8883606"/>
              </p:ext>
            </p:extLst>
          </p:nvPr>
        </p:nvGraphicFramePr>
        <p:xfrm>
          <a:off x="540000" y="2491930"/>
          <a:ext cx="11111996" cy="1554799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2246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624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624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624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候选人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通识知识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专业知识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实践能力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甲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4901" name="yt_shape_14901"/>
          <p:cNvSpPr txBox="1"/>
          <p:nvPr/>
        </p:nvSpPr>
        <p:spPr>
          <a:xfrm>
            <a:off x="540119" y="431638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根据实际需要，学校将通识知识、专业知识和实践能力三项测试得分按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的比例确定每人的最终成绩，此时被录用的是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甲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（填“甲”或“乙”）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D5FA00F-B435-0DFE-E9A6-C3818395E40D}"/>
              </a:ext>
            </a:extLst>
          </p:cNvPr>
          <p:cNvSpPr txBox="1"/>
          <p:nvPr/>
        </p:nvSpPr>
        <p:spPr>
          <a:xfrm>
            <a:off x="6546107" y="4745069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甲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02" name="yt_shape_14902"/>
          <p:cNvSpPr txBox="1"/>
          <p:nvPr/>
        </p:nvSpPr>
        <p:spPr>
          <a:xfrm>
            <a:off x="540000" y="900000"/>
            <a:ext cx="100796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一家鞋店在一段时间内销售了某种女鞋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双，各种尺码鞋的销售量如表：</a:t>
            </a:r>
          </a:p>
        </p:txBody>
      </p:sp>
      <p:graphicFrame>
        <p:nvGraphicFramePr>
          <p:cNvPr id="14903" name="yt_table_14903" title="H_81.81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1336121"/>
              </p:ext>
            </p:extLst>
          </p:nvPr>
        </p:nvGraphicFramePr>
        <p:xfrm>
          <a:off x="540000" y="1531667"/>
          <a:ext cx="11111996" cy="103898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7761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563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563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563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556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556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5556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鞋号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905" name="yt_shape_14905"/>
          <p:cNvSpPr txBox="1"/>
          <p:nvPr/>
        </p:nvSpPr>
        <p:spPr>
          <a:xfrm>
            <a:off x="540000" y="2840426"/>
            <a:ext cx="66171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）求出这些尺码鞋的平均数、中位数、众数；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906" name="yt_shape_14906"/>
              <p:cNvSpPr txBox="1"/>
              <p:nvPr/>
            </p:nvSpPr>
            <p:spPr>
              <a:xfrm>
                <a:off x="540119" y="3319729"/>
                <a:ext cx="11111999" cy="15896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这组数据的平均数是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中位数是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众数是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4906" name="yt_shape_14906" descr="{&quot;rangeId&quot;:4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319729"/>
                <a:ext cx="11111999" cy="1589666"/>
              </a:xfrm>
              <a:prstGeom prst="rect">
                <a:avLst/>
              </a:prstGeom>
              <a:blipFill>
                <a:blip r:embed="rId2"/>
                <a:stretch>
                  <a:fillRect l="-1701" r="-933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908" name="yt_shape_14908"/>
          <p:cNvSpPr txBox="1"/>
          <p:nvPr/>
        </p:nvSpPr>
        <p:spPr>
          <a:xfrm>
            <a:off x="540000" y="4960183"/>
            <a:ext cx="103105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）如果你是老板，去鞋厂进货时哪个尺码的鞋子可以多进一些？为什么？</a:t>
            </a:r>
          </a:p>
        </p:txBody>
      </p:sp>
      <p:sp>
        <p:nvSpPr>
          <p:cNvPr id="14909" name="yt_shape_14909"/>
          <p:cNvSpPr txBox="1"/>
          <p:nvPr/>
        </p:nvSpPr>
        <p:spPr>
          <a:xfrm>
            <a:off x="540119" y="543948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去鞋厂进货时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尺码型号的鞋子可以多进一些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原因是这组数据中的众数是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故销售的女鞋中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尺码型号的鞋卖得最好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9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9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9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06" grpId="0" build="allAtOnce"/>
      <p:bldP spid="1490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10" name="yt_shape_14910"/>
          <p:cNvSpPr txBox="1"/>
          <p:nvPr/>
        </p:nvSpPr>
        <p:spPr>
          <a:xfrm>
            <a:off x="540000" y="900000"/>
            <a:ext cx="623247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在实际问题中的决策</a:t>
            </a:r>
          </a:p>
        </p:txBody>
      </p:sp>
      <p:sp>
        <p:nvSpPr>
          <p:cNvPr id="14911" name="yt_shape_14911"/>
          <p:cNvSpPr txBox="1"/>
          <p:nvPr/>
        </p:nvSpPr>
        <p:spPr>
          <a:xfrm>
            <a:off x="540119" y="1399565"/>
            <a:ext cx="11460537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某校选拔五名运动员参加市阳光体育运动会，这五名队员的年龄（单位：岁）分别是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，其方差是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，则三年后这五名队员年龄的方差（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912" name="yt_table_14912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1367520"/>
              </p:ext>
            </p:extLst>
          </p:nvPr>
        </p:nvGraphicFramePr>
        <p:xfrm>
          <a:off x="537624" y="2379904"/>
          <a:ext cx="4523106" cy="848742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743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7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变大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变小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不变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2"/>
                  </a:ext>
                </a:extLst>
              </a:tr>
            </a:tbl>
          </a:graphicData>
        </a:graphic>
      </p:graphicFrame>
      <p:pic>
        <p:nvPicPr>
          <p:cNvPr id="3" name="yt_shape_1684746165450">
            <a:extLst>
              <a:ext uri="{FF2B5EF4-FFF2-40B4-BE49-F238E27FC236}">
                <a16:creationId xmlns:a16="http://schemas.microsoft.com/office/drawing/2014/main" id="{7049BCB7-BBF6-10B0-A0E2-6F9419DE3F73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3A54BB6-9DBF-CAB3-BCBD-0DC4C183496F}"/>
              </a:ext>
            </a:extLst>
          </p:cNvPr>
          <p:cNvSpPr txBox="1"/>
          <p:nvPr/>
        </p:nvSpPr>
        <p:spPr>
          <a:xfrm>
            <a:off x="10560496" y="184101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4914">
            <a:extLst>
              <a:ext uri="{FF2B5EF4-FFF2-40B4-BE49-F238E27FC236}">
                <a16:creationId xmlns:a16="http://schemas.microsoft.com/office/drawing/2014/main" id="{FB2CF83A-E656-5A4B-1A22-CF89653D42EE}"/>
              </a:ext>
            </a:extLst>
          </p:cNvPr>
          <p:cNvSpPr txBox="1"/>
          <p:nvPr/>
        </p:nvSpPr>
        <p:spPr>
          <a:xfrm>
            <a:off x="537624" y="3429000"/>
            <a:ext cx="9771906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铜仁市中考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）若甲、乙两人参加射击训练的成绩（单位：环）如下：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甲：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乙：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则甲、乙两人射击成绩比较稳定的是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乙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（填“甲”或“乙”）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7017F41-5651-D0FD-CE4B-261A9CCABC42}"/>
              </a:ext>
            </a:extLst>
          </p:cNvPr>
          <p:cNvSpPr txBox="1"/>
          <p:nvPr/>
        </p:nvSpPr>
        <p:spPr>
          <a:xfrm>
            <a:off x="5629213" y="4808658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乙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18" name="yt_shape_14918"/>
          <p:cNvSpPr txBox="1"/>
          <p:nvPr/>
        </p:nvSpPr>
        <p:spPr>
          <a:xfrm>
            <a:off x="540000" y="69269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张明和李亮在体育运动中报名参加了百米训练小组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在近几次百米训练中，教练对他们两人的测试成绩进行了统计和分析，请补全表格并回答问题：</a:t>
            </a:r>
          </a:p>
        </p:txBody>
      </p:sp>
      <p:graphicFrame>
        <p:nvGraphicFramePr>
          <p:cNvPr id="14919" name="yt_table_14919" title="H_122.4251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0362430"/>
              </p:ext>
            </p:extLst>
          </p:nvPr>
        </p:nvGraphicFramePr>
        <p:xfrm>
          <a:off x="539881" y="1804495"/>
          <a:ext cx="11111998" cy="1554799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0730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81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81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425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平均数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中位数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方差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张明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100" b="0" i="0" spc="-100">
                          <a:solidFill>
                            <a:srgbClr val="FF0000"/>
                          </a:solidFill>
                          <a:effectLst/>
                          <a:latin typeface="Times New Roman" pitchFamily="12"/>
                          <a:ea typeface="宋体" pitchFamily="12"/>
                          <a:cs typeface="宋体" pitchFamily="12"/>
                        </a:rPr>
                        <a:t> </a:t>
                      </a:r>
                      <a:r>
                        <a:rPr lang="zh-CN" altLang="zh-CN" sz="2400" b="0" i="0" u="sng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12"/>
                          <a:ea typeface="宋体" pitchFamily="12"/>
                          <a:cs typeface="宋体" pitchFamily="12"/>
                        </a:rPr>
                        <a:t>　</a:t>
                      </a:r>
                      <a:r>
                        <a:rPr lang="en-US" altLang="zh-CN" sz="2400" b="0" i="0" u="sng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13</a:t>
                      </a:r>
                      <a:r>
                        <a:rPr lang="en-US" altLang="zh-CN" sz="2400" b="0" i="0" u="sng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sng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sng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12"/>
                          <a:ea typeface="宋体" pitchFamily="12"/>
                          <a:cs typeface="宋体" pitchFamily="12"/>
                        </a:rPr>
                        <a:t>　</a:t>
                      </a:r>
                      <a:r>
                        <a:rPr lang="zh-CN" altLang="zh-CN" sz="100" b="0" i="0" spc="-100">
                          <a:noFill/>
                          <a:effectLst/>
                          <a:latin typeface="Times New Roman" pitchFamily="12"/>
                          <a:ea typeface="宋体" pitchFamily="12"/>
                          <a:cs typeface="宋体" pitchFamily="12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004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李亮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100" b="0" i="0" spc="-100">
                          <a:solidFill>
                            <a:srgbClr val="FF0000"/>
                          </a:solidFill>
                          <a:effectLst/>
                          <a:latin typeface="Times New Roman" pitchFamily="12"/>
                          <a:ea typeface="宋体" pitchFamily="12"/>
                          <a:cs typeface="宋体" pitchFamily="12"/>
                        </a:rPr>
                        <a:t> </a:t>
                      </a:r>
                      <a:r>
                        <a:rPr lang="zh-CN" altLang="zh-CN" sz="2400" b="0" i="0" u="sng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12"/>
                          <a:ea typeface="宋体" pitchFamily="12"/>
                          <a:cs typeface="宋体" pitchFamily="12"/>
                        </a:rPr>
                        <a:t>　</a:t>
                      </a:r>
                      <a:r>
                        <a:rPr lang="en-US" altLang="zh-CN" sz="2400" b="0" i="0" u="sng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13</a:t>
                      </a:r>
                      <a:r>
                        <a:rPr lang="en-US" altLang="zh-CN" sz="2400" b="0" i="0" u="sng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sng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sng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12"/>
                          <a:ea typeface="宋体" pitchFamily="12"/>
                          <a:cs typeface="宋体" pitchFamily="12"/>
                        </a:rPr>
                        <a:t>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sng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12"/>
                          <a:ea typeface="宋体" pitchFamily="12"/>
                          <a:cs typeface="宋体" pitchFamily="12"/>
                        </a:rPr>
                        <a:t>　</a:t>
                      </a:r>
                      <a:r>
                        <a:rPr lang="en-US" altLang="zh-CN" sz="2400" b="0" i="0" u="sng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sng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sng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02</a:t>
                      </a:r>
                      <a:r>
                        <a:rPr lang="zh-CN" altLang="zh-CN" sz="2400" b="0" i="0" u="sng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12"/>
                          <a:ea typeface="宋体" pitchFamily="12"/>
                          <a:cs typeface="宋体" pitchFamily="12"/>
                        </a:rPr>
                        <a:t>　</a:t>
                      </a:r>
                      <a:r>
                        <a:rPr lang="zh-CN" altLang="zh-CN" sz="100" b="0" i="0" spc="-100">
                          <a:noFill/>
                          <a:effectLst/>
                          <a:latin typeface="Times New Roman" pitchFamily="12"/>
                          <a:ea typeface="宋体" pitchFamily="12"/>
                          <a:cs typeface="宋体" pitchFamily="12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4921" name="yt_shape_14921"/>
          <p:cNvSpPr txBox="1"/>
          <p:nvPr/>
        </p:nvSpPr>
        <p:spPr>
          <a:xfrm>
            <a:off x="540000" y="362895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现在从张明和李亮中选择一名成绩优秀的去参加比赛，若你是他们的教练，应该选择谁？请说明理由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925" name="yt_shape_14925"/>
          <p:cNvSpPr txBox="1"/>
          <p:nvPr/>
        </p:nvSpPr>
        <p:spPr>
          <a:xfrm>
            <a:off x="539881" y="458838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5B6EC6F-8615-821A-08C4-50D98F12AF37}"/>
              </a:ext>
            </a:extLst>
          </p:cNvPr>
          <p:cNvSpPr txBox="1"/>
          <p:nvPr/>
        </p:nvSpPr>
        <p:spPr>
          <a:xfrm>
            <a:off x="3819877" y="2422039"/>
            <a:ext cx="1018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宋体" pitchFamily="1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8C9DAF9-4488-3B14-F5AF-A751F565482B}"/>
              </a:ext>
            </a:extLst>
          </p:cNvPr>
          <p:cNvSpPr txBox="1"/>
          <p:nvPr/>
        </p:nvSpPr>
        <p:spPr>
          <a:xfrm>
            <a:off x="7070464" y="2932008"/>
            <a:ext cx="1018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宋体" pitchFamily="1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91D447A-95FC-DD15-A364-039FB4AC7472}"/>
              </a:ext>
            </a:extLst>
          </p:cNvPr>
          <p:cNvSpPr txBox="1"/>
          <p:nvPr/>
        </p:nvSpPr>
        <p:spPr>
          <a:xfrm>
            <a:off x="9854327" y="2932008"/>
            <a:ext cx="1018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宋体" pitchFamily="12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5" name="yt_shape_14922" title="H_196.15111">
            <a:extLst>
              <a:ext uri="{FF2B5EF4-FFF2-40B4-BE49-F238E27FC236}">
                <a16:creationId xmlns:a16="http://schemas.microsoft.com/office/drawing/2014/main" id="{974E83AC-95F5-6D03-69D1-D1E7A6F9EEDD}"/>
              </a:ext>
            </a:extLst>
          </p:cNvPr>
          <p:cNvGrpSpPr/>
          <p:nvPr/>
        </p:nvGrpSpPr>
        <p:grpSpPr>
          <a:xfrm>
            <a:off x="7248128" y="4232039"/>
            <a:ext cx="3895344" cy="2491119"/>
            <a:chOff x="0" y="0"/>
            <a:chExt cx="3895344" cy="2491119"/>
          </a:xfrm>
        </p:grpSpPr>
        <p:pic>
          <p:nvPicPr>
            <p:cNvPr id="6" name="yt_image_14922">
              <a:extLst>
                <a:ext uri="{FF2B5EF4-FFF2-40B4-BE49-F238E27FC236}">
                  <a16:creationId xmlns:a16="http://schemas.microsoft.com/office/drawing/2014/main" id="{4CFC7E4B-5479-494A-4487-5FD894F3B49E}"/>
                </a:ext>
                <a:ext uri="">
  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895344" cy="20951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yt_shape_14924">
              <a:extLst>
                <a:ext uri="{FF2B5EF4-FFF2-40B4-BE49-F238E27FC236}">
                  <a16:creationId xmlns:a16="http://schemas.microsoft.com/office/drawing/2014/main" id="{04CCC6CB-15A4-8CA5-835F-EF552C509BFA}"/>
                </a:ext>
              </a:extLst>
            </p:cNvPr>
            <p:cNvSpPr txBox="1"/>
            <p:nvPr/>
          </p:nvSpPr>
          <p:spPr>
            <a:xfrm>
              <a:off x="1414391" y="213111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8" name="yt_shape_14926">
            <a:extLst>
              <a:ext uri="{FF2B5EF4-FFF2-40B4-BE49-F238E27FC236}">
                <a16:creationId xmlns:a16="http://schemas.microsoft.com/office/drawing/2014/main" id="{BDD3093D-F2CA-9146-CAA5-8942FA23140A}"/>
              </a:ext>
            </a:extLst>
          </p:cNvPr>
          <p:cNvSpPr txBox="1"/>
          <p:nvPr/>
        </p:nvSpPr>
        <p:spPr>
          <a:xfrm>
            <a:off x="585080" y="4524847"/>
            <a:ext cx="19236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选择张明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9" name="yt_shape_14927">
            <a:extLst>
              <a:ext uri="{FF2B5EF4-FFF2-40B4-BE49-F238E27FC236}">
                <a16:creationId xmlns:a16="http://schemas.microsoft.com/office/drawing/2014/main" id="{123EACE1-4008-9DE7-D73C-2C51ABE532CF}"/>
              </a:ext>
            </a:extLst>
          </p:cNvPr>
          <p:cNvSpPr txBox="1"/>
          <p:nvPr/>
        </p:nvSpPr>
        <p:spPr>
          <a:xfrm>
            <a:off x="585199" y="5004150"/>
            <a:ext cx="594284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理由如下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因为两人平均数和中位数相同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但张明成绩的方差小于李亮成绩的方差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所以张明成绩比李亮成绩稳定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因此选择张明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8" grpId="0" build="allAtOnce"/>
      <p:bldP spid="9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637</Words>
  <Application>Microsoft Office PowerPoint</Application>
  <PresentationFormat>宽屏</PresentationFormat>
  <Paragraphs>73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shi jiaqing</cp:lastModifiedBy>
  <cp:revision>46</cp:revision>
  <dcterms:created xsi:type="dcterms:W3CDTF">2023-05-05T05:33:00Z</dcterms:created>
  <dcterms:modified xsi:type="dcterms:W3CDTF">2023-05-23T08:50:34Z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