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75" r:id="rId4"/>
    <p:sldId id="366" r:id="rId5"/>
    <p:sldId id="368" r:id="rId6"/>
    <p:sldId id="370" r:id="rId7"/>
    <p:sldId id="376" r:id="rId8"/>
    <p:sldId id="371" r:id="rId9"/>
    <p:sldId id="373" r:id="rId10"/>
    <p:sldId id="378" r:id="rId11"/>
    <p:sldId id="379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1" name="yt_shape_14271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利润问题</a:t>
            </a:r>
          </a:p>
        </p:txBody>
      </p:sp>
      <p:sp>
        <p:nvSpPr>
          <p:cNvPr id="14272" name="yt_shape_14272"/>
          <p:cNvSpPr txBox="1"/>
          <p:nvPr/>
        </p:nvSpPr>
        <p:spPr>
          <a:xfrm>
            <a:off x="540119" y="1399565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某人购进一批苹果到集贸市场零售，已知卖出的苹果数量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（千克）与售价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（元）之间的关系如图所示，若成本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千克，现以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千克卖出，能挣得钱数为（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276" name="yt_table_1427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411932"/>
              </p:ext>
            </p:extLst>
          </p:nvPr>
        </p:nvGraphicFramePr>
        <p:xfrm>
          <a:off x="540000" y="4884514"/>
          <a:ext cx="4200843" cy="848742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</a:tbl>
          </a:graphicData>
        </a:graphic>
      </p:graphicFrame>
      <p:grpSp>
        <p:nvGrpSpPr>
          <p:cNvPr id="14273" name="yt_shape_14273_skip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2453" y="2546326"/>
            <a:ext cx="1887093" cy="2283093"/>
            <a:chOff x="0" y="0"/>
            <a:chExt cx="1887093" cy="2283093"/>
          </a:xfrm>
        </p:grpSpPr>
        <p:pic>
          <p:nvPicPr>
            <p:cNvPr id="2" name="yt_image_1427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7093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75" name="yt_shape_14275"/>
            <p:cNvSpPr txBox="1"/>
            <p:nvPr/>
          </p:nvSpPr>
          <p:spPr>
            <a:xfrm>
              <a:off x="410265" y="19230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096881">
            <a:extLst>
              <a:ext uri="{FF2B5EF4-FFF2-40B4-BE49-F238E27FC236}">
                <a16:creationId xmlns:a16="http://schemas.microsoft.com/office/drawing/2014/main" id="{1B9B5423-E502-61D0-218E-92137F5E87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675C4B3-C405-0516-F7F7-CE22BB356089}"/>
              </a:ext>
            </a:extLst>
          </p:cNvPr>
          <p:cNvSpPr txBox="1"/>
          <p:nvPr/>
        </p:nvSpPr>
        <p:spPr>
          <a:xfrm>
            <a:off x="10992544" y="18156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yt_shape_14339"/>
          <p:cNvSpPr txBox="1"/>
          <p:nvPr/>
        </p:nvSpPr>
        <p:spPr>
          <a:xfrm>
            <a:off x="540000" y="900000"/>
            <a:ext cx="4222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）求出图中点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340"/>
              <p:cNvSpPr txBox="1"/>
              <p:nvPr/>
            </p:nvSpPr>
            <p:spPr>
              <a:xfrm>
                <a:off x="540000" y="1531667"/>
                <a:ext cx="6672148" cy="275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联立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=18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+60,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联立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=18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+60,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+150,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=600,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4" name="yt_shape_14340" descr="{&quot;rangeId&quot;:1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672148" cy="2755626"/>
              </a:xfrm>
              <a:prstGeom prst="rect">
                <a:avLst/>
              </a:prstGeom>
              <a:blipFill>
                <a:blip r:embed="rId2"/>
                <a:stretch>
                  <a:fillRect l="-2834" t="-3982" r="-19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342" name="yt_shape_1434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1699" y="1531667"/>
            <a:ext cx="2400300" cy="2324429"/>
            <a:chOff x="0" y="0"/>
            <a:chExt cx="2400300" cy="2324429"/>
          </a:xfrm>
        </p:grpSpPr>
        <p:pic>
          <p:nvPicPr>
            <p:cNvPr id="5" name="yt_image_14342" descr="{&quot;rangeId&quot;:0,&quot;⚘_7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00300" cy="1919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4" name="yt_shape_14344"/>
            <p:cNvSpPr txBox="1"/>
            <p:nvPr/>
          </p:nvSpPr>
          <p:spPr>
            <a:xfrm>
              <a:off x="679541" y="1955097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yt_shape_1434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）若该游客打算采摘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圣女果，根据函数图象，直接写出该游客选择哪个采摘园更合算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347"/>
          <p:cNvSpPr txBox="1"/>
          <p:nvPr/>
        </p:nvSpPr>
        <p:spPr>
          <a:xfrm>
            <a:off x="540119" y="2011799"/>
            <a:ext cx="86756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结合图象得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甲采摘园所需总费用较少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选择甲采摘园更合算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4348" name="yt_shape_1434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1699" y="2011799"/>
            <a:ext cx="2400300" cy="2383612"/>
            <a:chOff x="0" y="0"/>
            <a:chExt cx="2400300" cy="2383612"/>
          </a:xfrm>
        </p:grpSpPr>
        <p:pic>
          <p:nvPicPr>
            <p:cNvPr id="7" name="yt_image_14348" descr="{&quot;rangeId&quot;:0,&quot;⚘_7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00300" cy="1919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0" name="yt_shape_14350"/>
            <p:cNvSpPr txBox="1"/>
            <p:nvPr/>
          </p:nvSpPr>
          <p:spPr>
            <a:xfrm>
              <a:off x="679541" y="1955097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8" name="yt_shape_14278"/>
          <p:cNvSpPr txBox="1"/>
          <p:nvPr/>
        </p:nvSpPr>
        <p:spPr>
          <a:xfrm>
            <a:off x="540000" y="77915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某地特产采取线上销售，产品供不应求，销售额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（万元）与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（月）之间的函数关系如表所示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销售成本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（万元）与销售额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（万元）之间的函数关系如图中线段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279" name="yt_table_14279" title="H_156.1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515641"/>
              </p:ext>
            </p:extLst>
          </p:nvPr>
        </p:nvGraphicFramePr>
        <p:xfrm>
          <a:off x="541386" y="2316851"/>
          <a:ext cx="11111997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02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8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2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3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80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0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80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月份（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销售额（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万元）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yt_shape_14281">
            <a:extLst>
              <a:ext uri="{FF2B5EF4-FFF2-40B4-BE49-F238E27FC236}">
                <a16:creationId xmlns:a16="http://schemas.microsoft.com/office/drawing/2014/main" id="{0EDDB01A-C485-B081-81EE-D70255E97A80}"/>
              </a:ext>
            </a:extLst>
          </p:cNvPr>
          <p:cNvSpPr txBox="1"/>
          <p:nvPr/>
        </p:nvSpPr>
        <p:spPr>
          <a:xfrm>
            <a:off x="407249" y="3501008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所表示的函数的表达式；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282">
                <a:extLst>
                  <a:ext uri="{FF2B5EF4-FFF2-40B4-BE49-F238E27FC236}">
                    <a16:creationId xmlns:a16="http://schemas.microsoft.com/office/drawing/2014/main" id="{EEFC935E-8AA2-E044-7EFC-FADE00BB8284}"/>
                  </a:ext>
                </a:extLst>
              </p:cNvPr>
              <p:cNvSpPr txBox="1"/>
              <p:nvPr/>
            </p:nvSpPr>
            <p:spPr>
              <a:xfrm>
                <a:off x="407368" y="4132675"/>
                <a:ext cx="8388806" cy="18501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=110,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282">
                <a:extLst>
                  <a:ext uri="{FF2B5EF4-FFF2-40B4-BE49-F238E27FC236}">
                    <a16:creationId xmlns:a16="http://schemas.microsoft.com/office/drawing/2014/main" id="{EEFC935E-8AA2-E044-7EFC-FADE00BB82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132675"/>
                <a:ext cx="8388806" cy="1850122"/>
              </a:xfrm>
              <a:prstGeom prst="rect">
                <a:avLst/>
              </a:prstGeom>
              <a:blipFill>
                <a:blip r:embed="rId2"/>
                <a:stretch>
                  <a:fillRect l="-2253" t="-6271" b="-4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yt_shape_14284">
            <a:extLst>
              <a:ext uri="{FF2B5EF4-FFF2-40B4-BE49-F238E27FC236}">
                <a16:creationId xmlns:a16="http://schemas.microsoft.com/office/drawing/2014/main" id="{A9AB3A9A-6F7B-18C3-DAE1-7CBC26781811}"/>
              </a:ext>
            </a:extLst>
          </p:cNvPr>
          <p:cNvGrpSpPr/>
          <p:nvPr/>
        </p:nvGrpSpPr>
        <p:grpSpPr>
          <a:xfrm>
            <a:off x="8808814" y="4041273"/>
            <a:ext cx="2687193" cy="1941524"/>
            <a:chOff x="0" y="0"/>
            <a:chExt cx="2687193" cy="1941524"/>
          </a:xfrm>
        </p:grpSpPr>
        <p:pic>
          <p:nvPicPr>
            <p:cNvPr id="5" name="yt_image_14284" descr="{&quot;rangeId&quot;:0,&quot;⚘_2&quot;:1}">
              <a:extLst>
                <a:ext uri="{FF2B5EF4-FFF2-40B4-BE49-F238E27FC236}">
                  <a16:creationId xmlns:a16="http://schemas.microsoft.com/office/drawing/2014/main" id="{87627FD3-C099-2C15-BAF6-036965D6C607}"/>
                </a:ex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87193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4286">
              <a:extLst>
                <a:ext uri="{FF2B5EF4-FFF2-40B4-BE49-F238E27FC236}">
                  <a16:creationId xmlns:a16="http://schemas.microsoft.com/office/drawing/2014/main" id="{10170140-4F3A-12D0-93E5-3620D3FE4CEC}"/>
                </a:ext>
              </a:extLst>
            </p:cNvPr>
            <p:cNvSpPr txBox="1"/>
            <p:nvPr/>
          </p:nvSpPr>
          <p:spPr>
            <a:xfrm>
              <a:off x="822987" y="1572192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8" name="yt_shape_14288"/>
          <p:cNvSpPr txBox="1"/>
          <p:nvPr/>
        </p:nvSpPr>
        <p:spPr>
          <a:xfrm>
            <a:off x="540000" y="900000"/>
            <a:ext cx="96100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表示销售利润，问第几个月销售利润最大，最大利润是多少？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289"/>
              <p:cNvSpPr txBox="1"/>
              <p:nvPr/>
            </p:nvSpPr>
            <p:spPr>
              <a:xfrm>
                <a:off x="540000" y="1531667"/>
                <a:ext cx="6540252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月和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月的销售利润最大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最大利润为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万元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4" name="yt_shape_14289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540252" cy="2744790"/>
              </a:xfrm>
              <a:prstGeom prst="rect">
                <a:avLst/>
              </a:prstGeom>
              <a:blipFill>
                <a:blip r:embed="rId2"/>
                <a:stretch>
                  <a:fillRect l="-2892" r="-1959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291" name="yt_shape_14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64806" y="1531667"/>
            <a:ext cx="2687193" cy="2000707"/>
            <a:chOff x="0" y="0"/>
            <a:chExt cx="2687193" cy="2000707"/>
          </a:xfrm>
        </p:grpSpPr>
        <p:pic>
          <p:nvPicPr>
            <p:cNvPr id="5" name="yt_image_14291" descr="{&quot;rangeId&quot;:0,&quot;⚘_2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87193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93" name="yt_shape_14293"/>
            <p:cNvSpPr txBox="1"/>
            <p:nvPr/>
          </p:nvSpPr>
          <p:spPr>
            <a:xfrm>
              <a:off x="822987" y="1572192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5" name="yt_shape_14295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工程问题</a:t>
            </a:r>
          </a:p>
        </p:txBody>
      </p:sp>
      <p:sp>
        <p:nvSpPr>
          <p:cNvPr id="14296" name="yt_shape_1429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甲、乙两个工程队分别同时开挖两段河渠，所挖河渠的长度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）与挖掘时间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）之间的关系如图所示，根据图象所提供的信息有：</a:t>
            </a:r>
          </a:p>
        </p:txBody>
      </p:sp>
      <p:sp>
        <p:nvSpPr>
          <p:cNvPr id="14300" name="yt_shape_14300"/>
          <p:cNvSpPr txBox="1"/>
          <p:nvPr/>
        </p:nvSpPr>
        <p:spPr>
          <a:xfrm>
            <a:off x="540000" y="49053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97" name="yt_shape_14297" title="H_184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4142" y="2511364"/>
            <a:ext cx="2283714" cy="2343672"/>
            <a:chOff x="0" y="0"/>
            <a:chExt cx="2283714" cy="2343672"/>
          </a:xfrm>
        </p:grpSpPr>
        <p:pic>
          <p:nvPicPr>
            <p:cNvPr id="2" name="yt_image_1429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3714" cy="1947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99" name="yt_shape_14299"/>
            <p:cNvSpPr txBox="1"/>
            <p:nvPr/>
          </p:nvSpPr>
          <p:spPr>
            <a:xfrm>
              <a:off x="608576" y="1983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301" name="yt_shape_14301"/>
          <p:cNvSpPr txBox="1"/>
          <p:nvPr/>
        </p:nvSpPr>
        <p:spPr>
          <a:xfrm>
            <a:off x="540000" y="5278747"/>
            <a:ext cx="50093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）甲队挖掘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时，用了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302" name="yt_shape_14302"/>
          <p:cNvSpPr txBox="1"/>
          <p:nvPr/>
        </p:nvSpPr>
        <p:spPr>
          <a:xfrm>
            <a:off x="540000" y="5758050"/>
            <a:ext cx="75998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）开挖后甲、乙两队所挖河渠长度相等时，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shape_1684746096922">
            <a:extLst>
              <a:ext uri="{FF2B5EF4-FFF2-40B4-BE49-F238E27FC236}">
                <a16:creationId xmlns:a16="http://schemas.microsoft.com/office/drawing/2014/main" id="{E61B909E-84E8-7A86-4CDD-8177A7F33B1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C393FF2-2BAC-9E90-F2AD-22A6548E59C4}"/>
              </a:ext>
            </a:extLst>
          </p:cNvPr>
          <p:cNvSpPr txBox="1"/>
          <p:nvPr/>
        </p:nvSpPr>
        <p:spPr>
          <a:xfrm>
            <a:off x="4496527" y="523194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ACDCFE-96B1-5E61-9709-FC89CF3F6F27}"/>
              </a:ext>
            </a:extLst>
          </p:cNvPr>
          <p:cNvSpPr txBox="1"/>
          <p:nvPr/>
        </p:nvSpPr>
        <p:spPr>
          <a:xfrm>
            <a:off x="7442926" y="5711244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3" name="yt_shape_14303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行程问题</a:t>
            </a:r>
          </a:p>
        </p:txBody>
      </p:sp>
      <p:sp>
        <p:nvSpPr>
          <p:cNvPr id="14304" name="yt_shape_1430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如图表示甲，乙两船沿相同路线从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港出发到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港行驶过程中路程随时间变化的图象，则乙船出发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小时赶上甲船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308" name="yt_shape_14308"/>
          <p:cNvSpPr txBox="1"/>
          <p:nvPr/>
        </p:nvSpPr>
        <p:spPr>
          <a:xfrm>
            <a:off x="540000" y="49921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05" name="yt_shape_14305" title="H_191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44986" y="2511364"/>
            <a:ext cx="2502027" cy="2430540"/>
            <a:chOff x="0" y="0"/>
            <a:chExt cx="2502027" cy="2430540"/>
          </a:xfrm>
        </p:grpSpPr>
        <p:pic>
          <p:nvPicPr>
            <p:cNvPr id="2" name="yt_image_1430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02027" cy="20345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07" name="yt_shape_14307"/>
            <p:cNvSpPr txBox="1"/>
            <p:nvPr/>
          </p:nvSpPr>
          <p:spPr>
            <a:xfrm>
              <a:off x="717732" y="20705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096948">
            <a:extLst>
              <a:ext uri="{FF2B5EF4-FFF2-40B4-BE49-F238E27FC236}">
                <a16:creationId xmlns:a16="http://schemas.microsoft.com/office/drawing/2014/main" id="{3432688B-70B0-100F-84F2-9A14512E764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C45FBD6-20A6-61AA-FB77-1894781C173C}"/>
              </a:ext>
            </a:extLst>
          </p:cNvPr>
          <p:cNvSpPr txBox="1"/>
          <p:nvPr/>
        </p:nvSpPr>
        <p:spPr>
          <a:xfrm>
            <a:off x="2888508" y="182824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9" name="yt_shape_1430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，甲、乙两人分别开车从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地出发前往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地，其中甲先出发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如图是甲，乙行驶路程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）随行驶时间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）变化的图象，请结合图象信息，解答下列问题：</a:t>
            </a:r>
          </a:p>
        </p:txBody>
      </p:sp>
      <p:sp>
        <p:nvSpPr>
          <p:cNvPr id="14310" name="yt_shape_14310"/>
          <p:cNvSpPr txBox="1"/>
          <p:nvPr/>
        </p:nvSpPr>
        <p:spPr>
          <a:xfrm>
            <a:off x="540000" y="2339566"/>
            <a:ext cx="4171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）甲的速度为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311" name="yt_shape_14311"/>
          <p:cNvSpPr txBox="1"/>
          <p:nvPr/>
        </p:nvSpPr>
        <p:spPr>
          <a:xfrm>
            <a:off x="540000" y="2818869"/>
            <a:ext cx="62052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312"/>
              <p:cNvSpPr txBox="1"/>
              <p:nvPr/>
            </p:nvSpPr>
            <p:spPr>
              <a:xfrm>
                <a:off x="540118" y="3450536"/>
                <a:ext cx="10469935" cy="19318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=300,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−100,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3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3450536"/>
                <a:ext cx="10469935" cy="1931811"/>
              </a:xfrm>
              <a:prstGeom prst="rect">
                <a:avLst/>
              </a:prstGeom>
              <a:blipFill>
                <a:blip r:embed="rId2"/>
                <a:stretch>
                  <a:fillRect l="-1805" t="-5678" b="-9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314" name="yt_shape_1431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5010" y="4077072"/>
            <a:ext cx="2396871" cy="2028392"/>
            <a:chOff x="0" y="0"/>
            <a:chExt cx="2396871" cy="2028392"/>
          </a:xfrm>
        </p:grpSpPr>
        <p:pic>
          <p:nvPicPr>
            <p:cNvPr id="3" name="yt_image_14314" descr="{&quot;rangeId&quot;:0,&quot;⚘_4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96871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6" name="yt_shape_14316"/>
            <p:cNvSpPr txBox="1"/>
            <p:nvPr/>
          </p:nvSpPr>
          <p:spPr>
            <a:xfrm>
              <a:off x="677826" y="1659060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5358CEC-A658-2093-C303-CF1E71AA6DA8}"/>
              </a:ext>
            </a:extLst>
          </p:cNvPr>
          <p:cNvSpPr txBox="1"/>
          <p:nvPr/>
        </p:nvSpPr>
        <p:spPr>
          <a:xfrm>
            <a:off x="3040789" y="229276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8" name="yt_shape_14318"/>
          <p:cNvSpPr txBox="1"/>
          <p:nvPr/>
        </p:nvSpPr>
        <p:spPr>
          <a:xfrm>
            <a:off x="540000" y="900000"/>
            <a:ext cx="61811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的坐标，并写出点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的实际意义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4319"/>
          <p:cNvSpPr txBox="1"/>
          <p:nvPr/>
        </p:nvSpPr>
        <p:spPr>
          <a:xfrm>
            <a:off x="540119" y="1531667"/>
            <a:ext cx="8679128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的实际意义是甲车出发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小时后被乙车追上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此时两车都行驶了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150km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4320" name="yt_shape_1432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5128" y="1531667"/>
            <a:ext cx="2396871" cy="2087575"/>
            <a:chOff x="0" y="0"/>
            <a:chExt cx="2396871" cy="2087575"/>
          </a:xfrm>
        </p:grpSpPr>
        <p:pic>
          <p:nvPicPr>
            <p:cNvPr id="5" name="yt_image_14320" descr="{&quot;rangeId&quot;:0,&quot;⚘_4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96871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2" name="yt_shape_14322"/>
            <p:cNvSpPr txBox="1"/>
            <p:nvPr/>
          </p:nvSpPr>
          <p:spPr>
            <a:xfrm>
              <a:off x="677826" y="165906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4" name="yt_shape_14324"/>
          <p:cNvSpPr txBox="1"/>
          <p:nvPr/>
        </p:nvSpPr>
        <p:spPr>
          <a:xfrm>
            <a:off x="540000" y="900000"/>
            <a:ext cx="346248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方案决策问题</a:t>
            </a:r>
          </a:p>
        </p:txBody>
      </p:sp>
      <p:sp>
        <p:nvSpPr>
          <p:cNvPr id="14325" name="yt_shape_14325"/>
          <p:cNvSpPr txBox="1"/>
          <p:nvPr/>
        </p:nvSpPr>
        <p:spPr>
          <a:xfrm>
            <a:off x="540119" y="139956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甲、乙两家商场平时以同样的价格出售相同的商品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端午节期间两家商场都让利酬宾，两家商场的购物金额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（单位：元）与商品原价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（单位：元）之间的关系如图所示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张阿姨计划在其中一家商场购原价为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元的商品，从省钱的角度你建议选择（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29" name="yt_table_14329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952626"/>
              </p:ext>
            </p:extLst>
          </p:nvPr>
        </p:nvGraphicFramePr>
        <p:xfrm>
          <a:off x="540000" y="3319263"/>
          <a:ext cx="5115243" cy="848742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甲、乙均可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</a:tbl>
          </a:graphicData>
        </a:graphic>
      </p:graphicFrame>
      <p:grpSp>
        <p:nvGrpSpPr>
          <p:cNvPr id="14326" name="yt_shape_14326_skip" title="H_177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73691" y="3319263"/>
            <a:ext cx="2176272" cy="2255661"/>
            <a:chOff x="0" y="0"/>
            <a:chExt cx="2176272" cy="2255661"/>
          </a:xfrm>
        </p:grpSpPr>
        <p:pic>
          <p:nvPicPr>
            <p:cNvPr id="2" name="yt_image_1432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6272" cy="1859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8" name="yt_shape_14328"/>
            <p:cNvSpPr txBox="1"/>
            <p:nvPr/>
          </p:nvSpPr>
          <p:spPr>
            <a:xfrm>
              <a:off x="554855" y="18956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096985">
            <a:extLst>
              <a:ext uri="{FF2B5EF4-FFF2-40B4-BE49-F238E27FC236}">
                <a16:creationId xmlns:a16="http://schemas.microsoft.com/office/drawing/2014/main" id="{3C2CB773-4560-D769-F882-28F3BD0B6BF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11BFBC5-5B2D-E51F-725A-B1B24BBFD3AA}"/>
              </a:ext>
            </a:extLst>
          </p:cNvPr>
          <p:cNvSpPr txBox="1"/>
          <p:nvPr/>
        </p:nvSpPr>
        <p:spPr>
          <a:xfrm>
            <a:off x="1974108" y="27792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1" name="yt_shape_14331"/>
          <p:cNvSpPr txBox="1"/>
          <p:nvPr/>
        </p:nvSpPr>
        <p:spPr>
          <a:xfrm>
            <a:off x="540119" y="900000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甲、乙两家采摘园的圣女果品质相同，售价也相同，节日期间，两家均推出优惠方案，甲：游客进园需购买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元门票，采摘的打六折；乙：游客进园不需购买门票，采摘超过一定数量后，超过部分打折，设某游客打算采摘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千克，在甲、乙采摘园所需总费用为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之间的函数表达的图象如图所示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332" name="yt_shape_14332"/>
          <p:cNvSpPr txBox="1"/>
          <p:nvPr/>
        </p:nvSpPr>
        <p:spPr>
          <a:xfrm>
            <a:off x="467832" y="2377328"/>
            <a:ext cx="60000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333">
                <a:extLst>
                  <a:ext uri="{FF2B5EF4-FFF2-40B4-BE49-F238E27FC236}">
                    <a16:creationId xmlns:a16="http://schemas.microsoft.com/office/drawing/2014/main" id="{F5ADCD4F-4C20-E9CC-BA69-394BE83032F7}"/>
                  </a:ext>
                </a:extLst>
              </p:cNvPr>
              <p:cNvSpPr txBox="1"/>
              <p:nvPr/>
            </p:nvSpPr>
            <p:spPr>
              <a:xfrm>
                <a:off x="521079" y="2843661"/>
                <a:ext cx="7128555" cy="38636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由图象得单价为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据题意得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=300,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=450,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之间的函数表达式为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(0≤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&lt;10),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+150(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≥10).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</p:txBody>
          </p:sp>
        </mc:Choice>
        <mc:Fallback xmlns="">
          <p:sp>
            <p:nvSpPr>
              <p:cNvPr id="2" name="yt_shape_14333">
                <a:extLst>
                  <a:ext uri="{FF2B5EF4-FFF2-40B4-BE49-F238E27FC236}">
                    <a16:creationId xmlns:a16="http://schemas.microsoft.com/office/drawing/2014/main" id="{F5ADCD4F-4C20-E9CC-BA69-394BE83032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079" y="2843661"/>
                <a:ext cx="7128555" cy="3863622"/>
              </a:xfrm>
              <a:prstGeom prst="rect">
                <a:avLst/>
              </a:prstGeom>
              <a:blipFill>
                <a:blip r:embed="rId2"/>
                <a:stretch>
                  <a:fillRect l="-2564" t="-2839" r="-16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yt_shape_14335">
            <a:extLst>
              <a:ext uri="{FF2B5EF4-FFF2-40B4-BE49-F238E27FC236}">
                <a16:creationId xmlns:a16="http://schemas.microsoft.com/office/drawing/2014/main" id="{D348FDB8-61A6-95D5-01BC-339F86B80C10}"/>
              </a:ext>
            </a:extLst>
          </p:cNvPr>
          <p:cNvGrpSpPr/>
          <p:nvPr/>
        </p:nvGrpSpPr>
        <p:grpSpPr>
          <a:xfrm>
            <a:off x="9191075" y="2994378"/>
            <a:ext cx="2400300" cy="2324429"/>
            <a:chOff x="0" y="0"/>
            <a:chExt cx="2400300" cy="2324429"/>
          </a:xfrm>
        </p:grpSpPr>
        <p:pic>
          <p:nvPicPr>
            <p:cNvPr id="4" name="yt_image_14335" descr="{&quot;rangeId&quot;:0,&quot;⚘_7&quot;:1}">
              <a:extLst>
                <a:ext uri="{FF2B5EF4-FFF2-40B4-BE49-F238E27FC236}">
                  <a16:creationId xmlns:a16="http://schemas.microsoft.com/office/drawing/2014/main" id="{168FC393-B272-5C45-E495-6DA3F56DEB6F}"/>
                </a:ex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00300" cy="1919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4337">
              <a:extLst>
                <a:ext uri="{FF2B5EF4-FFF2-40B4-BE49-F238E27FC236}">
                  <a16:creationId xmlns:a16="http://schemas.microsoft.com/office/drawing/2014/main" id="{7BDC48A8-482F-A3D8-F281-54F249BCDB3A}"/>
                </a:ext>
              </a:extLst>
            </p:cNvPr>
            <p:cNvSpPr txBox="1"/>
            <p:nvPr/>
          </p:nvSpPr>
          <p:spPr>
            <a:xfrm>
              <a:off x="679541" y="1955097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1205</Words>
  <Application>Microsoft Office PowerPoint</Application>
  <PresentationFormat>宽屏</PresentationFormat>
  <Paragraphs>90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46</cp:revision>
  <dcterms:created xsi:type="dcterms:W3CDTF">2023-05-05T05:33:00Z</dcterms:created>
  <dcterms:modified xsi:type="dcterms:W3CDTF">2023-05-24T06:20:34Z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