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5" r:id="rId3"/>
    <p:sldId id="366" r:id="rId4"/>
    <p:sldId id="369" r:id="rId5"/>
    <p:sldId id="370" r:id="rId6"/>
    <p:sldId id="372" r:id="rId7"/>
    <p:sldId id="380" r:id="rId8"/>
    <p:sldId id="375" r:id="rId9"/>
    <p:sldId id="376" r:id="rId10"/>
    <p:sldId id="377" r:id="rId11"/>
    <p:sldId id="379" r:id="rId12"/>
  </p:sldIdLst>
  <p:sldSz cx="12192000" cy="6858000"/>
  <p:notesSz cx="6858000" cy="9144000"/>
  <p:defaultTextStyle>
    <a:defPPr>
      <a:defRPr lang="zh-CN"/>
    </a:defPPr>
    <a:lvl1pPr algn="l" rtl="0" fontAlgn="base">
      <a:defRPr kern="1200">
        <a:solidFill>
          <a:schemeClr val="tx1"/>
        </a:solidFill>
        <a:latin typeface="Arial" panose="020B0604020202020204" pitchFamily="34" charset="0"/>
        <a:ea typeface="宋体" panose="02010600030101010101" pitchFamily="2" charset="-122"/>
        <a:cs typeface="+mn-cs"/>
      </a:defRPr>
    </a:lvl1pPr>
    <a:lvl2pPr marL="457200" algn="l" rtl="0" fontAlgn="base">
      <a:defRPr kern="1200">
        <a:solidFill>
          <a:schemeClr val="tx1"/>
        </a:solidFill>
        <a:latin typeface="Arial" panose="020B0604020202020204" pitchFamily="34" charset="0"/>
        <a:ea typeface="宋体" panose="02010600030101010101" pitchFamily="2" charset="-122"/>
        <a:cs typeface="+mn-cs"/>
      </a:defRPr>
    </a:lvl2pPr>
    <a:lvl3pPr marL="914400" algn="l" rtl="0" fontAlgn="base">
      <a:defRPr kern="1200">
        <a:solidFill>
          <a:schemeClr val="tx1"/>
        </a:solidFill>
        <a:latin typeface="Arial" panose="020B0604020202020204" pitchFamily="34" charset="0"/>
        <a:ea typeface="宋体" panose="02010600030101010101" pitchFamily="2" charset="-122"/>
        <a:cs typeface="+mn-cs"/>
      </a:defRPr>
    </a:lvl3pPr>
    <a:lvl4pPr marL="1371600" algn="l" rtl="0" fontAlgn="base">
      <a:defRPr kern="1200">
        <a:solidFill>
          <a:schemeClr val="tx1"/>
        </a:solidFill>
        <a:latin typeface="Arial" panose="020B0604020202020204" pitchFamily="34" charset="0"/>
        <a:ea typeface="宋体" panose="02010600030101010101" pitchFamily="2" charset="-122"/>
        <a:cs typeface="+mn-cs"/>
      </a:defRPr>
    </a:lvl4pPr>
    <a:lvl5pPr marL="1828800" algn="l" rtl="0" fontAlgn="base">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8" d="100"/>
          <a:sy n="108" d="100"/>
        </p:scale>
        <p:origin x="12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bin"/><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bin"/><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bin"/><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bin"/><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0098" name="yt_shape_10098"/>
          <p:cNvSpPr txBox="1"/>
          <p:nvPr/>
        </p:nvSpPr>
        <p:spPr>
          <a:xfrm>
            <a:off x="540000" y="900000"/>
            <a:ext cx="4270400" cy="711413"/>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300">
                <a:noFill/>
                <a:effectLst/>
                <a:latin typeface="Times New Roman" pitchFamily="40"/>
                <a:ea typeface="宋体" pitchFamily="40"/>
                <a:cs typeface="宋体" pitchFamily="40"/>
                <a:sym typeface="Finished"/>
              </a:rPr>
              <a:t>⁠</a:t>
            </a:r>
            <a:endParaRPr lang="zh-CN" altLang="zh-CN" sz="3950" b="0" i="0" u="none" spc="33300">
              <a:solidFill>
                <a:srgbClr val="1EE3CF"/>
              </a:solidFill>
              <a:effectLst/>
              <a:latin typeface="Times New Roman" pitchFamily="40"/>
              <a:ea typeface="宋体" pitchFamily="40"/>
              <a:cs typeface="宋体" pitchFamily="40"/>
              <a:sym typeface="Finished"/>
              <a:hlinkClick r:id="" action="ppaction://macro?name={&quot;type&quot;:&quot;ImageText&quot;,&quot;item&quot;:&quot;ImageText&quot;,&quot;path&quot;:&quot;\\ImageTexts\\bee8d8b3-ebb4-47a2-a898-97e1b157f33e.png&quot;}"/>
            </a:endParaRPr>
          </a:p>
        </p:txBody>
      </p:sp>
      <p:sp>
        <p:nvSpPr>
          <p:cNvPr id="10099" name="yt_shape_10099"/>
          <p:cNvSpPr txBox="1"/>
          <p:nvPr/>
        </p:nvSpPr>
        <p:spPr>
          <a:xfrm>
            <a:off x="540000" y="1662201"/>
            <a:ext cx="3949799"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勾股定理的验证</a:t>
            </a:r>
          </a:p>
        </p:txBody>
      </p:sp>
      <p:sp>
        <p:nvSpPr>
          <p:cNvPr id="10100" name="yt_shape_10100"/>
          <p:cNvSpPr txBox="1"/>
          <p:nvPr/>
        </p:nvSpPr>
        <p:spPr>
          <a:xfrm>
            <a:off x="540119" y="216176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历史上对勾股定理的一种证法利用了如图所示的一种图形，其中两个全等的直角三角形的边</a:t>
            </a:r>
            <a:r>
              <a:rPr lang="en-US" altLang="zh-CN" sz="2400" b="0" i="1" u="none">
                <a:solidFill>
                  <a:srgbClr val="000000"/>
                </a:solidFill>
                <a:effectLst/>
                <a:latin typeface="Times New Roman" pitchFamily="24"/>
                <a:ea typeface="Times New Roman" pitchFamily="24"/>
                <a:cs typeface="宋体" pitchFamily="24"/>
              </a:rPr>
              <a:t>AE</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EB</a:t>
            </a:r>
            <a:r>
              <a:rPr lang="zh-CN" altLang="zh-CN" sz="2400" b="0" i="0" u="none">
                <a:solidFill>
                  <a:srgbClr val="000000"/>
                </a:solidFill>
                <a:effectLst/>
                <a:latin typeface="Times New Roman" pitchFamily="24"/>
                <a:ea typeface="宋体" pitchFamily="24"/>
                <a:cs typeface="宋体" pitchFamily="24"/>
              </a:rPr>
              <a:t>在一条直线上，则证明中用到的面积相等的关系是（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0104" name="yt_table_10104_skip"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615476827"/>
              </p:ext>
            </p:extLst>
          </p:nvPr>
        </p:nvGraphicFramePr>
        <p:xfrm>
          <a:off x="540000" y="3121201"/>
          <a:ext cx="5308600" cy="1697484"/>
        </p:xfrm>
        <a:graphic>
          <a:graphicData uri="http://schemas.openxmlformats.org/drawingml/2006/table">
            <a:tbl>
              <a:tblPr/>
              <a:tblGrid>
                <a:gridCol w="5308600">
                  <a:extLst>
                    <a:ext uri="{9D8B030D-6E8A-4147-A177-3AD203B41FA5}">
                      <a16:colId xmlns:a16="http://schemas.microsoft.com/office/drawing/2014/main" val="1001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a:t>
                      </a:r>
                      <a:r>
                        <a:rPr lang="en-US" altLang="zh-CN" sz="2400" b="0" i="1" u="none" baseline="-25000">
                          <a:solidFill>
                            <a:srgbClr val="000000"/>
                          </a:solidFill>
                          <a:effectLst/>
                          <a:latin typeface="Times New Roman" pitchFamily="24"/>
                          <a:ea typeface="Times New Roman" pitchFamily="24"/>
                          <a:cs typeface="宋体" pitchFamily="24"/>
                        </a:rPr>
                        <a:t>EDA</a:t>
                      </a:r>
                      <a:r>
                        <a:rPr lang="zh-CN" altLang="zh-CN" sz="2400" b="0" i="0" u="none">
                          <a:solidFill>
                            <a:srgbClr val="000000"/>
                          </a:solidFill>
                          <a:effectLst/>
                          <a:latin typeface="Times New Roman" pitchFamily="24"/>
                          <a:ea typeface="黑体" pitchFamily="24"/>
                          <a:cs typeface="黑体" pitchFamily="24"/>
                        </a:rPr>
                        <a:t>＝</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a:t>
                      </a:r>
                      <a:r>
                        <a:rPr lang="en-US" altLang="zh-CN" sz="2400" b="0" i="1" u="none" baseline="-25000">
                          <a:solidFill>
                            <a:srgbClr val="000000"/>
                          </a:solidFill>
                          <a:effectLst/>
                          <a:latin typeface="Times New Roman" pitchFamily="24"/>
                          <a:ea typeface="Times New Roman" pitchFamily="24"/>
                          <a:cs typeface="宋体" pitchFamily="24"/>
                        </a:rPr>
                        <a:t>CEB</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0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a:t>
                      </a:r>
                      <a:r>
                        <a:rPr lang="en-US" altLang="zh-CN" sz="2400" b="0" i="1" u="none" baseline="-25000">
                          <a:solidFill>
                            <a:srgbClr val="000000"/>
                          </a:solidFill>
                          <a:effectLst/>
                          <a:latin typeface="Times New Roman" pitchFamily="24"/>
                          <a:ea typeface="Times New Roman" pitchFamily="24"/>
                          <a:cs typeface="宋体" pitchFamily="24"/>
                        </a:rPr>
                        <a:t>EDA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a:t>
                      </a:r>
                      <a:r>
                        <a:rPr lang="en-US" altLang="zh-CN" sz="2400" b="0" i="1" u="none" baseline="-25000">
                          <a:solidFill>
                            <a:srgbClr val="000000"/>
                          </a:solidFill>
                          <a:effectLst/>
                          <a:latin typeface="Times New Roman" pitchFamily="24"/>
                          <a:ea typeface="Times New Roman" pitchFamily="24"/>
                          <a:cs typeface="宋体" pitchFamily="24"/>
                        </a:rPr>
                        <a:t>CEB</a:t>
                      </a:r>
                      <a:r>
                        <a:rPr lang="zh-CN" altLang="zh-CN" sz="2400" b="0" i="0" u="none">
                          <a:solidFill>
                            <a:srgbClr val="000000"/>
                          </a:solidFill>
                          <a:effectLst/>
                          <a:latin typeface="Times New Roman" pitchFamily="24"/>
                          <a:ea typeface="黑体" pitchFamily="24"/>
                          <a:cs typeface="黑体" pitchFamily="24"/>
                        </a:rPr>
                        <a:t>＝</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a:t>
                      </a:r>
                      <a:r>
                        <a:rPr lang="en-US" altLang="zh-CN" sz="2400" b="0" i="1" u="none" baseline="-25000">
                          <a:solidFill>
                            <a:srgbClr val="000000"/>
                          </a:solidFill>
                          <a:effectLst/>
                          <a:latin typeface="Times New Roman" pitchFamily="24"/>
                          <a:ea typeface="Times New Roman" pitchFamily="24"/>
                          <a:cs typeface="宋体" pitchFamily="24"/>
                        </a:rPr>
                        <a:t>CDE</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08"/>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四边形</a:t>
                      </a:r>
                      <a:r>
                        <a:rPr lang="en-US" altLang="zh-CN" sz="2400" b="0" i="1" u="none" baseline="-25000">
                          <a:solidFill>
                            <a:srgbClr val="000000"/>
                          </a:solidFill>
                          <a:effectLst/>
                          <a:latin typeface="Times New Roman" pitchFamily="24"/>
                          <a:ea typeface="Times New Roman" pitchFamily="24"/>
                          <a:cs typeface="宋体" pitchFamily="24"/>
                        </a:rPr>
                        <a:t>CDAE</a:t>
                      </a:r>
                      <a:r>
                        <a:rPr lang="zh-CN" altLang="zh-CN" sz="2400" b="0" i="0" u="none">
                          <a:solidFill>
                            <a:srgbClr val="000000"/>
                          </a:solidFill>
                          <a:effectLst/>
                          <a:latin typeface="Times New Roman" pitchFamily="24"/>
                          <a:ea typeface="黑体" pitchFamily="24"/>
                          <a:cs typeface="黑体" pitchFamily="24"/>
                        </a:rPr>
                        <a:t>＝</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四边形</a:t>
                      </a:r>
                      <a:r>
                        <a:rPr lang="en-US" altLang="zh-CN" sz="2400" b="0" i="1" u="none" baseline="-25000">
                          <a:solidFill>
                            <a:srgbClr val="000000"/>
                          </a:solidFill>
                          <a:effectLst/>
                          <a:latin typeface="Times New Roman" pitchFamily="24"/>
                          <a:ea typeface="Times New Roman" pitchFamily="24"/>
                          <a:cs typeface="宋体" pitchFamily="24"/>
                        </a:rPr>
                        <a:t>CDEB</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09"/>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a:t>
                      </a:r>
                      <a:r>
                        <a:rPr lang="en-US" altLang="zh-CN" sz="2400" b="0" i="1" u="none" baseline="-25000">
                          <a:solidFill>
                            <a:srgbClr val="000000"/>
                          </a:solidFill>
                          <a:effectLst/>
                          <a:latin typeface="Times New Roman" pitchFamily="24"/>
                          <a:ea typeface="Times New Roman" pitchFamily="24"/>
                          <a:cs typeface="宋体" pitchFamily="24"/>
                        </a:rPr>
                        <a:t>EDA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a:t>
                      </a:r>
                      <a:r>
                        <a:rPr lang="en-US" altLang="zh-CN" sz="2400" b="0" i="1" u="none" baseline="-25000">
                          <a:solidFill>
                            <a:srgbClr val="000000"/>
                          </a:solidFill>
                          <a:effectLst/>
                          <a:latin typeface="Times New Roman" pitchFamily="24"/>
                          <a:ea typeface="Times New Roman" pitchFamily="24"/>
                          <a:cs typeface="宋体" pitchFamily="24"/>
                        </a:rPr>
                        <a:t>CDE</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a:t>
                      </a:r>
                      <a:r>
                        <a:rPr lang="en-US" altLang="zh-CN" sz="2400" b="0" i="1" u="none" baseline="-25000">
                          <a:solidFill>
                            <a:srgbClr val="000000"/>
                          </a:solidFill>
                          <a:effectLst/>
                          <a:latin typeface="Times New Roman" pitchFamily="24"/>
                          <a:ea typeface="Times New Roman" pitchFamily="24"/>
                          <a:cs typeface="宋体" pitchFamily="24"/>
                        </a:rPr>
                        <a:t>CEB</a:t>
                      </a:r>
                      <a:r>
                        <a:rPr lang="zh-CN" altLang="zh-CN" sz="2400" b="0" i="0" u="none">
                          <a:solidFill>
                            <a:srgbClr val="000000"/>
                          </a:solidFill>
                          <a:effectLst/>
                          <a:latin typeface="Times New Roman" pitchFamily="24"/>
                          <a:ea typeface="黑体" pitchFamily="24"/>
                          <a:cs typeface="黑体" pitchFamily="24"/>
                        </a:rPr>
                        <a:t>＝</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四边形</a:t>
                      </a:r>
                      <a:r>
                        <a:rPr lang="en-US" altLang="zh-CN" sz="2400" b="0" i="1" u="none" baseline="-25000">
                          <a:solidFill>
                            <a:srgbClr val="000000"/>
                          </a:solidFill>
                          <a:effectLst/>
                          <a:latin typeface="Times New Roman" pitchFamily="24"/>
                          <a:ea typeface="Times New Roman" pitchFamily="24"/>
                          <a:cs typeface="宋体" pitchFamily="24"/>
                        </a:rPr>
                        <a:t>ABCD</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0"/>
                  </a:ext>
                </a:extLst>
              </a:tr>
            </a:tbl>
          </a:graphicData>
        </a:graphic>
      </p:graphicFrame>
      <p:grpSp>
        <p:nvGrpSpPr>
          <p:cNvPr id="10101" name="yt_shape_10101_skip" title="H_135.6711">
            <a:extLst>
              <a:ext uri="{FF2B5EF4-FFF2-40B4-BE49-F238E27FC236}">
                <a16:creationId xmlns:a16="http://schemas.microsoft.com/office/drawing/2014/main" id="{249740F1-2B05-4C5A-B423-6F681AEFABC2}"/>
              </a:ext>
            </a:extLst>
          </p:cNvPr>
          <p:cNvGrpSpPr/>
          <p:nvPr/>
        </p:nvGrpSpPr>
        <p:grpSpPr>
          <a:xfrm>
            <a:off x="9642817" y="3121201"/>
            <a:ext cx="2007108" cy="1723023"/>
            <a:chOff x="0" y="0"/>
            <a:chExt cx="2007108" cy="1723023"/>
          </a:xfrm>
        </p:grpSpPr>
        <p:pic>
          <p:nvPicPr>
            <p:cNvPr id="2" name="yt_image_10101">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2007108" cy="1327023"/>
            </a:xfrm>
            <a:prstGeom prst="rect">
              <a:avLst/>
            </a:prstGeom>
            <a:noFill/>
            <a:extLst>
              <a:ext uri="{909E8E84-426E-40DD-AFC4-6F175D3DCCD1}">
                <a14:hiddenFill xmlns:a14="http://schemas.microsoft.com/office/drawing/2010/main">
                  <a:solidFill>
                    <a:srgbClr val="FFFFFF"/>
                  </a:solidFill>
                </a14:hiddenFill>
              </a:ext>
            </a:extLst>
          </p:spPr>
        </p:pic>
        <p:sp>
          <p:nvSpPr>
            <p:cNvPr id="10103" name="yt_shape_10103"/>
            <p:cNvSpPr txBox="1"/>
            <p:nvPr/>
          </p:nvSpPr>
          <p:spPr>
            <a:xfrm>
              <a:off x="470273" y="1363023"/>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4745605618">
            <a:extLst>
              <a:ext uri="{FF2B5EF4-FFF2-40B4-BE49-F238E27FC236}">
                <a16:creationId xmlns:a16="http://schemas.microsoft.com/office/drawing/2014/main" id="{52799BAF-1E76-B6F4-2262-25E57FD42B4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6204"/>
            <a:ext cx="4102164" cy="652125"/>
          </a:xfrm>
          <a:prstGeom prst="rect">
            <a:avLst/>
          </a:prstGeom>
        </p:spPr>
      </p:pic>
      <p:pic>
        <p:nvPicPr>
          <p:cNvPr id="6" name="yt_shape_1684745605635">
            <a:extLst>
              <a:ext uri="{FF2B5EF4-FFF2-40B4-BE49-F238E27FC236}">
                <a16:creationId xmlns:a16="http://schemas.microsoft.com/office/drawing/2014/main" id="{896AA383-8EE1-6B91-C924-E2DB95980A3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1702831"/>
            <a:ext cx="1346264" cy="363178"/>
          </a:xfrm>
          <a:prstGeom prst="rect">
            <a:avLst/>
          </a:prstGeom>
        </p:spPr>
      </p:pic>
      <p:sp>
        <p:nvSpPr>
          <p:cNvPr id="3" name="文本框 2">
            <a:extLst>
              <a:ext uri="{FF2B5EF4-FFF2-40B4-BE49-F238E27FC236}">
                <a16:creationId xmlns:a16="http://schemas.microsoft.com/office/drawing/2014/main" id="{9640802B-0E37-74F8-14B0-6B8DFC544B3D}"/>
              </a:ext>
            </a:extLst>
          </p:cNvPr>
          <p:cNvSpPr txBox="1"/>
          <p:nvPr/>
        </p:nvSpPr>
        <p:spPr>
          <a:xfrm>
            <a:off x="10337057" y="259044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158" name="yt_shape_10158"/>
          <p:cNvSpPr txBox="1"/>
          <p:nvPr/>
        </p:nvSpPr>
        <p:spPr>
          <a:xfrm>
            <a:off x="540000" y="900000"/>
            <a:ext cx="4257576"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Times New Roman" pitchFamily="39"/>
                <a:ea typeface="宋体" pitchFamily="39"/>
                <a:cs typeface="宋体" pitchFamily="39"/>
                <a:sym typeface="Finished"/>
              </a:rPr>
              <a:t>⁠</a:t>
            </a:r>
            <a:endParaRPr lang="zh-CN" altLang="zh-CN" sz="3900" b="0" i="0" u="none" spc="332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22a9e6c4-d71d-4673-842f-5323bab66d6f.png&quot;}"/>
            </a:endParaRPr>
          </a:p>
        </p:txBody>
      </p:sp>
      <p:sp>
        <p:nvSpPr>
          <p:cNvPr id="10159" name="yt_shape_10159"/>
          <p:cNvSpPr txBox="1"/>
          <p:nvPr/>
        </p:nvSpPr>
        <p:spPr>
          <a:xfrm>
            <a:off x="540119" y="160237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核心素养</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推理能力</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【方法探究】</a:t>
            </a:r>
            <a:r>
              <a:rPr lang="zh-CN" altLang="zh-CN" sz="2400" b="0" i="0" u="none">
                <a:solidFill>
                  <a:srgbClr val="000000"/>
                </a:solidFill>
                <a:effectLst/>
                <a:latin typeface="Times New Roman" pitchFamily="24"/>
                <a:ea typeface="宋体" pitchFamily="24"/>
                <a:cs typeface="宋体" pitchFamily="24"/>
              </a:rPr>
              <a:t>我们知道，通过不同的方法表示同一图形的面积可以探求相应的数量关系</a:t>
            </a:r>
            <a:r>
              <a:rPr lang="en-US" altLang="zh-CN" sz="2400" b="0" i="0" u="none">
                <a:solidFill>
                  <a:srgbClr val="000000"/>
                </a:solidFill>
                <a:effectLst/>
                <a:latin typeface="Times New Roman" pitchFamily="24"/>
                <a:ea typeface="宋体" pitchFamily="24"/>
                <a:cs typeface="宋体" pitchFamily="24"/>
              </a:rPr>
              <a:t>.</a:t>
            </a:r>
          </a:p>
        </p:txBody>
      </p:sp>
      <p:sp>
        <p:nvSpPr>
          <p:cNvPr id="10160" name="yt_shape_10160"/>
          <p:cNvSpPr txBox="1"/>
          <p:nvPr/>
        </p:nvSpPr>
        <p:spPr>
          <a:xfrm>
            <a:off x="540119" y="2561807"/>
            <a:ext cx="11111999" cy="186891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，它是由四个形状大小完全相同的直角三角形与中间的小正方形拼成的一个大正方形，直角三角形的两条直角边长分别为</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），斜边长为</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，大正方形的面积用两种方法可分别表示为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a</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b</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c</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ab</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，由此可发现</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之间的数量关系为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a</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b</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FF0000">
                    <a:alpha val="0"/>
                  </a:srgbClr>
                </a:solidFill>
                <a:effectLst/>
                <a:uFill>
                  <a:solidFill>
                    <a:srgbClr val="000000"/>
                  </a:solidFill>
                </a:uFill>
                <a:latin typeface="Times New Roman" pitchFamily="24"/>
                <a:ea typeface="黑体" pitchFamily="24"/>
                <a:cs typeface="黑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c</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p>
        </p:txBody>
      </p:sp>
      <p:pic>
        <p:nvPicPr>
          <p:cNvPr id="10161" name="yt_image_10161">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006720" y="4633869"/>
            <a:ext cx="2178558" cy="2103120"/>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4745605781">
            <a:extLst>
              <a:ext uri="{FF2B5EF4-FFF2-40B4-BE49-F238E27FC236}">
                <a16:creationId xmlns:a16="http://schemas.microsoft.com/office/drawing/2014/main" id="{AFFE5214-D694-0EB8-51F9-9A85ED6F2F4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4153"/>
            <a:ext cx="4089464" cy="647273"/>
          </a:xfrm>
          <a:prstGeom prst="rect">
            <a:avLst/>
          </a:prstGeom>
        </p:spPr>
      </p:pic>
      <p:sp>
        <p:nvSpPr>
          <p:cNvPr id="2" name="文本框 1">
            <a:extLst>
              <a:ext uri="{FF2B5EF4-FFF2-40B4-BE49-F238E27FC236}">
                <a16:creationId xmlns:a16="http://schemas.microsoft.com/office/drawing/2014/main" id="{4EC24033-D097-08FA-85D6-CC2DFE9D61E5}"/>
              </a:ext>
            </a:extLst>
          </p:cNvPr>
          <p:cNvSpPr txBox="1"/>
          <p:nvPr/>
        </p:nvSpPr>
        <p:spPr>
          <a:xfrm>
            <a:off x="5022108" y="3465977"/>
            <a:ext cx="15008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b</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2</a:t>
            </a:r>
            <a:endParaRPr lang="zh-CN" altLang="en-US">
              <a:solidFill>
                <a:srgbClr val="FF0000"/>
              </a:solidFill>
            </a:endParaRPr>
          </a:p>
        </p:txBody>
      </p:sp>
      <p:sp>
        <p:nvSpPr>
          <p:cNvPr id="4" name="文本框 3">
            <a:extLst>
              <a:ext uri="{FF2B5EF4-FFF2-40B4-BE49-F238E27FC236}">
                <a16:creationId xmlns:a16="http://schemas.microsoft.com/office/drawing/2014/main" id="{D0581A96-0D52-E0E9-C50E-3C44984CCAE1}"/>
              </a:ext>
            </a:extLst>
          </p:cNvPr>
          <p:cNvSpPr txBox="1"/>
          <p:nvPr/>
        </p:nvSpPr>
        <p:spPr>
          <a:xfrm>
            <a:off x="7257307" y="3465977"/>
            <a:ext cx="1178624"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c</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ab</a:t>
            </a:r>
            <a:endParaRPr lang="zh-CN" altLang="en-US">
              <a:solidFill>
                <a:srgbClr val="FF0000"/>
              </a:solidFill>
            </a:endParaRPr>
          </a:p>
        </p:txBody>
      </p:sp>
      <p:sp>
        <p:nvSpPr>
          <p:cNvPr id="5" name="文本框 4">
            <a:extLst>
              <a:ext uri="{FF2B5EF4-FFF2-40B4-BE49-F238E27FC236}">
                <a16:creationId xmlns:a16="http://schemas.microsoft.com/office/drawing/2014/main" id="{D13AD3F8-11A9-3D32-6D79-E25611CE9190}"/>
              </a:ext>
            </a:extLst>
          </p:cNvPr>
          <p:cNvSpPr txBox="1"/>
          <p:nvPr/>
        </p:nvSpPr>
        <p:spPr>
          <a:xfrm>
            <a:off x="3193308" y="3941465"/>
            <a:ext cx="1534224"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a</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b</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黑体" pitchFamily="24"/>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c</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2</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163" name="yt_shape_10163"/>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【方法迁移】</a:t>
            </a:r>
            <a:r>
              <a:rPr lang="zh-CN" altLang="zh-CN" sz="2400" b="0" i="0" u="none">
                <a:solidFill>
                  <a:srgbClr val="000000"/>
                </a:solidFill>
                <a:effectLst/>
                <a:latin typeface="Times New Roman" pitchFamily="24"/>
                <a:ea typeface="宋体" pitchFamily="24"/>
                <a:cs typeface="宋体" pitchFamily="24"/>
              </a:rPr>
              <a:t>将图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中的四个形状大小完全相同的直角三角形拼成图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之间仍然具有以上数量关系吗？请在图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中添加适当的辅助线，并加以说明</a:t>
            </a:r>
            <a:r>
              <a:rPr lang="en-US" altLang="zh-CN" sz="2400" b="0" i="0" u="none">
                <a:solidFill>
                  <a:srgbClr val="000000"/>
                </a:solidFill>
                <a:effectLst/>
                <a:latin typeface="Times New Roman" pitchFamily="24"/>
                <a:ea typeface="宋体" pitchFamily="24"/>
                <a:cs typeface="宋体" pitchFamily="24"/>
              </a:rPr>
              <a:t>.</a:t>
            </a:r>
          </a:p>
        </p:txBody>
      </p:sp>
      <p:pic>
        <p:nvPicPr>
          <p:cNvPr id="10164" name="yt_image_1016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6334155" y="4474708"/>
            <a:ext cx="1937385" cy="1944243"/>
          </a:xfrm>
          <a:prstGeom prst="rect">
            <a:avLst/>
          </a:prstGeom>
          <a:noFill/>
          <a:extLst>
            <a:ext uri="{909E8E84-426E-40DD-AFC4-6F175D3DCCD1}">
              <a14:hiddenFill xmlns:a14="http://schemas.microsoft.com/office/drawing/2010/main">
                <a:solidFill>
                  <a:srgbClr val="FFFFFF"/>
                </a:solidFill>
              </a14:hiddenFill>
            </a:ext>
          </a:extLst>
        </p:spPr>
      </p:pic>
      <p:sp>
        <p:nvSpPr>
          <p:cNvPr id="2" name="yt_shape_10166">
            <a:extLst>
              <a:ext uri="{FF2B5EF4-FFF2-40B4-BE49-F238E27FC236}">
                <a16:creationId xmlns:a16="http://schemas.microsoft.com/office/drawing/2014/main" id="{D1A78D53-927A-1C6E-341D-98637A862E59}"/>
              </a:ext>
            </a:extLst>
          </p:cNvPr>
          <p:cNvSpPr txBox="1"/>
          <p:nvPr/>
        </p:nvSpPr>
        <p:spPr>
          <a:xfrm>
            <a:off x="517696" y="1863107"/>
            <a:ext cx="253915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结论仍然成立</a:t>
            </a:r>
            <a:r>
              <a:rPr lang="en-US" altLang="zh-CN" sz="2400" b="0" i="0" u="none">
                <a:solidFill>
                  <a:srgbClr val="FF0000"/>
                </a:solidFill>
                <a:effectLst/>
                <a:latin typeface="Times New Roman" pitchFamily="24"/>
                <a:ea typeface="宋体" pitchFamily="24"/>
                <a:cs typeface="宋体" pitchFamily="24"/>
              </a:rPr>
              <a:t>.</a:t>
            </a:r>
          </a:p>
        </p:txBody>
      </p:sp>
      <p:sp>
        <p:nvSpPr>
          <p:cNvPr id="3" name="yt_shape_10167">
            <a:extLst>
              <a:ext uri="{FF2B5EF4-FFF2-40B4-BE49-F238E27FC236}">
                <a16:creationId xmlns:a16="http://schemas.microsoft.com/office/drawing/2014/main" id="{F5E41024-4457-2DCC-49A4-0E153E84A50D}"/>
              </a:ext>
            </a:extLst>
          </p:cNvPr>
          <p:cNvSpPr txBox="1"/>
          <p:nvPr/>
        </p:nvSpPr>
        <p:spPr>
          <a:xfrm>
            <a:off x="517696" y="2342410"/>
            <a:ext cx="548066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理由</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如图</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过点</a:t>
            </a:r>
            <a:r>
              <a:rPr lang="en-US" altLang="zh-CN" sz="2400" b="0" i="1" u="none">
                <a:solidFill>
                  <a:srgbClr val="FF0000"/>
                </a:solidFill>
                <a:effectLst/>
                <a:latin typeface="Times New Roman" pitchFamily="24"/>
                <a:ea typeface="Times New Roman" pitchFamily="24"/>
                <a:cs typeface="宋体" pitchFamily="24"/>
              </a:rPr>
              <a:t>F</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FH</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CD</a:t>
            </a:r>
            <a:r>
              <a:rPr lang="zh-CN" altLang="zh-CN" sz="2400" b="0" i="0" u="none">
                <a:solidFill>
                  <a:srgbClr val="FF0000"/>
                </a:solidFill>
                <a:effectLst/>
                <a:latin typeface="Times New Roman" pitchFamily="24"/>
                <a:ea typeface="黑体" pitchFamily="24"/>
                <a:cs typeface="宋体" pitchFamily="24"/>
              </a:rPr>
              <a:t>于点</a:t>
            </a:r>
            <a:r>
              <a:rPr lang="en-US" altLang="zh-CN" sz="2400" b="0" i="1" u="none">
                <a:solidFill>
                  <a:srgbClr val="FF0000"/>
                </a:solidFill>
                <a:effectLst/>
                <a:latin typeface="Times New Roman" pitchFamily="24"/>
                <a:ea typeface="Times New Roman" pitchFamily="24"/>
                <a:cs typeface="宋体" pitchFamily="24"/>
              </a:rPr>
              <a:t>H</a:t>
            </a:r>
            <a:r>
              <a:rPr lang="en-US" altLang="zh-CN" sz="2400" b="0" i="0" u="none">
                <a:solidFill>
                  <a:srgbClr val="FF0000"/>
                </a:solidFill>
                <a:effectLst/>
                <a:latin typeface="Times New Roman" pitchFamily="24"/>
                <a:ea typeface="宋体" pitchFamily="24"/>
                <a:cs typeface="宋体" pitchFamily="24"/>
              </a:rPr>
              <a:t>.</a:t>
            </a:r>
          </a:p>
        </p:txBody>
      </p:sp>
      <p:sp>
        <p:nvSpPr>
          <p:cNvPr id="4" name="yt_shape_10168">
            <a:extLst>
              <a:ext uri="{FF2B5EF4-FFF2-40B4-BE49-F238E27FC236}">
                <a16:creationId xmlns:a16="http://schemas.microsoft.com/office/drawing/2014/main" id="{93751379-CFBF-F332-ACE0-0CD25837B441}"/>
              </a:ext>
            </a:extLst>
          </p:cNvPr>
          <p:cNvSpPr txBox="1"/>
          <p:nvPr/>
        </p:nvSpPr>
        <p:spPr>
          <a:xfrm>
            <a:off x="517815" y="282171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这个几何图形的面积</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黑体" pitchFamily="24"/>
                <a:cs typeface="宋体" pitchFamily="24"/>
              </a:rPr>
              <a:t>正方形</a:t>
            </a:r>
            <a:r>
              <a:rPr lang="en-US" altLang="zh-CN" sz="2400" b="0" i="1" u="none">
                <a:solidFill>
                  <a:srgbClr val="FF0000"/>
                </a:solidFill>
                <a:effectLst/>
                <a:latin typeface="Times New Roman" pitchFamily="24"/>
                <a:ea typeface="Times New Roman" pitchFamily="24"/>
                <a:cs typeface="宋体" pitchFamily="24"/>
              </a:rPr>
              <a:t>BCHF</a:t>
            </a:r>
            <a:r>
              <a:rPr lang="zh-CN" altLang="zh-CN" sz="2400" b="0" i="0" u="none">
                <a:solidFill>
                  <a:srgbClr val="FF0000"/>
                </a:solidFill>
                <a:effectLst/>
                <a:latin typeface="Times New Roman" pitchFamily="24"/>
                <a:ea typeface="黑体" pitchFamily="24"/>
                <a:cs typeface="宋体" pitchFamily="24"/>
              </a:rPr>
              <a:t>的面积</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正方形</a:t>
            </a:r>
            <a:r>
              <a:rPr lang="en-US" altLang="zh-CN" sz="2400" b="0" i="1" u="none">
                <a:solidFill>
                  <a:srgbClr val="FF0000"/>
                </a:solidFill>
                <a:effectLst/>
                <a:latin typeface="Times New Roman" pitchFamily="24"/>
                <a:ea typeface="Times New Roman" pitchFamily="24"/>
                <a:cs typeface="宋体" pitchFamily="24"/>
              </a:rPr>
              <a:t>ETHD</a:t>
            </a:r>
            <a:r>
              <a:rPr lang="zh-CN" altLang="zh-CN" sz="2400" b="0" i="0" u="none">
                <a:solidFill>
                  <a:srgbClr val="FF0000"/>
                </a:solidFill>
                <a:effectLst/>
                <a:latin typeface="Times New Roman" pitchFamily="24"/>
                <a:ea typeface="黑体" pitchFamily="24"/>
                <a:cs typeface="宋体" pitchFamily="24"/>
              </a:rPr>
              <a:t>的面积</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个直角三角形的面积</a:t>
            </a:r>
            <a:r>
              <a:rPr lang="zh-CN" altLang="zh-CN" sz="2400" b="0" i="0" u="none">
                <a:solidFill>
                  <a:srgbClr val="FF0000"/>
                </a:solidFill>
                <a:effectLst/>
                <a:latin typeface="Times New Roman" pitchFamily="24"/>
                <a:ea typeface="黑体" pitchFamily="24"/>
                <a:cs typeface="黑体" pitchFamily="24"/>
              </a:rPr>
              <a:t>＝</a:t>
            </a:r>
            <a:r>
              <a:rPr lang="zh-CN" altLang="zh-CN" sz="2400" b="0" i="0" u="none">
                <a:solidFill>
                  <a:srgbClr val="FF0000"/>
                </a:solidFill>
                <a:effectLst/>
                <a:latin typeface="Times New Roman" pitchFamily="24"/>
                <a:ea typeface="黑体" pitchFamily="24"/>
                <a:cs typeface="宋体" pitchFamily="24"/>
              </a:rPr>
              <a:t>正方形</a:t>
            </a:r>
            <a:r>
              <a:rPr lang="en-US" altLang="zh-CN" sz="2400" b="0" i="1" u="none">
                <a:solidFill>
                  <a:srgbClr val="FF0000"/>
                </a:solidFill>
                <a:effectLst/>
                <a:latin typeface="Times New Roman" pitchFamily="24"/>
                <a:ea typeface="Times New Roman" pitchFamily="24"/>
                <a:cs typeface="宋体" pitchFamily="24"/>
              </a:rPr>
              <a:t>ABJE</a:t>
            </a:r>
            <a:r>
              <a:rPr lang="zh-CN" altLang="zh-CN" sz="2400" b="0" i="0" u="none">
                <a:solidFill>
                  <a:srgbClr val="FF0000"/>
                </a:solidFill>
                <a:effectLst/>
                <a:latin typeface="Times New Roman" pitchFamily="24"/>
                <a:ea typeface="黑体" pitchFamily="24"/>
                <a:cs typeface="宋体" pitchFamily="24"/>
              </a:rPr>
              <a:t>的面积</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个直角三角形的面积</a:t>
            </a:r>
            <a:r>
              <a:rPr lang="zh-CN" altLang="zh-CN" sz="2400" b="0" i="0" u="none">
                <a:solidFill>
                  <a:srgbClr val="FF0000"/>
                </a:solidFill>
                <a:effectLst/>
                <a:latin typeface="Times New Roman" pitchFamily="24"/>
                <a:ea typeface="宋体" pitchFamily="24"/>
                <a:cs typeface="宋体" pitchFamily="24"/>
              </a:rPr>
              <a:t>，</a:t>
            </a:r>
          </a:p>
        </p:txBody>
      </p:sp>
      <p:sp>
        <p:nvSpPr>
          <p:cNvPr id="5" name="yt_shape_10169">
            <a:extLst>
              <a:ext uri="{FF2B5EF4-FFF2-40B4-BE49-F238E27FC236}">
                <a16:creationId xmlns:a16="http://schemas.microsoft.com/office/drawing/2014/main" id="{EC6D5FA5-BDD6-89AB-AA88-468F197A4216}"/>
              </a:ext>
            </a:extLst>
          </p:cNvPr>
          <p:cNvSpPr txBox="1"/>
          <p:nvPr/>
        </p:nvSpPr>
        <p:spPr>
          <a:xfrm>
            <a:off x="517696" y="3781148"/>
            <a:ext cx="321402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Times New Roman" pitchFamily="24"/>
                <a:ea typeface="黑体" pitchFamily="24"/>
                <a:cs typeface="黑体" pitchFamily="24"/>
              </a:rPr>
              <a:t>＝</a:t>
            </a:r>
            <a:r>
              <a:rPr lang="en-US" altLang="zh-CN" sz="2400" b="0" i="1" u="none">
                <a:solidFill>
                  <a:srgbClr val="FF0000"/>
                </a:solidFill>
                <a:effectLst/>
                <a:latin typeface="Times New Roman" pitchFamily="24"/>
                <a:ea typeface="Times New Roman" pitchFamily="24"/>
                <a:cs typeface="宋体" pitchFamily="24"/>
              </a:rPr>
              <a:t>c</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Times New Roman" pitchFamily="24"/>
                <a:ea typeface="宋体" pitchFamily="24"/>
                <a:cs typeface="宋体" pitchFamily="24"/>
              </a:rPr>
              <a:t>，</a:t>
            </a:r>
          </a:p>
        </p:txBody>
      </p:sp>
      <p:sp>
        <p:nvSpPr>
          <p:cNvPr id="6" name="yt_shape_10170">
            <a:extLst>
              <a:ext uri="{FF2B5EF4-FFF2-40B4-BE49-F238E27FC236}">
                <a16:creationId xmlns:a16="http://schemas.microsoft.com/office/drawing/2014/main" id="{CAA0F442-9D1A-9112-B536-F9FC2156584A}"/>
              </a:ext>
            </a:extLst>
          </p:cNvPr>
          <p:cNvSpPr txBox="1"/>
          <p:nvPr/>
        </p:nvSpPr>
        <p:spPr>
          <a:xfrm>
            <a:off x="517696" y="4260451"/>
            <a:ext cx="175208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黑体" pitchFamily="24"/>
              </a:rPr>
              <a:t>＝</a:t>
            </a:r>
            <a:r>
              <a:rPr lang="en-US" altLang="zh-CN" sz="2400" b="0" i="1" u="none">
                <a:solidFill>
                  <a:srgbClr val="FF0000"/>
                </a:solidFill>
                <a:effectLst/>
                <a:latin typeface="Times New Roman" pitchFamily="24"/>
                <a:ea typeface="Times New Roman" pitchFamily="24"/>
                <a:cs typeface="宋体" pitchFamily="24"/>
              </a:rPr>
              <a:t>c</a:t>
            </a:r>
            <a:r>
              <a:rPr lang="en-US" altLang="zh-CN" sz="2400" b="0" i="0" u="none" baseline="30000">
                <a:solidFill>
                  <a:srgbClr val="FF0000"/>
                </a:solidFill>
                <a:effectLst/>
                <a:latin typeface="Times New Roman" pitchFamily="24"/>
                <a:ea typeface="Times New Roman" pitchFamily="24"/>
                <a:cs typeface="宋体" pitchFamily="24"/>
              </a:rPr>
              <a:t>2</a:t>
            </a:r>
            <a:r>
              <a:rPr lang="en-US" altLang="zh-CN" sz="2400" b="0" i="0" u="none">
                <a:solidFill>
                  <a:srgbClr val="FF0000"/>
                </a:solidFill>
                <a:effectLst/>
                <a:latin typeface="Times New Roman" pitchFamily="24"/>
                <a:ea typeface="宋体" pitchFamily="24"/>
                <a:cs typeface="宋体" pitchFamily="24"/>
              </a:rPr>
              <a:t>.</a:t>
            </a:r>
          </a:p>
        </p:txBody>
      </p:sp>
      <p:pic>
        <p:nvPicPr>
          <p:cNvPr id="7" name="yt_image_10171">
            <a:extLst>
              <a:ext uri="{FF2B5EF4-FFF2-40B4-BE49-F238E27FC236}">
                <a16:creationId xmlns:a16="http://schemas.microsoft.com/office/drawing/2014/main" id="{96354ADA-62E5-E898-5DBC-02E8087EAD4D}"/>
              </a:ex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3260694" y="4489308"/>
            <a:ext cx="2082546" cy="19819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blinds(horizontal)">
                                      <p:cBhvr>
                                        <p:cTn id="16" dur="500"/>
                                        <p:tgtEl>
                                          <p:spTgt spid="5">
                                            <p:txEl>
                                              <p:pRg st="0" end="0"/>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blinds(horizontal)">
                                      <p:cBhvr>
                                        <p:cTn id="19" dur="500"/>
                                        <p:tgtEl>
                                          <p:spTgt spid="6">
                                            <p:txEl>
                                              <p:pRg st="0" end="0"/>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106" name="yt_shape_10106"/>
          <p:cNvSpPr txBox="1"/>
          <p:nvPr/>
        </p:nvSpPr>
        <p:spPr>
          <a:xfrm>
            <a:off x="540119" y="90000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攀枝花市中考</a:t>
            </a:r>
            <a:r>
              <a:rPr lang="zh-CN" altLang="zh-CN" sz="2400" b="0" i="0" u="none">
                <a:solidFill>
                  <a:srgbClr val="000000"/>
                </a:solidFill>
                <a:effectLst/>
                <a:latin typeface="Times New Roman" pitchFamily="24"/>
                <a:ea typeface="宋体" pitchFamily="24"/>
                <a:cs typeface="宋体" pitchFamily="24"/>
              </a:rPr>
              <a:t>）如图是“弦图”的示意图，“弦图”最早是由三国时期的数学家赵爽在为《周髀算经》作注时给出的，它标志着中国古代的数学成就</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它由</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个全等的直角三角形与一个小正方形组成，恰好拼成一个大正方形，每个直角三角形的两条直角边分别为</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，斜边为</a:t>
            </a:r>
            <a:r>
              <a:rPr lang="en-US" altLang="zh-CN" sz="2400" b="0" i="1"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请你运用此图形证明勾股定理：</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黑体" pitchFamily="24"/>
                <a:cs typeface="黑体" pitchFamily="24"/>
              </a:rPr>
              <a:t>＝</a:t>
            </a:r>
            <a:r>
              <a:rPr lang="en-US" altLang="zh-CN" sz="2400" b="0" i="1" u="none">
                <a:solidFill>
                  <a:srgbClr val="000000"/>
                </a:solidFill>
                <a:effectLst/>
                <a:latin typeface="Times New Roman" pitchFamily="24"/>
                <a:ea typeface="Times New Roman" pitchFamily="24"/>
                <a:cs typeface="宋体" pitchFamily="24"/>
              </a:rPr>
              <a:t>c</a:t>
            </a:r>
            <a:r>
              <a:rPr lang="en-US" altLang="zh-CN" sz="2400" b="0" i="0" u="none" baseline="30000">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p>
        </p:txBody>
      </p:sp>
      <p:sp>
        <p:nvSpPr>
          <p:cNvPr id="10110" name="yt_shape_10110"/>
          <p:cNvSpPr txBox="1"/>
          <p:nvPr/>
        </p:nvSpPr>
        <p:spPr>
          <a:xfrm>
            <a:off x="540000" y="5031180"/>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107" name="yt_shape_10107" title="H_158.1711">
            <a:extLst>
              <a:ext uri="{FF2B5EF4-FFF2-40B4-BE49-F238E27FC236}">
                <a16:creationId xmlns:a16="http://schemas.microsoft.com/office/drawing/2014/main" id="{249740F1-2B05-4C5A-B423-6F681AEFABC2}"/>
              </a:ext>
            </a:extLst>
          </p:cNvPr>
          <p:cNvGrpSpPr/>
          <p:nvPr/>
        </p:nvGrpSpPr>
        <p:grpSpPr>
          <a:xfrm>
            <a:off x="9192344" y="3345059"/>
            <a:ext cx="1500759" cy="2008773"/>
            <a:chOff x="0" y="0"/>
            <a:chExt cx="1500759" cy="2008773"/>
          </a:xfrm>
        </p:grpSpPr>
        <p:pic>
          <p:nvPicPr>
            <p:cNvPr id="2" name="yt_image_10107">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1500759" cy="1612773"/>
            </a:xfrm>
            <a:prstGeom prst="rect">
              <a:avLst/>
            </a:prstGeom>
            <a:noFill/>
            <a:extLst>
              <a:ext uri="{909E8E84-426E-40DD-AFC4-6F175D3DCCD1}">
                <a14:hiddenFill xmlns:a14="http://schemas.microsoft.com/office/drawing/2010/main">
                  <a:solidFill>
                    <a:srgbClr val="FFFFFF"/>
                  </a:solidFill>
                </a14:hiddenFill>
              </a:ext>
            </a:extLst>
          </p:spPr>
        </p:pic>
        <p:sp>
          <p:nvSpPr>
            <p:cNvPr id="10109" name="yt_shape_10109"/>
            <p:cNvSpPr txBox="1"/>
            <p:nvPr/>
          </p:nvSpPr>
          <p:spPr>
            <a:xfrm>
              <a:off x="217098" y="1648773"/>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题图</a:t>
              </a:r>
            </a:p>
          </p:txBody>
        </p:sp>
      </p:grpSp>
      <mc:AlternateContent xmlns:mc="http://schemas.openxmlformats.org/markup-compatibility/2006" xmlns:a14="http://schemas.microsoft.com/office/drawing/2010/main">
        <mc:Choice Requires="a14">
          <p:sp>
            <p:nvSpPr>
              <p:cNvPr id="3" name="yt_shape_10111">
                <a:extLst>
                  <a:ext uri="{FF2B5EF4-FFF2-40B4-BE49-F238E27FC236}">
                    <a16:creationId xmlns:a16="http://schemas.microsoft.com/office/drawing/2014/main" id="{9C7009F7-5A82-3650-BD3D-7A8B8A94E6D4}"/>
                  </a:ext>
                </a:extLst>
              </p:cNvPr>
              <p:cNvSpPr txBox="1"/>
              <p:nvPr/>
            </p:nvSpPr>
            <p:spPr>
              <a:xfrm>
                <a:off x="650468" y="2906393"/>
                <a:ext cx="3617978" cy="30270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由图可知</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S</a:t>
                </a:r>
                <a:r>
                  <a:rPr lang="zh-CN" altLang="zh-CN" sz="2400" b="0" i="0" u="none" baseline="-25000">
                    <a:solidFill>
                      <a:srgbClr val="FF0000"/>
                    </a:solidFill>
                    <a:effectLst/>
                    <a:latin typeface="Times New Roman" pitchFamily="24"/>
                    <a:ea typeface="黑体" pitchFamily="24"/>
                    <a:cs typeface="宋体" pitchFamily="24"/>
                  </a:rPr>
                  <a:t>正方形</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宋体" pitchFamily="24"/>
                    <a:cs typeface="宋体" pitchFamily="24"/>
                  </a:rPr>
                  <a:t>）</a:t>
                </a:r>
                <a:r>
                  <a:rPr lang="en-US" altLang="zh-CN" sz="2400" b="0" i="0" u="none" baseline="30000">
                    <a:solidFill>
                      <a:srgbClr val="FF0000"/>
                    </a:solidFill>
                    <a:effectLst/>
                    <a:latin typeface="Times New Roman" pitchFamily="24"/>
                    <a:ea typeface="Times New Roman" pitchFamily="24"/>
                    <a:cs typeface="宋体" pitchFamily="24"/>
                  </a:rPr>
                  <a:t>2</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1" u="none">
                    <a:solidFill>
                      <a:srgbClr val="FF0000"/>
                    </a:solidFill>
                    <a:effectLst/>
                    <a:latin typeface="Times New Roman" pitchFamily="24"/>
                    <a:ea typeface="Times New Roman" pitchFamily="24"/>
                    <a:cs typeface="宋体" pitchFamily="24"/>
                  </a:rPr>
                  <a:t>ab</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黑体" pitchFamily="24"/>
                  </a:rPr>
                  <a:t>＝</a:t>
                </a:r>
                <a:r>
                  <a:rPr lang="en-US" altLang="zh-CN" sz="2400" b="0" i="1" u="none">
                    <a:solidFill>
                      <a:srgbClr val="FF0000"/>
                    </a:solidFill>
                    <a:effectLst/>
                    <a:latin typeface="Times New Roman" pitchFamily="24"/>
                    <a:ea typeface="Times New Roman" pitchFamily="24"/>
                    <a:cs typeface="宋体" pitchFamily="24"/>
                  </a:rPr>
                  <a:t>a</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S</a:t>
                </a:r>
                <a:r>
                  <a:rPr lang="zh-CN" altLang="zh-CN" sz="2400" b="0" i="0" u="none" baseline="-25000">
                    <a:solidFill>
                      <a:srgbClr val="FF0000"/>
                    </a:solidFill>
                    <a:effectLst/>
                    <a:latin typeface="Times New Roman" pitchFamily="24"/>
                    <a:ea typeface="黑体" pitchFamily="24"/>
                    <a:cs typeface="宋体" pitchFamily="24"/>
                  </a:rPr>
                  <a:t>正方形</a:t>
                </a:r>
                <a:r>
                  <a:rPr lang="zh-CN" altLang="zh-CN" sz="2400" b="0" i="0" u="none">
                    <a:solidFill>
                      <a:srgbClr val="FF0000"/>
                    </a:solidFill>
                    <a:effectLst/>
                    <a:latin typeface="Times New Roman" pitchFamily="24"/>
                    <a:ea typeface="黑体" pitchFamily="24"/>
                    <a:cs typeface="黑体" pitchFamily="24"/>
                  </a:rPr>
                  <a:t>＝</a:t>
                </a:r>
                <a:r>
                  <a:rPr lang="en-US" altLang="zh-CN" sz="2400" b="0" i="1" u="none">
                    <a:solidFill>
                      <a:srgbClr val="FF0000"/>
                    </a:solidFill>
                    <a:effectLst/>
                    <a:latin typeface="Times New Roman" pitchFamily="24"/>
                    <a:ea typeface="Times New Roman" pitchFamily="24"/>
                    <a:cs typeface="宋体" pitchFamily="24"/>
                  </a:rPr>
                  <a:t>c</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所以</a:t>
                </a:r>
                <a:r>
                  <a:rPr lang="en-US" altLang="zh-CN" sz="2400" b="0" i="1" u="none">
                    <a:solidFill>
                      <a:srgbClr val="FF0000"/>
                    </a:solidFill>
                    <a:effectLst/>
                    <a:latin typeface="Times New Roman" pitchFamily="24"/>
                    <a:ea typeface="Times New Roman" pitchFamily="24"/>
                    <a:cs typeface="宋体" pitchFamily="24"/>
                  </a:rPr>
                  <a:t>a</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黑体" pitchFamily="24"/>
                  </a:rPr>
                  <a:t>＝</a:t>
                </a:r>
                <a:r>
                  <a:rPr lang="en-US" altLang="zh-CN" sz="2400" b="0" i="1" u="none">
                    <a:solidFill>
                      <a:srgbClr val="FF0000"/>
                    </a:solidFill>
                    <a:effectLst/>
                    <a:latin typeface="Times New Roman" pitchFamily="24"/>
                    <a:ea typeface="Times New Roman" pitchFamily="24"/>
                    <a:cs typeface="宋体" pitchFamily="24"/>
                  </a:rPr>
                  <a:t>c</a:t>
                </a:r>
                <a:r>
                  <a:rPr lang="en-US" altLang="zh-CN" sz="2400" b="0" i="0" u="none" baseline="30000">
                    <a:solidFill>
                      <a:srgbClr val="FF0000"/>
                    </a:solidFill>
                    <a:effectLst/>
                    <a:latin typeface="Times New Roman" pitchFamily="24"/>
                    <a:ea typeface="Times New Roman" pitchFamily="24"/>
                    <a:cs typeface="宋体" pitchFamily="24"/>
                  </a:rPr>
                  <a:t>2</a:t>
                </a:r>
                <a:r>
                  <a:rPr lang="en-US" altLang="zh-CN" sz="2400" b="0" i="0" u="none">
                    <a:solidFill>
                      <a:srgbClr val="FF0000"/>
                    </a:solidFill>
                    <a:effectLst/>
                    <a:latin typeface="Times New Roman" pitchFamily="24"/>
                    <a:ea typeface="宋体" pitchFamily="24"/>
                    <a:cs typeface="宋体" pitchFamily="24"/>
                  </a:rPr>
                  <a:t>.</a:t>
                </a:r>
              </a:p>
            </p:txBody>
          </p:sp>
        </mc:Choice>
        <mc:Fallback xmlns="">
          <p:sp>
            <p:nvSpPr>
              <p:cNvPr id="3" name="yt_shape_10111">
                <a:extLst>
                  <a:ext uri="{FF2B5EF4-FFF2-40B4-BE49-F238E27FC236}">
                    <a16:creationId xmlns:a16="http://schemas.microsoft.com/office/drawing/2014/main" id="{9C7009F7-5A82-3650-BD3D-7A8B8A94E6D4}"/>
                  </a:ext>
                </a:extLst>
              </p:cNvPr>
              <p:cNvSpPr txBox="1">
                <a:spLocks noRot="1" noChangeAspect="1" noMove="1" noResize="1" noEditPoints="1" noAdjustHandles="1" noChangeArrowheads="1" noChangeShapeType="1" noTextEdit="1"/>
              </p:cNvSpPr>
              <p:nvPr/>
            </p:nvSpPr>
            <p:spPr>
              <a:xfrm>
                <a:off x="650468" y="2906393"/>
                <a:ext cx="3617978" cy="3027047"/>
              </a:xfrm>
              <a:prstGeom prst="rect">
                <a:avLst/>
              </a:prstGeom>
              <a:blipFill>
                <a:blip r:embed="rId3"/>
                <a:stretch>
                  <a:fillRect l="-5228" t="-1815" r="-2867" b="-544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113" name="yt_shape_10113"/>
          <p:cNvSpPr txBox="1"/>
          <p:nvPr/>
        </p:nvSpPr>
        <p:spPr>
          <a:xfrm>
            <a:off x="540000" y="900000"/>
            <a:ext cx="4565352"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勾股定理的简单应用</a:t>
            </a:r>
          </a:p>
        </p:txBody>
      </p:sp>
      <p:sp>
        <p:nvSpPr>
          <p:cNvPr id="10114" name="yt_shape_10114"/>
          <p:cNvSpPr txBox="1"/>
          <p:nvPr/>
        </p:nvSpPr>
        <p:spPr>
          <a:xfrm>
            <a:off x="540119" y="139956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楷体" pitchFamily="24"/>
                <a:cs typeface="宋体" pitchFamily="24"/>
              </a:rPr>
              <a:t>页第</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楷体" pitchFamily="24"/>
                <a:cs typeface="宋体" pitchFamily="24"/>
              </a:rPr>
              <a:t>题变式</a:t>
            </a:r>
            <a:r>
              <a:rPr lang="zh-CN" altLang="zh-CN" sz="2400" b="0" i="0" u="none">
                <a:solidFill>
                  <a:srgbClr val="000000"/>
                </a:solidFill>
                <a:effectLst/>
                <a:latin typeface="Times New Roman" pitchFamily="24"/>
                <a:ea typeface="宋体" pitchFamily="24"/>
                <a:cs typeface="宋体" pitchFamily="24"/>
              </a:rPr>
              <a:t>）如图，一根垂直于地面的旗杆在离地面</a:t>
            </a:r>
            <a:r>
              <a:rPr lang="en-US" altLang="zh-CN" sz="2400" b="0" i="0" u="none">
                <a:solidFill>
                  <a:srgbClr val="000000"/>
                </a:solidFill>
                <a:effectLst/>
                <a:latin typeface="Times New Roman" pitchFamily="24"/>
                <a:ea typeface="Times New Roman" pitchFamily="24"/>
                <a:cs typeface="宋体" pitchFamily="24"/>
              </a:rPr>
              <a:t>5m</a:t>
            </a:r>
            <a:r>
              <a:rPr lang="zh-CN" altLang="zh-CN" sz="2400" b="0" i="0" u="none">
                <a:solidFill>
                  <a:srgbClr val="000000"/>
                </a:solidFill>
                <a:effectLst/>
                <a:latin typeface="Times New Roman" pitchFamily="24"/>
                <a:ea typeface="宋体" pitchFamily="24"/>
                <a:cs typeface="宋体" pitchFamily="24"/>
              </a:rPr>
              <a:t>处撕裂折断，旗杆顶部落在离旗杆底部</a:t>
            </a:r>
            <a:r>
              <a:rPr lang="en-US" altLang="zh-CN" sz="2400" b="0" i="0" u="none">
                <a:solidFill>
                  <a:srgbClr val="000000"/>
                </a:solidFill>
                <a:effectLst/>
                <a:latin typeface="Times New Roman" pitchFamily="24"/>
                <a:ea typeface="Times New Roman" pitchFamily="24"/>
                <a:cs typeface="宋体" pitchFamily="24"/>
              </a:rPr>
              <a:t>12m</a:t>
            </a:r>
            <a:r>
              <a:rPr lang="zh-CN" altLang="zh-CN" sz="2400" b="0" i="0" u="none">
                <a:solidFill>
                  <a:srgbClr val="000000"/>
                </a:solidFill>
                <a:effectLst/>
                <a:latin typeface="Times New Roman" pitchFamily="24"/>
                <a:ea typeface="宋体" pitchFamily="24"/>
                <a:cs typeface="宋体" pitchFamily="24"/>
              </a:rPr>
              <a:t>处，旗杆折断之前的高度是（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0118" name="yt_table_10118_skip" title="H_33.7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15499667"/>
              </p:ext>
            </p:extLst>
          </p:nvPr>
        </p:nvGraphicFramePr>
        <p:xfrm>
          <a:off x="540000" y="2359000"/>
          <a:ext cx="8298816" cy="428054"/>
        </p:xfrm>
        <a:graphic>
          <a:graphicData uri="http://schemas.openxmlformats.org/drawingml/2006/table">
            <a:tbl>
              <a:tblPr/>
              <a:tblGrid>
                <a:gridCol w="2202180">
                  <a:extLst>
                    <a:ext uri="{9D8B030D-6E8A-4147-A177-3AD203B41FA5}">
                      <a16:colId xmlns:a16="http://schemas.microsoft.com/office/drawing/2014/main" val="10017"/>
                    </a:ext>
                  </a:extLst>
                </a:gridCol>
                <a:gridCol w="2337118">
                  <a:extLst>
                    <a:ext uri="{9D8B030D-6E8A-4147-A177-3AD203B41FA5}">
                      <a16:colId xmlns:a16="http://schemas.microsoft.com/office/drawing/2014/main" val="10018"/>
                    </a:ext>
                  </a:extLst>
                </a:gridCol>
                <a:gridCol w="2337118">
                  <a:extLst>
                    <a:ext uri="{9D8B030D-6E8A-4147-A177-3AD203B41FA5}">
                      <a16:colId xmlns:a16="http://schemas.microsoft.com/office/drawing/2014/main" val="10019"/>
                    </a:ext>
                  </a:extLst>
                </a:gridCol>
                <a:gridCol w="1422400">
                  <a:extLst>
                    <a:ext uri="{9D8B030D-6E8A-4147-A177-3AD203B41FA5}">
                      <a16:colId xmlns:a16="http://schemas.microsoft.com/office/drawing/2014/main" val="1002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A.5m</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12m</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13m</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18m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1"/>
                  </a:ext>
                </a:extLst>
              </a:tr>
            </a:tbl>
          </a:graphicData>
        </a:graphic>
      </p:graphicFrame>
      <p:grpSp>
        <p:nvGrpSpPr>
          <p:cNvPr id="10115" name="yt_shape_10115_skip" title="H_117.9411">
            <a:extLst>
              <a:ext uri="{FF2B5EF4-FFF2-40B4-BE49-F238E27FC236}">
                <a16:creationId xmlns:a16="http://schemas.microsoft.com/office/drawing/2014/main" id="{249740F1-2B05-4C5A-B423-6F681AEFABC2}"/>
              </a:ext>
            </a:extLst>
          </p:cNvPr>
          <p:cNvGrpSpPr/>
          <p:nvPr/>
        </p:nvGrpSpPr>
        <p:grpSpPr>
          <a:xfrm>
            <a:off x="9406191" y="2085897"/>
            <a:ext cx="2374011" cy="1497852"/>
            <a:chOff x="0" y="0"/>
            <a:chExt cx="2374011" cy="1497852"/>
          </a:xfrm>
        </p:grpSpPr>
        <p:pic>
          <p:nvPicPr>
            <p:cNvPr id="2" name="yt_image_10115">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2374011" cy="1101852"/>
            </a:xfrm>
            <a:prstGeom prst="rect">
              <a:avLst/>
            </a:prstGeom>
            <a:noFill/>
            <a:extLst>
              <a:ext uri="{909E8E84-426E-40DD-AFC4-6F175D3DCCD1}">
                <a14:hiddenFill xmlns:a14="http://schemas.microsoft.com/office/drawing/2010/main">
                  <a:solidFill>
                    <a:srgbClr val="FFFFFF"/>
                  </a:solidFill>
                </a14:hiddenFill>
              </a:ext>
            </a:extLst>
          </p:spPr>
        </p:pic>
        <p:sp>
          <p:nvSpPr>
            <p:cNvPr id="10117" name="yt_shape_10117"/>
            <p:cNvSpPr txBox="1"/>
            <p:nvPr/>
          </p:nvSpPr>
          <p:spPr>
            <a:xfrm>
              <a:off x="653724" y="113785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4745605667">
            <a:extLst>
              <a:ext uri="{FF2B5EF4-FFF2-40B4-BE49-F238E27FC236}">
                <a16:creationId xmlns:a16="http://schemas.microsoft.com/office/drawing/2014/main" id="{C533FBF6-518F-A718-CBA8-6DAEC2D099F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0629"/>
            <a:ext cx="1346264" cy="363178"/>
          </a:xfrm>
          <a:prstGeom prst="rect">
            <a:avLst/>
          </a:prstGeom>
        </p:spPr>
      </p:pic>
      <p:sp>
        <p:nvSpPr>
          <p:cNvPr id="3" name="文本框 2">
            <a:extLst>
              <a:ext uri="{FF2B5EF4-FFF2-40B4-BE49-F238E27FC236}">
                <a16:creationId xmlns:a16="http://schemas.microsoft.com/office/drawing/2014/main" id="{25C1CB68-F0DF-3440-AE18-7F54A768AEDB}"/>
              </a:ext>
            </a:extLst>
          </p:cNvPr>
          <p:cNvSpPr txBox="1"/>
          <p:nvPr/>
        </p:nvSpPr>
        <p:spPr>
          <a:xfrm>
            <a:off x="8611446" y="182824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5" name="yt_shape_10120">
            <a:extLst>
              <a:ext uri="{FF2B5EF4-FFF2-40B4-BE49-F238E27FC236}">
                <a16:creationId xmlns:a16="http://schemas.microsoft.com/office/drawing/2014/main" id="{4F765273-9D09-4F21-B570-72266A39058D}"/>
              </a:ext>
            </a:extLst>
          </p:cNvPr>
          <p:cNvSpPr txBox="1"/>
          <p:nvPr/>
        </p:nvSpPr>
        <p:spPr>
          <a:xfrm>
            <a:off x="538007" y="3573016"/>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如图，某自动感应门的正上方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处装着一个感应器，离地面的高度</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为</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米，一名学生站在</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处时，感应门自动打开了，此时这名学生离感应门的距离</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为</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米，头顶离感应器的距离</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Times New Roman" pitchFamily="24"/>
                <a:ea typeface="宋体" pitchFamily="24"/>
                <a:cs typeface="宋体" pitchFamily="24"/>
              </a:rPr>
              <a:t>为</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米，则这名学生身高</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为（</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6" name="yt_table_10124_skip" title="H_66.83008">
            <a:extLst>
              <a:ext uri="{FF2B5EF4-FFF2-40B4-BE49-F238E27FC236}">
                <a16:creationId xmlns:a16="http://schemas.microsoft.com/office/drawing/2014/main" id="{E869791C-C333-88E2-B640-2D7C9DB0C950}"/>
              </a:ext>
            </a:extLst>
          </p:cNvPr>
          <p:cNvGraphicFramePr>
            <a:graphicFrameLocks noGrp="1"/>
          </p:cNvGraphicFramePr>
          <p:nvPr>
            <p:extLst>
              <p:ext uri="{D42A27DB-BD31-4B8C-83A1-F6EECF244321}">
                <p14:modId xmlns:p14="http://schemas.microsoft.com/office/powerpoint/2010/main" val="1448189921"/>
              </p:ext>
            </p:extLst>
          </p:nvPr>
        </p:nvGraphicFramePr>
        <p:xfrm>
          <a:off x="538007" y="5084557"/>
          <a:ext cx="7286185" cy="848742"/>
        </p:xfrm>
        <a:graphic>
          <a:graphicData uri="http://schemas.openxmlformats.org/drawingml/2006/table">
            <a:tbl>
              <a:tblPr/>
              <a:tblGrid>
                <a:gridCol w="4478334">
                  <a:extLst>
                    <a:ext uri="{9D8B030D-6E8A-4147-A177-3AD203B41FA5}">
                      <a16:colId xmlns:a16="http://schemas.microsoft.com/office/drawing/2014/main" val="10021"/>
                    </a:ext>
                  </a:extLst>
                </a:gridCol>
                <a:gridCol w="2807851">
                  <a:extLst>
                    <a:ext uri="{9D8B030D-6E8A-4147-A177-3AD203B41FA5}">
                      <a16:colId xmlns:a16="http://schemas.microsoft.com/office/drawing/2014/main" val="1002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A.0</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米</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B</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米</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2"/>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米</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6</a:t>
                      </a:r>
                      <a:r>
                        <a:rPr lang="zh-CN" altLang="zh-CN" sz="2400" b="0" i="0" u="none" dirty="0">
                          <a:solidFill>
                            <a:srgbClr val="000000"/>
                          </a:solidFill>
                          <a:effectLst/>
                          <a:latin typeface="Times New Roman" pitchFamily="24"/>
                          <a:ea typeface="宋体" pitchFamily="24"/>
                          <a:cs typeface="宋体" pitchFamily="24"/>
                        </a:rPr>
                        <a:t>米</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3"/>
                  </a:ext>
                </a:extLst>
              </a:tr>
            </a:tbl>
          </a:graphicData>
        </a:graphic>
      </p:graphicFrame>
      <p:grpSp>
        <p:nvGrpSpPr>
          <p:cNvPr id="7" name="yt_shape_10121_skip" title="H_159.4311">
            <a:extLst>
              <a:ext uri="{FF2B5EF4-FFF2-40B4-BE49-F238E27FC236}">
                <a16:creationId xmlns:a16="http://schemas.microsoft.com/office/drawing/2014/main" id="{4C1EB0DF-C134-8380-0B09-4E0B9FEDD688}"/>
              </a:ext>
            </a:extLst>
          </p:cNvPr>
          <p:cNvGrpSpPr/>
          <p:nvPr/>
        </p:nvGrpSpPr>
        <p:grpSpPr>
          <a:xfrm>
            <a:off x="9775951" y="4694541"/>
            <a:ext cx="1634490" cy="2024775"/>
            <a:chOff x="0" y="0"/>
            <a:chExt cx="1634490" cy="2024775"/>
          </a:xfrm>
        </p:grpSpPr>
        <p:pic>
          <p:nvPicPr>
            <p:cNvPr id="8" name="yt_image_10121">
              <a:extLst>
                <a:ext uri="{FF2B5EF4-FFF2-40B4-BE49-F238E27FC236}">
                  <a16:creationId xmlns:a16="http://schemas.microsoft.com/office/drawing/2014/main" id="{F2CB4821-DFAF-C320-113F-392EB5FC9114}"/>
                </a:ex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4" cstate="print"/>
            <a:srcRect/>
            <a:stretch>
              <a:fillRect/>
            </a:stretch>
          </p:blipFill>
          <p:spPr bwMode="auto">
            <a:xfrm>
              <a:off x="0" y="0"/>
              <a:ext cx="1634490" cy="1628775"/>
            </a:xfrm>
            <a:prstGeom prst="rect">
              <a:avLst/>
            </a:prstGeom>
            <a:noFill/>
            <a:extLst>
              <a:ext uri="{909E8E84-426E-40DD-AFC4-6F175D3DCCD1}">
                <a14:hiddenFill xmlns:a14="http://schemas.microsoft.com/office/drawing/2010/main">
                  <a:solidFill>
                    <a:srgbClr val="FFFFFF"/>
                  </a:solidFill>
                </a14:hiddenFill>
              </a:ext>
            </a:extLst>
          </p:spPr>
        </p:pic>
        <p:sp>
          <p:nvSpPr>
            <p:cNvPr id="9" name="yt_shape_10123">
              <a:extLst>
                <a:ext uri="{FF2B5EF4-FFF2-40B4-BE49-F238E27FC236}">
                  <a16:creationId xmlns:a16="http://schemas.microsoft.com/office/drawing/2014/main" id="{3BF0E7D9-4F23-F066-201D-70D5DD38E0FE}"/>
                </a:ext>
              </a:extLst>
            </p:cNvPr>
            <p:cNvSpPr txBox="1"/>
            <p:nvPr/>
          </p:nvSpPr>
          <p:spPr>
            <a:xfrm>
              <a:off x="283964" y="1664775"/>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题图</a:t>
              </a:r>
            </a:p>
          </p:txBody>
        </p:sp>
      </p:grpSp>
      <p:sp>
        <p:nvSpPr>
          <p:cNvPr id="10" name="文本框 9">
            <a:extLst>
              <a:ext uri="{FF2B5EF4-FFF2-40B4-BE49-F238E27FC236}">
                <a16:creationId xmlns:a16="http://schemas.microsoft.com/office/drawing/2014/main" id="{8F83735D-92CD-788D-F7A1-0638687B6809}"/>
              </a:ext>
            </a:extLst>
          </p:cNvPr>
          <p:cNvSpPr txBox="1"/>
          <p:nvPr/>
        </p:nvSpPr>
        <p:spPr>
          <a:xfrm>
            <a:off x="8364859" y="447718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0"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126" name="yt_shape_10126"/>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如图，点</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Times New Roman" pitchFamily="24"/>
                <a:ea typeface="宋体" pitchFamily="24"/>
                <a:cs typeface="宋体" pitchFamily="24"/>
              </a:rPr>
              <a:t>是位于东西海岸线的一个港口，</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两艘客轮从港口</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Times New Roman" pitchFamily="24"/>
                <a:ea typeface="宋体" pitchFamily="24"/>
                <a:cs typeface="宋体" pitchFamily="24"/>
              </a:rPr>
              <a:t>同时出发，</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客轮沿北偏东</a:t>
            </a:r>
            <a:r>
              <a:rPr lang="en-US" altLang="zh-CN" sz="2400" b="0" i="0" u="none">
                <a:solidFill>
                  <a:srgbClr val="000000"/>
                </a:solidFill>
                <a:effectLst/>
                <a:latin typeface="Times New Roman" pitchFamily="24"/>
                <a:ea typeface="Times New Roman" pitchFamily="24"/>
                <a:cs typeface="宋体" pitchFamily="24"/>
              </a:rPr>
              <a:t>75</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航行，航速是每小时</a:t>
            </a:r>
            <a:r>
              <a:rPr lang="en-US" altLang="zh-CN" sz="2400" b="0" i="0" u="none">
                <a:solidFill>
                  <a:srgbClr val="000000"/>
                </a:solidFill>
                <a:effectLst/>
                <a:latin typeface="Times New Roman" pitchFamily="24"/>
                <a:ea typeface="Times New Roman" pitchFamily="24"/>
                <a:cs typeface="宋体" pitchFamily="24"/>
              </a:rPr>
              <a:t>18</a:t>
            </a:r>
            <a:r>
              <a:rPr lang="zh-CN" altLang="zh-CN" sz="2400" b="0" i="0" u="none">
                <a:solidFill>
                  <a:srgbClr val="000000"/>
                </a:solidFill>
                <a:effectLst/>
                <a:latin typeface="Times New Roman" pitchFamily="24"/>
                <a:ea typeface="宋体" pitchFamily="24"/>
                <a:cs typeface="宋体" pitchFamily="24"/>
              </a:rPr>
              <a:t>海里，</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客轮沿北偏西</a:t>
            </a:r>
            <a:r>
              <a:rPr lang="en-US" altLang="zh-CN" sz="2400" b="0" i="0" u="none">
                <a:solidFill>
                  <a:srgbClr val="000000"/>
                </a:solidFill>
                <a:effectLst/>
                <a:latin typeface="Times New Roman" pitchFamily="24"/>
                <a:ea typeface="Times New Roman" pitchFamily="24"/>
                <a:cs typeface="宋体" pitchFamily="24"/>
              </a:rPr>
              <a:t>15</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方向航行，航速是每小时</a:t>
            </a:r>
            <a:r>
              <a:rPr lang="en-US" altLang="zh-CN" sz="2400" b="0" i="0" u="none">
                <a:solidFill>
                  <a:srgbClr val="000000"/>
                </a:solidFill>
                <a:effectLst/>
                <a:latin typeface="Times New Roman" pitchFamily="24"/>
                <a:ea typeface="Times New Roman" pitchFamily="24"/>
                <a:cs typeface="宋体" pitchFamily="24"/>
              </a:rPr>
              <a:t>24</a:t>
            </a:r>
            <a:r>
              <a:rPr lang="zh-CN" altLang="zh-CN" sz="2400" b="0" i="0" u="none">
                <a:solidFill>
                  <a:srgbClr val="000000"/>
                </a:solidFill>
                <a:effectLst/>
                <a:latin typeface="Times New Roman" pitchFamily="24"/>
                <a:ea typeface="宋体" pitchFamily="24"/>
                <a:cs typeface="宋体" pitchFamily="24"/>
              </a:rPr>
              <a:t>海里，请计算</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小时之后两客轮之间的距离</a:t>
            </a:r>
            <a:r>
              <a:rPr lang="en-US" altLang="zh-CN" sz="2400" b="0" i="0" u="none">
                <a:solidFill>
                  <a:srgbClr val="000000"/>
                </a:solidFill>
                <a:effectLst/>
                <a:latin typeface="Times New Roman" pitchFamily="24"/>
                <a:ea typeface="宋体" pitchFamily="24"/>
                <a:cs typeface="宋体" pitchFamily="24"/>
              </a:rPr>
              <a:t>.</a:t>
            </a:r>
          </a:p>
        </p:txBody>
      </p:sp>
      <p:sp>
        <p:nvSpPr>
          <p:cNvPr id="10130" name="yt_shape_10130"/>
          <p:cNvSpPr txBox="1"/>
          <p:nvPr/>
        </p:nvSpPr>
        <p:spPr>
          <a:xfrm>
            <a:off x="540000" y="4825307"/>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127" name="yt_shape_10127" title="H_179.7711">
            <a:extLst>
              <a:ext uri="{FF2B5EF4-FFF2-40B4-BE49-F238E27FC236}">
                <a16:creationId xmlns:a16="http://schemas.microsoft.com/office/drawing/2014/main" id="{249740F1-2B05-4C5A-B423-6F681AEFABC2}"/>
              </a:ext>
            </a:extLst>
          </p:cNvPr>
          <p:cNvGrpSpPr/>
          <p:nvPr/>
        </p:nvGrpSpPr>
        <p:grpSpPr>
          <a:xfrm>
            <a:off x="9264352" y="2587625"/>
            <a:ext cx="1667637" cy="2283093"/>
            <a:chOff x="0" y="0"/>
            <a:chExt cx="1667637" cy="2283093"/>
          </a:xfrm>
        </p:grpSpPr>
        <p:pic>
          <p:nvPicPr>
            <p:cNvPr id="2" name="yt_image_10127">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1667637" cy="1887093"/>
            </a:xfrm>
            <a:prstGeom prst="rect">
              <a:avLst/>
            </a:prstGeom>
            <a:noFill/>
            <a:extLst>
              <a:ext uri="{909E8E84-426E-40DD-AFC4-6F175D3DCCD1}">
                <a14:hiddenFill xmlns:a14="http://schemas.microsoft.com/office/drawing/2010/main">
                  <a:solidFill>
                    <a:srgbClr val="FFFFFF"/>
                  </a:solidFill>
                </a14:hiddenFill>
              </a:ext>
            </a:extLst>
          </p:spPr>
        </p:pic>
        <p:sp>
          <p:nvSpPr>
            <p:cNvPr id="10129" name="yt_shape_10129"/>
            <p:cNvSpPr txBox="1"/>
            <p:nvPr/>
          </p:nvSpPr>
          <p:spPr>
            <a:xfrm>
              <a:off x="300537" y="1923093"/>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yt_shape_10131">
            <a:extLst>
              <a:ext uri="{FF2B5EF4-FFF2-40B4-BE49-F238E27FC236}">
                <a16:creationId xmlns:a16="http://schemas.microsoft.com/office/drawing/2014/main" id="{4EE0AA1D-D758-CA3C-9389-D99C11850924}"/>
              </a:ext>
            </a:extLst>
          </p:cNvPr>
          <p:cNvSpPr txBox="1"/>
          <p:nvPr/>
        </p:nvSpPr>
        <p:spPr>
          <a:xfrm>
            <a:off x="540000" y="2492896"/>
            <a:ext cx="6735818" cy="2829172"/>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根据题意</a:t>
            </a:r>
            <a:r>
              <a:rPr lang="zh-CN"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知</a:t>
            </a:r>
            <a:r>
              <a:rPr lang="zh-CN" altLang="zh-CN" sz="2400" b="0" i="0" u="none" dirty="0">
                <a:solidFill>
                  <a:srgbClr val="FF0000"/>
                </a:solidFill>
                <a:effectLst/>
                <a:latin typeface="Times New Roman" pitchFamily="24"/>
                <a:ea typeface="宋体" pitchFamily="24"/>
                <a:cs typeface="宋体" pitchFamily="24"/>
              </a:rPr>
              <a:t>∠</a:t>
            </a:r>
            <a:r>
              <a:rPr lang="zh-CN" altLang="zh-CN" sz="2400" b="0" i="1" u="none" dirty="0">
                <a:solidFill>
                  <a:srgbClr val="FF0000"/>
                </a:solidFill>
                <a:effectLst/>
                <a:latin typeface="Times New Roman" pitchFamily="24"/>
                <a:ea typeface="宋体" pitchFamily="24"/>
                <a:cs typeface="宋体" pitchFamily="24"/>
              </a:rPr>
              <a:t>AOB</a:t>
            </a:r>
            <a:r>
              <a:rPr lang="zh-CN" altLang="zh-CN" sz="2400" b="0" i="0" u="none" dirty="0">
                <a:solidFill>
                  <a:srgbClr val="FF0000"/>
                </a:solidFill>
                <a:effectLst/>
                <a:latin typeface="Times New Roman"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15</a:t>
            </a:r>
            <a:r>
              <a:rPr lang="en-US"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75</a:t>
            </a:r>
            <a:r>
              <a:rPr lang="en-US"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90</a:t>
            </a:r>
            <a:r>
              <a:rPr lang="en-US"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在直角</a:t>
            </a:r>
            <a:r>
              <a:rPr lang="zh-CN" altLang="zh-CN" sz="2400" b="0" i="0" u="none" dirty="0">
                <a:solidFill>
                  <a:srgbClr val="FF0000"/>
                </a:solidFill>
                <a:effectLst/>
                <a:latin typeface="Times New Roman"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AOB</a:t>
            </a:r>
            <a:r>
              <a:rPr lang="zh-CN" altLang="zh-CN" sz="2400" b="0" i="0" u="none" dirty="0">
                <a:solidFill>
                  <a:srgbClr val="FF0000"/>
                </a:solidFill>
                <a:effectLst/>
                <a:latin typeface="Times New Roman" pitchFamily="24"/>
                <a:ea typeface="黑体" pitchFamily="24"/>
                <a:cs typeface="宋体" pitchFamily="24"/>
              </a:rPr>
              <a:t>中</a:t>
            </a:r>
            <a:r>
              <a:rPr lang="zh-CN" altLang="zh-CN" sz="2400" b="0" i="0" u="none" dirty="0">
                <a:solidFill>
                  <a:srgbClr val="FF0000"/>
                </a:solidFill>
                <a:effectLst/>
                <a:latin typeface="Times New Roman"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OB</a:t>
            </a:r>
            <a:r>
              <a:rPr lang="zh-CN" altLang="zh-CN" sz="2400" b="0" i="0" u="none" dirty="0">
                <a:solidFill>
                  <a:srgbClr val="FF0000"/>
                </a:solidFill>
                <a:effectLst/>
                <a:latin typeface="Times New Roman"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24</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Times New Roman"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72</a:t>
            </a:r>
            <a:r>
              <a:rPr lang="zh-CN"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海里</a:t>
            </a:r>
            <a:r>
              <a:rPr lang="zh-CN" altLang="zh-CN" sz="2400" b="0" i="0" u="none" dirty="0">
                <a:solidFill>
                  <a:srgbClr val="FF0000"/>
                </a:solidFill>
                <a:effectLst/>
                <a:latin typeface="Times New Roman" pitchFamily="24"/>
                <a:ea typeface="宋体" pitchFamily="24"/>
                <a:cs typeface="宋体" pitchFamily="24"/>
              </a:rPr>
              <a:t>），</a:t>
            </a:r>
          </a:p>
          <a:p>
            <a:pPr algn="l" eaLnBrk="1" latinLnBrk="0" hangingPunct="0">
              <a:lnSpc>
                <a:spcPct val="129999"/>
              </a:lnSpc>
            </a:pPr>
            <a:r>
              <a:rPr lang="en-US" altLang="zh-CN" sz="2400" b="0" i="1" u="none" dirty="0">
                <a:solidFill>
                  <a:srgbClr val="FF0000"/>
                </a:solidFill>
                <a:effectLst/>
                <a:latin typeface="Times New Roman" pitchFamily="24"/>
                <a:ea typeface="Times New Roman" pitchFamily="24"/>
                <a:cs typeface="宋体" pitchFamily="24"/>
              </a:rPr>
              <a:t>OA</a:t>
            </a:r>
            <a:r>
              <a:rPr lang="zh-CN" altLang="zh-CN" sz="2400" b="0" i="0" u="none" dirty="0">
                <a:solidFill>
                  <a:srgbClr val="FF0000"/>
                </a:solidFill>
                <a:effectLst/>
                <a:latin typeface="Times New Roman"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18</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Times New Roman"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54</a:t>
            </a:r>
            <a:r>
              <a:rPr lang="zh-CN"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海里</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由勾股定理</a:t>
            </a:r>
            <a:r>
              <a:rPr lang="zh-CN" altLang="zh-CN" sz="2400" b="0" i="0" u="none" dirty="0">
                <a:solidFill>
                  <a:srgbClr val="FF0000"/>
                </a:solidFill>
                <a:effectLst/>
                <a:latin typeface="Times New Roman" pitchFamily="24"/>
                <a:ea typeface="宋体"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得</a:t>
            </a:r>
            <a:r>
              <a:rPr lang="en-US" altLang="zh-CN" sz="2400" b="0" i="1" u="none" dirty="0">
                <a:solidFill>
                  <a:srgbClr val="FF0000"/>
                </a:solidFill>
                <a:effectLst/>
                <a:latin typeface="Times New Roman" pitchFamily="24"/>
                <a:ea typeface="Times New Roman" pitchFamily="24"/>
                <a:cs typeface="宋体" pitchFamily="24"/>
              </a:rPr>
              <a:t>AB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黑体" pitchFamily="24"/>
                <a:cs typeface="黑体" pitchFamily="24"/>
              </a:rPr>
              <a:t>＝</a:t>
            </a:r>
            <a:r>
              <a:rPr lang="en-US" altLang="zh-CN" sz="2400" b="0" i="1" u="none" dirty="0">
                <a:solidFill>
                  <a:srgbClr val="FF0000"/>
                </a:solidFill>
                <a:effectLst/>
                <a:latin typeface="Times New Roman" pitchFamily="24"/>
                <a:ea typeface="Times New Roman" pitchFamily="24"/>
                <a:cs typeface="宋体" pitchFamily="24"/>
              </a:rPr>
              <a:t>OB</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OA</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72</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54</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90</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Times New Roman" pitchFamily="24"/>
                <a:ea typeface="黑体" pitchFamily="24"/>
                <a:cs typeface="黑体" pitchFamily="24"/>
              </a:rPr>
              <a:t>＝</a:t>
            </a:r>
            <a:r>
              <a:rPr lang="en-US" altLang="zh-CN" sz="2400" b="0" i="0" u="none" dirty="0">
                <a:solidFill>
                  <a:srgbClr val="FF0000"/>
                </a:solidFill>
                <a:effectLst/>
                <a:latin typeface="Times New Roman" pitchFamily="24"/>
                <a:ea typeface="Times New Roman" pitchFamily="24"/>
                <a:cs typeface="宋体" pitchFamily="24"/>
              </a:rPr>
              <a:t>90</a:t>
            </a:r>
            <a:r>
              <a:rPr lang="zh-CN" altLang="zh-CN" sz="2400" b="0" i="0" u="none" dirty="0">
                <a:solidFill>
                  <a:srgbClr val="FF0000"/>
                </a:solidFill>
                <a:effectLst/>
                <a:latin typeface="Times New Roman" pitchFamily="24"/>
                <a:ea typeface="黑体" pitchFamily="24"/>
                <a:cs typeface="宋体" pitchFamily="24"/>
              </a:rPr>
              <a:t>海里</a:t>
            </a:r>
            <a:r>
              <a:rPr lang="en-US" altLang="zh-CN" sz="2400" b="0" i="0" u="none" dirty="0">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即</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Times New Roman" pitchFamily="24"/>
                <a:ea typeface="黑体" pitchFamily="24"/>
                <a:cs typeface="宋体" pitchFamily="24"/>
              </a:rPr>
              <a:t>小时之后两客轮之间的距离是</a:t>
            </a:r>
            <a:r>
              <a:rPr lang="en-US" altLang="zh-CN" sz="2400" b="0" i="0" u="none" dirty="0">
                <a:solidFill>
                  <a:srgbClr val="FF0000"/>
                </a:solidFill>
                <a:effectLst/>
                <a:latin typeface="Times New Roman" pitchFamily="24"/>
                <a:ea typeface="Times New Roman" pitchFamily="24"/>
                <a:cs typeface="宋体" pitchFamily="24"/>
              </a:rPr>
              <a:t>90</a:t>
            </a:r>
            <a:r>
              <a:rPr lang="zh-CN" altLang="zh-CN" sz="2400" b="0" i="0" u="none" dirty="0">
                <a:solidFill>
                  <a:srgbClr val="FF0000"/>
                </a:solidFill>
                <a:effectLst/>
                <a:latin typeface="Times New Roman" pitchFamily="24"/>
                <a:ea typeface="黑体" pitchFamily="24"/>
                <a:cs typeface="宋体" pitchFamily="24"/>
              </a:rPr>
              <a:t>海里</a:t>
            </a:r>
            <a:r>
              <a:rPr lang="en-US" altLang="zh-CN" sz="2400" b="0" i="0" u="none" dirty="0">
                <a:solidFill>
                  <a:srgbClr val="FF0000"/>
                </a:solidFill>
                <a:effectLst/>
                <a:latin typeface="Times New Roman"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132" name="yt_shape_10132"/>
          <p:cNvSpPr txBox="1"/>
          <p:nvPr/>
        </p:nvSpPr>
        <p:spPr>
          <a:xfrm>
            <a:off x="540119" y="900000"/>
            <a:ext cx="11111999" cy="928652"/>
          </a:xfrm>
          <a:prstGeom prst="rect">
            <a:avLst/>
          </a:prstGeom>
        </p:spPr>
        <p:txBody>
          <a:bodyPr vert="horz" wrap="squar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当三角形的形状没有确定</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且题中涉及三角形的高时</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黑体" pitchFamily="24"/>
                <a:cs typeface="宋体" pitchFamily="24"/>
              </a:rPr>
              <a:t>未分类讨论易致错</a:t>
            </a:r>
          </a:p>
        </p:txBody>
      </p:sp>
      <p:sp>
        <p:nvSpPr>
          <p:cNvPr id="10133" name="yt_shape_10133"/>
          <p:cNvSpPr txBox="1"/>
          <p:nvPr/>
        </p:nvSpPr>
        <p:spPr>
          <a:xfrm>
            <a:off x="540000" y="1879440"/>
            <a:ext cx="1062310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en-US" altLang="zh-CN" sz="2400" b="0" i="1" u="none">
                <a:solidFill>
                  <a:srgbClr val="000000"/>
                </a:solidFill>
                <a:effectLst/>
                <a:latin typeface="Times New Roman" pitchFamily="24"/>
                <a:ea typeface="Times New Roman" pitchFamily="24"/>
                <a:cs typeface="宋体" pitchFamily="24"/>
              </a:rPr>
              <a:t>AB</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34</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边上的高等于</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边的长为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9</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或</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p>
        </p:txBody>
      </p:sp>
      <p:pic>
        <p:nvPicPr>
          <p:cNvPr id="3" name="yt_shape_1684745605706">
            <a:extLst>
              <a:ext uri="{FF2B5EF4-FFF2-40B4-BE49-F238E27FC236}">
                <a16:creationId xmlns:a16="http://schemas.microsoft.com/office/drawing/2014/main" id="{45702820-4FFE-1E61-BEE3-AD58CB286586}"/>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619" y="966061"/>
            <a:ext cx="1346264" cy="363178"/>
          </a:xfrm>
          <a:prstGeom prst="rect">
            <a:avLst/>
          </a:prstGeom>
        </p:spPr>
      </p:pic>
      <p:sp>
        <p:nvSpPr>
          <p:cNvPr id="2" name="文本框 1">
            <a:extLst>
              <a:ext uri="{FF2B5EF4-FFF2-40B4-BE49-F238E27FC236}">
                <a16:creationId xmlns:a16="http://schemas.microsoft.com/office/drawing/2014/main" id="{79F5429D-BFBB-C243-9052-3CA6115C03BE}"/>
              </a:ext>
            </a:extLst>
          </p:cNvPr>
          <p:cNvSpPr txBox="1"/>
          <p:nvPr/>
        </p:nvSpPr>
        <p:spPr>
          <a:xfrm>
            <a:off x="9979751" y="1832634"/>
            <a:ext cx="1094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134" name="yt_shape_10134"/>
          <p:cNvSpPr txBox="1"/>
          <p:nvPr/>
        </p:nvSpPr>
        <p:spPr>
          <a:xfrm>
            <a:off x="540000" y="900000"/>
            <a:ext cx="4078039" cy="693395"/>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31800">
                <a:noFill/>
                <a:effectLst/>
                <a:latin typeface="Times New Roman" pitchFamily="38"/>
                <a:ea typeface="宋体" pitchFamily="38"/>
                <a:cs typeface="宋体" pitchFamily="38"/>
                <a:sym typeface="Finished"/>
              </a:rPr>
              <a:t>⁠</a:t>
            </a:r>
            <a:endParaRPr lang="zh-CN" altLang="zh-CN" sz="3850" b="0" i="0" u="none" spc="31800">
              <a:solidFill>
                <a:srgbClr val="1EE3CF"/>
              </a:solidFill>
              <a:effectLst/>
              <a:latin typeface="Times New Roman" pitchFamily="38"/>
              <a:ea typeface="宋体" pitchFamily="38"/>
              <a:cs typeface="宋体" pitchFamily="38"/>
              <a:sym typeface="Finished"/>
              <a:hlinkClick r:id="" action="ppaction://macro?name={&quot;type&quot;:&quot;ImageText&quot;,&quot;item&quot;:&quot;ImageText&quot;,&quot;path&quot;:&quot;\\ImageTexts\\f5fcb19d-0551-435a-ab03-fb15eecd40e4.png&quot;}"/>
            </a:endParaRPr>
          </a:p>
        </p:txBody>
      </p:sp>
      <p:sp>
        <p:nvSpPr>
          <p:cNvPr id="10135" name="yt_shape_10135"/>
          <p:cNvSpPr txBox="1"/>
          <p:nvPr/>
        </p:nvSpPr>
        <p:spPr>
          <a:xfrm>
            <a:off x="540119" y="164418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楷体" pitchFamily="24"/>
                <a:cs typeface="宋体" pitchFamily="24"/>
              </a:rPr>
              <a:t>页第</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楷体" pitchFamily="24"/>
                <a:cs typeface="宋体" pitchFamily="24"/>
              </a:rPr>
              <a:t>题变式</a:t>
            </a:r>
            <a:r>
              <a:rPr lang="zh-CN" altLang="zh-CN" sz="2400" b="0" i="0" u="none">
                <a:solidFill>
                  <a:srgbClr val="000000"/>
                </a:solidFill>
                <a:effectLst/>
                <a:latin typeface="Times New Roman" pitchFamily="24"/>
                <a:ea typeface="宋体" pitchFamily="24"/>
                <a:cs typeface="宋体" pitchFamily="24"/>
              </a:rPr>
              <a:t>）一辆装满货物，宽为</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4m</a:t>
            </a:r>
            <a:r>
              <a:rPr lang="zh-CN" altLang="zh-CN" sz="2400" b="0" i="0" u="none">
                <a:solidFill>
                  <a:srgbClr val="000000"/>
                </a:solidFill>
                <a:effectLst/>
                <a:latin typeface="Times New Roman" pitchFamily="24"/>
                <a:ea typeface="宋体" pitchFamily="24"/>
                <a:cs typeface="宋体" pitchFamily="24"/>
              </a:rPr>
              <a:t>的卡车，欲通过如图所示的隧道，则卡车的外形高必须低于（</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0139" name="yt_table_10139_skip" title="H_33.7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32084523"/>
              </p:ext>
            </p:extLst>
          </p:nvPr>
        </p:nvGraphicFramePr>
        <p:xfrm>
          <a:off x="540001" y="4801146"/>
          <a:ext cx="7932265" cy="428054"/>
        </p:xfrm>
        <a:graphic>
          <a:graphicData uri="http://schemas.openxmlformats.org/drawingml/2006/table">
            <a:tbl>
              <a:tblPr/>
              <a:tblGrid>
                <a:gridCol w="2202096">
                  <a:extLst>
                    <a:ext uri="{9D8B030D-6E8A-4147-A177-3AD203B41FA5}">
                      <a16:colId xmlns:a16="http://schemas.microsoft.com/office/drawing/2014/main" val="10023"/>
                    </a:ext>
                  </a:extLst>
                </a:gridCol>
                <a:gridCol w="2186277">
                  <a:extLst>
                    <a:ext uri="{9D8B030D-6E8A-4147-A177-3AD203B41FA5}">
                      <a16:colId xmlns:a16="http://schemas.microsoft.com/office/drawing/2014/main" val="10024"/>
                    </a:ext>
                  </a:extLst>
                </a:gridCol>
                <a:gridCol w="2186277">
                  <a:extLst>
                    <a:ext uri="{9D8B030D-6E8A-4147-A177-3AD203B41FA5}">
                      <a16:colId xmlns:a16="http://schemas.microsoft.com/office/drawing/2014/main" val="10025"/>
                    </a:ext>
                  </a:extLst>
                </a:gridCol>
                <a:gridCol w="1357615">
                  <a:extLst>
                    <a:ext uri="{9D8B030D-6E8A-4147-A177-3AD203B41FA5}">
                      <a16:colId xmlns:a16="http://schemas.microsoft.com/office/drawing/2014/main" val="1002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A.4</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1m</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0m</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9m</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8m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4"/>
                  </a:ext>
                </a:extLst>
              </a:tr>
            </a:tbl>
          </a:graphicData>
        </a:graphic>
      </p:graphicFrame>
      <p:grpSp>
        <p:nvGrpSpPr>
          <p:cNvPr id="10136" name="yt_shape_10136_skip" title="H_143.8611">
            <a:extLst>
              <a:ext uri="{FF2B5EF4-FFF2-40B4-BE49-F238E27FC236}">
                <a16:creationId xmlns:a16="http://schemas.microsoft.com/office/drawing/2014/main" id="{249740F1-2B05-4C5A-B423-6F681AEFABC2}"/>
              </a:ext>
            </a:extLst>
          </p:cNvPr>
          <p:cNvGrpSpPr/>
          <p:nvPr/>
        </p:nvGrpSpPr>
        <p:grpSpPr>
          <a:xfrm>
            <a:off x="5317606" y="2817645"/>
            <a:ext cx="1570482" cy="1827036"/>
            <a:chOff x="0" y="0"/>
            <a:chExt cx="1570482" cy="1827036"/>
          </a:xfrm>
        </p:grpSpPr>
        <p:pic>
          <p:nvPicPr>
            <p:cNvPr id="2" name="yt_image_10136">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1570482" cy="1431036"/>
            </a:xfrm>
            <a:prstGeom prst="rect">
              <a:avLst/>
            </a:prstGeom>
            <a:noFill/>
            <a:extLst>
              <a:ext uri="{909E8E84-426E-40DD-AFC4-6F175D3DCCD1}">
                <a14:hiddenFill xmlns:a14="http://schemas.microsoft.com/office/drawing/2010/main">
                  <a:solidFill>
                    <a:srgbClr val="FFFFFF"/>
                  </a:solidFill>
                </a14:hiddenFill>
              </a:ext>
            </a:extLst>
          </p:spPr>
        </p:pic>
        <p:sp>
          <p:nvSpPr>
            <p:cNvPr id="10138" name="yt_shape_10138"/>
            <p:cNvSpPr txBox="1"/>
            <p:nvPr/>
          </p:nvSpPr>
          <p:spPr>
            <a:xfrm>
              <a:off x="251960" y="1467036"/>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4745605744">
            <a:extLst>
              <a:ext uri="{FF2B5EF4-FFF2-40B4-BE49-F238E27FC236}">
                <a16:creationId xmlns:a16="http://schemas.microsoft.com/office/drawing/2014/main" id="{1E8C97D9-D00C-984B-77A1-9E85AB57461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5708"/>
            <a:ext cx="3911664" cy="635274"/>
          </a:xfrm>
          <a:prstGeom prst="rect">
            <a:avLst/>
          </a:prstGeom>
        </p:spPr>
      </p:pic>
      <p:sp>
        <p:nvSpPr>
          <p:cNvPr id="3" name="文本框 2">
            <a:extLst>
              <a:ext uri="{FF2B5EF4-FFF2-40B4-BE49-F238E27FC236}">
                <a16:creationId xmlns:a16="http://schemas.microsoft.com/office/drawing/2014/main" id="{838F71A2-320C-4697-FF75-3955916FC0FC}"/>
              </a:ext>
            </a:extLst>
          </p:cNvPr>
          <p:cNvSpPr txBox="1"/>
          <p:nvPr/>
        </p:nvSpPr>
        <p:spPr>
          <a:xfrm>
            <a:off x="5022108" y="207286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5" name="yt_shape_10141">
            <a:extLst>
              <a:ext uri="{FF2B5EF4-FFF2-40B4-BE49-F238E27FC236}">
                <a16:creationId xmlns:a16="http://schemas.microsoft.com/office/drawing/2014/main" id="{B9A73798-7826-11D2-5D42-16C0C36D5922}"/>
              </a:ext>
            </a:extLst>
          </p:cNvPr>
          <p:cNvSpPr txBox="1"/>
          <p:nvPr/>
        </p:nvSpPr>
        <p:spPr>
          <a:xfrm>
            <a:off x="548111" y="980728"/>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为加强疫情防控，云南某中学在校门口区域进行入校体温检测</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如图，入校学生要求沿着直线</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单向单排通过校门口，测温仪</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与直线</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的距离为</a:t>
            </a:r>
            <a:r>
              <a:rPr lang="en-US" altLang="zh-CN" sz="2400" b="0" i="0" u="none">
                <a:solidFill>
                  <a:srgbClr val="000000"/>
                </a:solidFill>
                <a:effectLst/>
                <a:latin typeface="Times New Roman" pitchFamily="24"/>
                <a:ea typeface="Times New Roman" pitchFamily="24"/>
                <a:cs typeface="宋体" pitchFamily="24"/>
              </a:rPr>
              <a:t>3m</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已知测温仪的有效测温距离为</a:t>
            </a:r>
            <a:r>
              <a:rPr lang="en-US" altLang="zh-CN" sz="2400" b="0" i="0" u="none">
                <a:solidFill>
                  <a:srgbClr val="000000"/>
                </a:solidFill>
                <a:effectLst/>
                <a:latin typeface="Times New Roman" pitchFamily="24"/>
                <a:ea typeface="Times New Roman" pitchFamily="24"/>
                <a:cs typeface="宋体" pitchFamily="24"/>
              </a:rPr>
              <a:t>5m</a:t>
            </a:r>
            <a:r>
              <a:rPr lang="zh-CN" altLang="zh-CN" sz="2400" b="0" i="0" u="none">
                <a:solidFill>
                  <a:srgbClr val="000000"/>
                </a:solidFill>
                <a:effectLst/>
                <a:latin typeface="Times New Roman" pitchFamily="24"/>
                <a:ea typeface="宋体" pitchFamily="24"/>
                <a:cs typeface="宋体" pitchFamily="24"/>
              </a:rPr>
              <a:t>，则学生沿直线</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行走时测温的区域长度为（</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6" name="yt_table_10145_skip" title="H_33.70504">
            <a:extLst>
              <a:ext uri="{FF2B5EF4-FFF2-40B4-BE49-F238E27FC236}">
                <a16:creationId xmlns:a16="http://schemas.microsoft.com/office/drawing/2014/main" id="{C8245E26-3DF7-672F-B14F-DBAFD7AE164A}"/>
              </a:ext>
            </a:extLst>
          </p:cNvPr>
          <p:cNvGraphicFramePr>
            <a:graphicFrameLocks noGrp="1"/>
          </p:cNvGraphicFramePr>
          <p:nvPr>
            <p:extLst>
              <p:ext uri="{D42A27DB-BD31-4B8C-83A1-F6EECF244321}">
                <p14:modId xmlns:p14="http://schemas.microsoft.com/office/powerpoint/2010/main" val="3662426779"/>
              </p:ext>
            </p:extLst>
          </p:nvPr>
        </p:nvGraphicFramePr>
        <p:xfrm>
          <a:off x="547992" y="4005064"/>
          <a:ext cx="7841616" cy="428054"/>
        </p:xfrm>
        <a:graphic>
          <a:graphicData uri="http://schemas.openxmlformats.org/drawingml/2006/table">
            <a:tbl>
              <a:tblPr/>
              <a:tblGrid>
                <a:gridCol w="2202180">
                  <a:extLst>
                    <a:ext uri="{9D8B030D-6E8A-4147-A177-3AD203B41FA5}">
                      <a16:colId xmlns:a16="http://schemas.microsoft.com/office/drawing/2014/main" val="10027"/>
                    </a:ext>
                  </a:extLst>
                </a:gridCol>
                <a:gridCol w="2184718">
                  <a:extLst>
                    <a:ext uri="{9D8B030D-6E8A-4147-A177-3AD203B41FA5}">
                      <a16:colId xmlns:a16="http://schemas.microsoft.com/office/drawing/2014/main" val="10028"/>
                    </a:ext>
                  </a:extLst>
                </a:gridCol>
                <a:gridCol w="2184718">
                  <a:extLst>
                    <a:ext uri="{9D8B030D-6E8A-4147-A177-3AD203B41FA5}">
                      <a16:colId xmlns:a16="http://schemas.microsoft.com/office/drawing/2014/main" val="10029"/>
                    </a:ext>
                  </a:extLst>
                </a:gridCol>
                <a:gridCol w="1270000">
                  <a:extLst>
                    <a:ext uri="{9D8B030D-6E8A-4147-A177-3AD203B41FA5}">
                      <a16:colId xmlns:a16="http://schemas.microsoft.com/office/drawing/2014/main" val="1003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A.4m</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5m</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6m</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15"/>
                  </a:ext>
                </a:extLst>
              </a:tr>
            </a:tbl>
          </a:graphicData>
        </a:graphic>
      </p:graphicFrame>
      <p:grpSp>
        <p:nvGrpSpPr>
          <p:cNvPr id="7" name="yt_shape_10142_skip" title="H_92.921104">
            <a:extLst>
              <a:ext uri="{FF2B5EF4-FFF2-40B4-BE49-F238E27FC236}">
                <a16:creationId xmlns:a16="http://schemas.microsoft.com/office/drawing/2014/main" id="{188F8E18-556D-7138-A420-80D95999BEAE}"/>
              </a:ext>
            </a:extLst>
          </p:cNvPr>
          <p:cNvGrpSpPr/>
          <p:nvPr/>
        </p:nvGrpSpPr>
        <p:grpSpPr>
          <a:xfrm>
            <a:off x="5015880" y="2636538"/>
            <a:ext cx="2149983" cy="1180098"/>
            <a:chOff x="0" y="0"/>
            <a:chExt cx="2149983" cy="1180098"/>
          </a:xfrm>
        </p:grpSpPr>
        <p:pic>
          <p:nvPicPr>
            <p:cNvPr id="8" name="yt_image_10142">
              <a:extLst>
                <a:ext uri="{FF2B5EF4-FFF2-40B4-BE49-F238E27FC236}">
                  <a16:creationId xmlns:a16="http://schemas.microsoft.com/office/drawing/2014/main" id="{6E5C47B0-FB42-69D1-3FA0-6B0DF414D30F}"/>
                </a:ex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0" y="0"/>
              <a:ext cx="2149983" cy="784098"/>
            </a:xfrm>
            <a:prstGeom prst="rect">
              <a:avLst/>
            </a:prstGeom>
            <a:noFill/>
            <a:extLst>
              <a:ext uri="{909E8E84-426E-40DD-AFC4-6F175D3DCCD1}">
                <a14:hiddenFill xmlns:a14="http://schemas.microsoft.com/office/drawing/2010/main">
                  <a:solidFill>
                    <a:srgbClr val="FFFFFF"/>
                  </a:solidFill>
                </a14:hiddenFill>
              </a:ext>
            </a:extLst>
          </p:spPr>
        </p:pic>
        <p:sp>
          <p:nvSpPr>
            <p:cNvPr id="9" name="yt_shape_10144">
              <a:extLst>
                <a:ext uri="{FF2B5EF4-FFF2-40B4-BE49-F238E27FC236}">
                  <a16:creationId xmlns:a16="http://schemas.microsoft.com/office/drawing/2014/main" id="{51F47E67-60FF-7B27-C7D4-1971426A5E8B}"/>
                </a:ext>
              </a:extLst>
            </p:cNvPr>
            <p:cNvSpPr txBox="1"/>
            <p:nvPr/>
          </p:nvSpPr>
          <p:spPr>
            <a:xfrm>
              <a:off x="541710" y="82009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题图</a:t>
              </a:r>
            </a:p>
          </p:txBody>
        </p:sp>
      </p:grpSp>
      <p:sp>
        <p:nvSpPr>
          <p:cNvPr id="10" name="文本框 9">
            <a:extLst>
              <a:ext uri="{FF2B5EF4-FFF2-40B4-BE49-F238E27FC236}">
                <a16:creationId xmlns:a16="http://schemas.microsoft.com/office/drawing/2014/main" id="{52A5807F-4EC3-9980-319A-C95BAF775D97}"/>
              </a:ext>
            </a:extLst>
          </p:cNvPr>
          <p:cNvSpPr txBox="1"/>
          <p:nvPr/>
        </p:nvSpPr>
        <p:spPr>
          <a:xfrm>
            <a:off x="9448113" y="188489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extLst>
      <p:ext uri="{BB962C8B-B14F-4D97-AF65-F5344CB8AC3E}">
        <p14:creationId xmlns:p14="http://schemas.microsoft.com/office/powerpoint/2010/main" val="18417124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147" name="yt_shape_10147"/>
          <p:cNvSpPr txBox="1"/>
          <p:nvPr/>
        </p:nvSpPr>
        <p:spPr>
          <a:xfrm>
            <a:off x="540119" y="90000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楷体" pitchFamily="24"/>
                <a:cs typeface="宋体" pitchFamily="24"/>
              </a:rPr>
              <a:t>页例题变式</a:t>
            </a:r>
            <a:r>
              <a:rPr lang="zh-CN" altLang="zh-CN" sz="2400" b="0" i="0" u="none">
                <a:solidFill>
                  <a:srgbClr val="000000"/>
                </a:solidFill>
                <a:effectLst/>
                <a:latin typeface="Times New Roman" pitchFamily="24"/>
                <a:ea typeface="宋体" pitchFamily="24"/>
                <a:cs typeface="宋体" pitchFamily="24"/>
              </a:rPr>
              <a:t>）交警在限速</a:t>
            </a:r>
            <a:r>
              <a:rPr lang="en-US" altLang="zh-CN" sz="2400" b="0" i="0" u="none">
                <a:solidFill>
                  <a:srgbClr val="000000"/>
                </a:solidFill>
                <a:effectLst/>
                <a:latin typeface="Times New Roman" pitchFamily="24"/>
                <a:ea typeface="Times New Roman" pitchFamily="24"/>
                <a:cs typeface="宋体" pitchFamily="24"/>
              </a:rPr>
              <a:t>70km/h</a:t>
            </a:r>
            <a:r>
              <a:rPr lang="zh-CN" altLang="zh-CN" sz="2400" b="0" i="0" u="none">
                <a:solidFill>
                  <a:srgbClr val="000000"/>
                </a:solidFill>
                <a:effectLst/>
                <a:latin typeface="Times New Roman" pitchFamily="24"/>
                <a:ea typeface="宋体" pitchFamily="24"/>
                <a:cs typeface="宋体" pitchFamily="24"/>
              </a:rPr>
              <a:t>的某城区路段观测点查超速</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某一时刻小汽车刚好行驶到路边车速检测仪</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正前方</a:t>
            </a:r>
            <a:r>
              <a:rPr lang="en-US" altLang="zh-CN" sz="2400" b="0" i="0" u="none">
                <a:solidFill>
                  <a:srgbClr val="000000"/>
                </a:solidFill>
                <a:effectLst/>
                <a:latin typeface="Times New Roman" pitchFamily="24"/>
                <a:ea typeface="Times New Roman" pitchFamily="24"/>
                <a:cs typeface="宋体" pitchFamily="24"/>
              </a:rPr>
              <a:t>60</a:t>
            </a:r>
            <a:r>
              <a:rPr lang="zh-CN" altLang="zh-CN" sz="2400" b="0" i="0" u="none">
                <a:solidFill>
                  <a:srgbClr val="000000"/>
                </a:solidFill>
                <a:effectLst/>
                <a:latin typeface="Times New Roman" pitchFamily="24"/>
                <a:ea typeface="宋体" pitchFamily="24"/>
                <a:cs typeface="宋体" pitchFamily="24"/>
              </a:rPr>
              <a:t>米的</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处，过了</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秒后，测得该小汽车的位置</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与车速检测仪</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之间的距离为</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Times New Roman" pitchFamily="24"/>
                <a:ea typeface="宋体" pitchFamily="24"/>
                <a:cs typeface="宋体" pitchFamily="24"/>
              </a:rPr>
              <a:t>米，则这辆小汽车</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超</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速</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（填“超”或“没超”）</a:t>
            </a:r>
          </a:p>
        </p:txBody>
      </p:sp>
      <p:sp>
        <p:nvSpPr>
          <p:cNvPr id="10151" name="yt_shape_10151"/>
          <p:cNvSpPr txBox="1"/>
          <p:nvPr/>
        </p:nvSpPr>
        <p:spPr>
          <a:xfrm>
            <a:off x="540000" y="457065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148" name="yt_shape_10148" title="H_121.9011">
            <a:extLst>
              <a:ext uri="{FF2B5EF4-FFF2-40B4-BE49-F238E27FC236}">
                <a16:creationId xmlns:a16="http://schemas.microsoft.com/office/drawing/2014/main" id="{249740F1-2B05-4C5A-B423-6F681AEFABC2}"/>
              </a:ext>
            </a:extLst>
          </p:cNvPr>
          <p:cNvGrpSpPr/>
          <p:nvPr/>
        </p:nvGrpSpPr>
        <p:grpSpPr>
          <a:xfrm>
            <a:off x="4945570" y="2972062"/>
            <a:ext cx="2300859" cy="1548144"/>
            <a:chOff x="0" y="0"/>
            <a:chExt cx="2300859" cy="1548144"/>
          </a:xfrm>
        </p:grpSpPr>
        <p:pic>
          <p:nvPicPr>
            <p:cNvPr id="2" name="yt_image_10148">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2300859" cy="1152144"/>
            </a:xfrm>
            <a:prstGeom prst="rect">
              <a:avLst/>
            </a:prstGeom>
            <a:noFill/>
            <a:extLst>
              <a:ext uri="{909E8E84-426E-40DD-AFC4-6F175D3DCCD1}">
                <a14:hiddenFill xmlns:a14="http://schemas.microsoft.com/office/drawing/2010/main">
                  <a:solidFill>
                    <a:srgbClr val="FFFFFF"/>
                  </a:solidFill>
                </a14:hiddenFill>
              </a:ext>
            </a:extLst>
          </p:spPr>
        </p:pic>
        <p:sp>
          <p:nvSpPr>
            <p:cNvPr id="10150" name="yt_shape_10150"/>
            <p:cNvSpPr txBox="1"/>
            <p:nvPr/>
          </p:nvSpPr>
          <p:spPr>
            <a:xfrm>
              <a:off x="617148" y="1188144"/>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4E570B8F-C637-0095-9468-20B522E6330E}"/>
              </a:ext>
            </a:extLst>
          </p:cNvPr>
          <p:cNvSpPr txBox="1"/>
          <p:nvPr/>
        </p:nvSpPr>
        <p:spPr>
          <a:xfrm>
            <a:off x="8611446" y="1804170"/>
            <a:ext cx="789685"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超</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152" name="yt_shape_10152"/>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如图，小巷左右两侧是竖起的墙，一架梯子斜靠在左墙时，梯子底端到左墙角的距离为</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米，顶端距离地面</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米</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若梯子底端位置保持不动，将梯子斜靠在右墙时，顶端距离地面</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黑体" pitchFamily="24"/>
                <a:cs typeface="黑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米，求小巷的宽度</a:t>
            </a:r>
            <a:r>
              <a:rPr lang="en-US" altLang="zh-CN" sz="2400" b="0" i="0" u="none">
                <a:solidFill>
                  <a:srgbClr val="000000"/>
                </a:solidFill>
                <a:effectLst/>
                <a:latin typeface="Times New Roman" pitchFamily="24"/>
                <a:ea typeface="宋体" pitchFamily="24"/>
                <a:cs typeface="宋体" pitchFamily="24"/>
              </a:rPr>
              <a:t>.</a:t>
            </a:r>
          </a:p>
        </p:txBody>
      </p:sp>
      <p:sp>
        <p:nvSpPr>
          <p:cNvPr id="10156" name="yt_shape_10156"/>
          <p:cNvSpPr txBox="1"/>
          <p:nvPr/>
        </p:nvSpPr>
        <p:spPr>
          <a:xfrm>
            <a:off x="540000" y="4210509"/>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153" name="yt_shape_10153" title="H_131.3511">
            <a:extLst>
              <a:ext uri="{FF2B5EF4-FFF2-40B4-BE49-F238E27FC236}">
                <a16:creationId xmlns:a16="http://schemas.microsoft.com/office/drawing/2014/main" id="{249740F1-2B05-4C5A-B423-6F681AEFABC2}"/>
              </a:ext>
            </a:extLst>
          </p:cNvPr>
          <p:cNvGrpSpPr/>
          <p:nvPr/>
        </p:nvGrpSpPr>
        <p:grpSpPr>
          <a:xfrm>
            <a:off x="10123047" y="3140968"/>
            <a:ext cx="1498473" cy="1668159"/>
            <a:chOff x="0" y="0"/>
            <a:chExt cx="1498473" cy="1668159"/>
          </a:xfrm>
        </p:grpSpPr>
        <p:pic>
          <p:nvPicPr>
            <p:cNvPr id="2" name="yt_image_10153">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0" y="0"/>
              <a:ext cx="1498473" cy="1272159"/>
            </a:xfrm>
            <a:prstGeom prst="rect">
              <a:avLst/>
            </a:prstGeom>
            <a:noFill/>
            <a:extLst>
              <a:ext uri="{909E8E84-426E-40DD-AFC4-6F175D3DCCD1}">
                <a14:hiddenFill xmlns:a14="http://schemas.microsoft.com/office/drawing/2010/main">
                  <a:solidFill>
                    <a:srgbClr val="FFFFFF"/>
                  </a:solidFill>
                </a14:hiddenFill>
              </a:ext>
            </a:extLst>
          </p:spPr>
        </p:pic>
        <p:sp>
          <p:nvSpPr>
            <p:cNvPr id="10155" name="yt_shape_10155"/>
            <p:cNvSpPr txBox="1"/>
            <p:nvPr/>
          </p:nvSpPr>
          <p:spPr>
            <a:xfrm>
              <a:off x="139772" y="1308159"/>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yt_shape_10157">
            <a:extLst>
              <a:ext uri="{FF2B5EF4-FFF2-40B4-BE49-F238E27FC236}">
                <a16:creationId xmlns:a16="http://schemas.microsoft.com/office/drawing/2014/main" id="{3396E37E-2959-E46C-B1C0-9C124A9DB506}"/>
              </a:ext>
            </a:extLst>
          </p:cNvPr>
          <p:cNvSpPr txBox="1"/>
          <p:nvPr/>
        </p:nvSpPr>
        <p:spPr>
          <a:xfrm>
            <a:off x="560712" y="2477117"/>
            <a:ext cx="5539978" cy="378943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ACB</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由勾股定理</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p>
          <a:p>
            <a:pPr algn="l" eaLnBrk="1"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AB</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黑体" pitchFamily="24"/>
              </a:rPr>
              <a:t>＝</a:t>
            </a:r>
            <a:r>
              <a:rPr lang="en-US" altLang="zh-CN" sz="2400" b="0" i="1" u="none">
                <a:solidFill>
                  <a:srgbClr val="FF0000"/>
                </a:solidFill>
                <a:effectLst/>
                <a:latin typeface="Times New Roman" pitchFamily="24"/>
                <a:ea typeface="Times New Roman" pitchFamily="24"/>
                <a:cs typeface="宋体" pitchFamily="24"/>
              </a:rPr>
              <a:t>AC</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BC</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6</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25</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在</a:t>
            </a:r>
            <a:r>
              <a:rPr lang="en-US" altLang="zh-CN" sz="2400" b="0" i="0" u="none">
                <a:solidFill>
                  <a:srgbClr val="FF0000"/>
                </a:solidFill>
                <a:effectLst/>
                <a:latin typeface="Times New Roman" pitchFamily="24"/>
                <a:ea typeface="Times New Roman" pitchFamily="24"/>
                <a:cs typeface="宋体" pitchFamily="24"/>
              </a:rPr>
              <a:t>Rt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BD</a:t>
            </a:r>
            <a:r>
              <a:rPr lang="zh-CN" altLang="zh-CN" sz="2400" b="0" i="0" u="none">
                <a:solidFill>
                  <a:srgbClr val="FF0000"/>
                </a:solidFill>
                <a:effectLst/>
                <a:latin typeface="Times New Roman" pitchFamily="24"/>
                <a:ea typeface="黑体" pitchFamily="24"/>
                <a:cs typeface="宋体" pitchFamily="24"/>
              </a:rPr>
              <a:t>中</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由勾股定理</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得</a:t>
            </a:r>
          </a:p>
          <a:p>
            <a:pPr algn="l" eaLnBrk="1"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BD</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黑体" pitchFamily="24"/>
              </a:rPr>
              <a:t>＝</a:t>
            </a:r>
            <a:r>
              <a:rPr lang="en-US" altLang="zh-CN" sz="2400" b="0" i="1" u="none">
                <a:solidFill>
                  <a:srgbClr val="FF0000"/>
                </a:solidFill>
                <a:effectLst/>
                <a:latin typeface="Times New Roman" pitchFamily="24"/>
                <a:ea typeface="Times New Roman" pitchFamily="24"/>
                <a:cs typeface="宋体" pitchFamily="24"/>
              </a:rPr>
              <a:t>A</a:t>
            </a:r>
            <a:r>
              <a:rPr lang="en-US"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所以</a:t>
            </a:r>
            <a:r>
              <a:rPr lang="en-US" altLang="zh-CN" sz="2400" b="0" i="1" u="none">
                <a:solidFill>
                  <a:srgbClr val="FF0000"/>
                </a:solidFill>
                <a:effectLst/>
                <a:latin typeface="Times New Roman" pitchFamily="24"/>
                <a:ea typeface="Times New Roman" pitchFamily="24"/>
                <a:cs typeface="宋体" pitchFamily="24"/>
              </a:rPr>
              <a:t>BD</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0" u="none" baseline="30000">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6</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25</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所以</a:t>
            </a:r>
            <a:r>
              <a:rPr lang="en-US" altLang="zh-CN" sz="2400" b="0" i="1" u="none">
                <a:solidFill>
                  <a:srgbClr val="FF0000"/>
                </a:solidFill>
                <a:effectLst/>
                <a:latin typeface="Times New Roman" pitchFamily="24"/>
                <a:ea typeface="Times New Roman" pitchFamily="24"/>
                <a:cs typeface="宋体" pitchFamily="24"/>
              </a:rPr>
              <a:t>BD</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米</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所以</a:t>
            </a:r>
            <a:r>
              <a:rPr lang="en-US" altLang="zh-CN" sz="2400" b="0" i="1" u="none">
                <a:solidFill>
                  <a:srgbClr val="FF0000"/>
                </a:solidFill>
                <a:effectLst/>
                <a:latin typeface="Times New Roman" pitchFamily="24"/>
                <a:ea typeface="Times New Roman" pitchFamily="24"/>
                <a:cs typeface="宋体" pitchFamily="24"/>
              </a:rPr>
              <a:t>CD</a:t>
            </a:r>
            <a:r>
              <a:rPr lang="zh-CN" altLang="zh-CN" sz="2400" b="0" i="0" u="none">
                <a:solidFill>
                  <a:srgbClr val="FF0000"/>
                </a:solidFill>
                <a:effectLst/>
                <a:latin typeface="Times New Roman" pitchFamily="24"/>
                <a:ea typeface="黑体" pitchFamily="24"/>
                <a:cs typeface="黑体" pitchFamily="24"/>
              </a:rPr>
              <a:t>＝</a:t>
            </a:r>
            <a:r>
              <a:rPr lang="en-US" altLang="zh-CN" sz="2400" b="0" i="1" u="none">
                <a:solidFill>
                  <a:srgbClr val="FF0000"/>
                </a:solidFill>
                <a:effectLst/>
                <a:latin typeface="Times New Roman" pitchFamily="24"/>
                <a:ea typeface="Times New Roman" pitchFamily="24"/>
                <a:cs typeface="宋体" pitchFamily="24"/>
              </a:rPr>
              <a:t>BC</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BD</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0</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7</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米</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即小巷的宽度为</a:t>
            </a:r>
            <a:r>
              <a:rPr lang="en-US" altLang="zh-CN" sz="2400" b="0" i="0" u="none">
                <a:solidFill>
                  <a:srgbClr val="FF0000"/>
                </a:solidFill>
                <a:effectLst/>
                <a:latin typeface="Times New Roman" pitchFamily="24"/>
                <a:ea typeface="Times New Roman" pitchFamily="24"/>
                <a:cs typeface="宋体" pitchFamily="24"/>
              </a:rPr>
              <a:t>2</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米</a:t>
            </a:r>
            <a:r>
              <a:rPr lang="en-US" altLang="zh-CN" sz="2400" b="0" i="0" u="none">
                <a:solidFill>
                  <a:srgbClr val="FF0000"/>
                </a:solidFill>
                <a:effectLst/>
                <a:latin typeface="Times New Roman" pitchFamily="24"/>
                <a:ea typeface="宋体"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linds(horizontal)">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1291</Words>
  <Application>Microsoft Office PowerPoint</Application>
  <PresentationFormat>宽屏</PresentationFormat>
  <Paragraphs>83</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拉 朵</cp:lastModifiedBy>
  <cp:revision>47</cp:revision>
  <dcterms:created xsi:type="dcterms:W3CDTF">2023-05-05T05:33:00Z</dcterms:created>
  <dcterms:modified xsi:type="dcterms:W3CDTF">2023-05-24T05:52:31Z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683AEEE36BF641E990D0D160655C94FA_13</vt:lpwstr>
  </property>
  <property fmtid="{D5CDD505-2E9C-101B-9397-08002B2CF9AE}" pid="3" name="KSOProductBuildVer">
    <vt:lpwstr>2052-11.1.0.14309</vt:lpwstr>
  </property>
</Properties>
</file>