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8" r:id="rId3"/>
    <p:sldId id="371" r:id="rId4"/>
    <p:sldId id="372" r:id="rId5"/>
    <p:sldId id="373" r:id="rId6"/>
    <p:sldId id="376" r:id="rId7"/>
    <p:sldId id="378" r:id="rId8"/>
    <p:sldId id="381" r:id="rId9"/>
    <p:sldId id="382" r:id="rId10"/>
    <p:sldId id="383" r:id="rId11"/>
    <p:sldId id="384" r:id="rId12"/>
    <p:sldId id="386" r:id="rId13"/>
    <p:sldId id="387" r:id="rId14"/>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bin"/><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bin"/><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bin"/><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bin"/><Relationship Id="rId2" Type="http://schemas.openxmlformats.org/officeDocument/2006/relationships/image" Target="../media/image15.bin"/><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5619" name="yt_shape_15619"/>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7e779a1a-9ec5-4e04-882b-e80a5ebcb2ae.png&quot;}"/>
            </a:endParaRPr>
          </a:p>
        </p:txBody>
      </p:sp>
      <p:sp>
        <p:nvSpPr>
          <p:cNvPr id="15620" name="yt_shape_15620"/>
          <p:cNvSpPr txBox="1"/>
          <p:nvPr/>
        </p:nvSpPr>
        <p:spPr>
          <a:xfrm>
            <a:off x="540119" y="165316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三角形的外角的定义：三角形内角的一条边与另一条边的</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反向延长线</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组成的角，称为三角形的外角</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5621" name="yt_shape_15621"/>
          <p:cNvSpPr txBox="1"/>
          <p:nvPr/>
        </p:nvSpPr>
        <p:spPr>
          <a:xfrm>
            <a:off x="540000" y="2612595"/>
            <a:ext cx="777135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三角形的一个外角等于和它</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不相邻</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的两个内角的和</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5622" name="yt_shape_15622"/>
          <p:cNvSpPr txBox="1"/>
          <p:nvPr/>
        </p:nvSpPr>
        <p:spPr>
          <a:xfrm>
            <a:off x="540000" y="3091898"/>
            <a:ext cx="777135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三角形的一个外角大于任何一个和它</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不相邻</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的内角</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pic>
        <p:nvPicPr>
          <p:cNvPr id="3" name="yt_shape_1684746241611">
            <a:extLst>
              <a:ext uri="{FF2B5EF4-FFF2-40B4-BE49-F238E27FC236}">
                <a16:creationId xmlns:a16="http://schemas.microsoft.com/office/drawing/2014/main" id="{53E8E572-1402-5C5E-306D-581899068D7D}"/>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4153"/>
            <a:ext cx="4089464" cy="647273"/>
          </a:xfrm>
          <a:prstGeom prst="rect">
            <a:avLst/>
          </a:prstGeom>
        </p:spPr>
      </p:pic>
      <p:sp>
        <p:nvSpPr>
          <p:cNvPr id="2" name="文本框 1">
            <a:extLst>
              <a:ext uri="{FF2B5EF4-FFF2-40B4-BE49-F238E27FC236}">
                <a16:creationId xmlns:a16="http://schemas.microsoft.com/office/drawing/2014/main" id="{291A9F7B-D1AB-D9E1-7100-78ED7033C216}"/>
              </a:ext>
            </a:extLst>
          </p:cNvPr>
          <p:cNvSpPr txBox="1"/>
          <p:nvPr/>
        </p:nvSpPr>
        <p:spPr>
          <a:xfrm>
            <a:off x="8603507" y="1606354"/>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反向延长线</a:t>
            </a:r>
            <a:endParaRPr lang="zh-CN" altLang="en-US">
              <a:solidFill>
                <a:srgbClr val="FF0000"/>
              </a:solidFill>
            </a:endParaRPr>
          </a:p>
        </p:txBody>
      </p:sp>
      <p:sp>
        <p:nvSpPr>
          <p:cNvPr id="4" name="文本框 3">
            <a:extLst>
              <a:ext uri="{FF2B5EF4-FFF2-40B4-BE49-F238E27FC236}">
                <a16:creationId xmlns:a16="http://schemas.microsoft.com/office/drawing/2014/main" id="{1059642D-5614-B7D5-81DB-1F60D54BFF42}"/>
              </a:ext>
            </a:extLst>
          </p:cNvPr>
          <p:cNvSpPr txBox="1"/>
          <p:nvPr/>
        </p:nvSpPr>
        <p:spPr>
          <a:xfrm>
            <a:off x="4640989" y="2565789"/>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不相邻</a:t>
            </a:r>
            <a:endParaRPr lang="zh-CN" altLang="en-US">
              <a:solidFill>
                <a:srgbClr val="FF0000"/>
              </a:solidFill>
            </a:endParaRPr>
          </a:p>
        </p:txBody>
      </p:sp>
      <p:sp>
        <p:nvSpPr>
          <p:cNvPr id="5" name="文本框 4">
            <a:extLst>
              <a:ext uri="{FF2B5EF4-FFF2-40B4-BE49-F238E27FC236}">
                <a16:creationId xmlns:a16="http://schemas.microsoft.com/office/drawing/2014/main" id="{A60219EC-C376-AEDA-D727-C03489A01E65}"/>
              </a:ext>
            </a:extLst>
          </p:cNvPr>
          <p:cNvSpPr txBox="1"/>
          <p:nvPr/>
        </p:nvSpPr>
        <p:spPr>
          <a:xfrm>
            <a:off x="5860189" y="3045092"/>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不相邻</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90" name="yt_shape_15690"/>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如图，在△</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为</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边上一点，将△</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沿</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折叠，使点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落在点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处，</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相交于点</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平分∠</a:t>
            </a:r>
            <a:r>
              <a:rPr lang="zh-CN" altLang="zh-CN" sz="2400" b="0" i="1" u="none">
                <a:solidFill>
                  <a:srgbClr val="000000"/>
                </a:solidFill>
                <a:effectLst/>
                <a:latin typeface="Times New Roman" pitchFamily="24"/>
                <a:ea typeface="宋体" pitchFamily="24"/>
                <a:cs typeface="宋体" pitchFamily="24"/>
              </a:rPr>
              <a:t>C</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35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的度数</a:t>
            </a:r>
            <a:r>
              <a:rPr lang="en-US" altLang="zh-CN" sz="2400" b="0" i="0" u="none">
                <a:solidFill>
                  <a:srgbClr val="000000"/>
                </a:solidFill>
                <a:effectLst/>
                <a:latin typeface="Times New Roman" pitchFamily="24"/>
                <a:ea typeface="宋体" pitchFamily="24"/>
                <a:cs typeface="宋体" pitchFamily="24"/>
              </a:rPr>
              <a:t>.</a:t>
            </a:r>
          </a:p>
        </p:txBody>
      </p:sp>
      <p:sp>
        <p:nvSpPr>
          <p:cNvPr id="15694" name="yt_shape_15694"/>
          <p:cNvSpPr txBox="1"/>
          <p:nvPr/>
        </p:nvSpPr>
        <p:spPr>
          <a:xfrm>
            <a:off x="540000" y="362638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91" name="yt_shape_15691" title="H_123.1611">
            <a:extLst>
              <a:ext uri="{FF2B5EF4-FFF2-40B4-BE49-F238E27FC236}">
                <a16:creationId xmlns:a16="http://schemas.microsoft.com/office/drawing/2014/main" id="{249740F1-2B05-4C5A-B423-6F681AEFABC2}"/>
              </a:ext>
            </a:extLst>
          </p:cNvPr>
          <p:cNvGrpSpPr/>
          <p:nvPr/>
        </p:nvGrpSpPr>
        <p:grpSpPr>
          <a:xfrm>
            <a:off x="9624392" y="3005641"/>
            <a:ext cx="1923669" cy="1564146"/>
            <a:chOff x="0" y="0"/>
            <a:chExt cx="1923669" cy="1564146"/>
          </a:xfrm>
        </p:grpSpPr>
        <p:pic>
          <p:nvPicPr>
            <p:cNvPr id="2" name="yt_image_1569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923669" cy="1168146"/>
            </a:xfrm>
            <a:prstGeom prst="rect">
              <a:avLst/>
            </a:prstGeom>
            <a:noFill/>
            <a:extLst>
              <a:ext uri="{909E8E84-426E-40DD-AFC4-6F175D3DCCD1}">
                <a14:hiddenFill xmlns:a14="http://schemas.microsoft.com/office/drawing/2010/main">
                  <a:solidFill>
                    <a:srgbClr val="FFFFFF"/>
                  </a:solidFill>
                </a14:hiddenFill>
              </a:ext>
            </a:extLst>
          </p:spPr>
        </p:pic>
        <p:sp>
          <p:nvSpPr>
            <p:cNvPr id="15693" name="yt_shape_15693"/>
            <p:cNvSpPr txBox="1"/>
            <p:nvPr/>
          </p:nvSpPr>
          <p:spPr>
            <a:xfrm>
              <a:off x="352370" y="1204146"/>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5695">
            <a:extLst>
              <a:ext uri="{FF2B5EF4-FFF2-40B4-BE49-F238E27FC236}">
                <a16:creationId xmlns:a16="http://schemas.microsoft.com/office/drawing/2014/main" id="{2511D2A7-722F-9DA5-8AE2-1DC17A8658A7}"/>
              </a:ext>
            </a:extLst>
          </p:cNvPr>
          <p:cNvSpPr txBox="1"/>
          <p:nvPr/>
        </p:nvSpPr>
        <p:spPr>
          <a:xfrm>
            <a:off x="523624" y="1834938"/>
            <a:ext cx="7418698" cy="474969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因为</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180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35</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105</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又因为</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Times New Roman" pitchFamily="24"/>
                <a:ea typeface="黑体" pitchFamily="24"/>
                <a:cs typeface="宋体" pitchFamily="24"/>
              </a:rPr>
              <a:t>平分</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DAE</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由折叠的性质</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DAE</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DAE</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35</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1" u="none">
                <a:solidFill>
                  <a:srgbClr val="FF0000"/>
                </a:solidFill>
                <a:effectLst/>
                <a:latin typeface="Times New Roman" pitchFamily="24"/>
                <a:ea typeface="Times New Roman" pitchFamily="24"/>
                <a:cs typeface="宋体" pitchFamily="24"/>
              </a:rPr>
              <a:t>FD</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en-US" altLang="zh-CN" sz="2400" b="0" i="1" u="none">
                <a:solidFill>
                  <a:srgbClr val="FF0000"/>
                </a:solidFill>
                <a:effectLst/>
                <a:latin typeface="Times New Roman" pitchFamily="24"/>
                <a:ea typeface="Times New Roman" pitchFamily="24"/>
                <a:cs typeface="宋体" pitchFamily="24"/>
              </a:rPr>
              <a:t>AE</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70</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又因为</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1" u="none">
                <a:solidFill>
                  <a:srgbClr val="FF0000"/>
                </a:solidFill>
                <a:effectLst/>
                <a:latin typeface="Times New Roman" pitchFamily="24"/>
                <a:ea typeface="Times New Roman" pitchFamily="24"/>
                <a:cs typeface="宋体" pitchFamily="24"/>
              </a:rPr>
              <a:t>FD</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1" u="none">
                <a:solidFill>
                  <a:srgbClr val="FF0000"/>
                </a:solidFill>
                <a:effectLst/>
                <a:latin typeface="Times New Roman" pitchFamily="24"/>
                <a:ea typeface="Times New Roman" pitchFamily="24"/>
                <a:cs typeface="宋体" pitchFamily="24"/>
              </a:rPr>
              <a:t>FD</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70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500"/>
                                        <p:tgtEl>
                                          <p:spTgt spid="3">
                                            <p:txEl>
                                              <p:pRg st="8" end="8"/>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blinds(horizontal)">
                                      <p:cBhvr>
                                        <p:cTn id="3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96" name="yt_shape_15696"/>
          <p:cNvSpPr txBox="1"/>
          <p:nvPr/>
        </p:nvSpPr>
        <p:spPr>
          <a:xfrm>
            <a:off x="559892" y="812559"/>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2ba5d851-f11b-48b7-aff1-7cc008967729.png&quot;}"/>
            </a:endParaRPr>
          </a:p>
        </p:txBody>
      </p:sp>
      <p:sp>
        <p:nvSpPr>
          <p:cNvPr id="15697" name="yt_shape_15697"/>
          <p:cNvSpPr txBox="1"/>
          <p:nvPr/>
        </p:nvSpPr>
        <p:spPr>
          <a:xfrm>
            <a:off x="560011" y="151493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13</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核心素养</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创新意识</a:t>
            </a:r>
            <a:r>
              <a:rPr lang="zh-CN" altLang="zh-CN" sz="2400" b="0" i="0" u="none" dirty="0">
                <a:solidFill>
                  <a:srgbClr val="000000"/>
                </a:solidFill>
                <a:effectLst/>
                <a:latin typeface="Times New Roman" pitchFamily="24"/>
                <a:ea typeface="宋体" pitchFamily="24"/>
                <a:cs typeface="宋体" pitchFamily="24"/>
              </a:rPr>
              <a:t>）【探究】中华人民共和国国旗上的五角星的每个角均相等，小明为了计算每个角的度数，画出了如图</a:t>
            </a:r>
            <a:r>
              <a:rPr lang="zh-CN"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Times New Roman" pitchFamily="24"/>
                <a:ea typeface="宋体" pitchFamily="24"/>
                <a:cs typeface="宋体" pitchFamily="24"/>
              </a:rPr>
              <a:t>的五角星，每个角均相等，并写出了如下不完整的计算过程，请你将过程补充完整</a:t>
            </a:r>
            <a:r>
              <a:rPr lang="en-US" altLang="zh-CN" sz="2400" b="0" i="0" u="none" dirty="0">
                <a:solidFill>
                  <a:srgbClr val="000000"/>
                </a:solidFill>
                <a:effectLst/>
                <a:latin typeface="Times New Roman" pitchFamily="24"/>
                <a:ea typeface="宋体" pitchFamily="24"/>
                <a:cs typeface="宋体" pitchFamily="24"/>
              </a:rPr>
              <a:t>.</a:t>
            </a:r>
          </a:p>
        </p:txBody>
      </p:sp>
      <p:pic>
        <p:nvPicPr>
          <p:cNvPr id="15698" name="yt_image_1569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768408" y="3284984"/>
            <a:ext cx="1425321" cy="1851660"/>
          </a:xfrm>
          <a:prstGeom prst="rect">
            <a:avLst/>
          </a:prstGeom>
          <a:noFill/>
          <a:extLst>
            <a:ext uri="{909E8E84-426E-40DD-AFC4-6F175D3DCCD1}">
              <a14:hiddenFill xmlns:a14="http://schemas.microsoft.com/office/drawing/2010/main">
                <a:solidFill>
                  <a:srgbClr val="FFFFFF"/>
                </a:solidFill>
              </a14:hiddenFill>
            </a:ext>
          </a:extLst>
        </p:spPr>
      </p:pic>
      <p:sp>
        <p:nvSpPr>
          <p:cNvPr id="15700" name="yt_shape_15700"/>
          <p:cNvSpPr txBox="1"/>
          <p:nvPr/>
        </p:nvSpPr>
        <p:spPr>
          <a:xfrm>
            <a:off x="623392" y="3000485"/>
            <a:ext cx="661559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解：</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F</a:t>
            </a:r>
            <a:r>
              <a:rPr lang="en-US" altLang="zh-CN" sz="2400" b="0" i="0"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0" u="none">
                <a:solidFill>
                  <a:srgbClr val="000000"/>
                </a:solidFill>
                <a:effectLst/>
                <a:latin typeface="Times New Roman" pitchFamily="24"/>
                <a:ea typeface="Times New Roman" pitchFamily="24"/>
                <a:cs typeface="宋体" pitchFamily="24"/>
              </a:rPr>
              <a:t>G</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a:t>
            </a:r>
          </a:p>
        </p:txBody>
      </p:sp>
      <p:sp>
        <p:nvSpPr>
          <p:cNvPr id="15701" name="yt_shape_15701"/>
          <p:cNvSpPr txBox="1"/>
          <p:nvPr/>
        </p:nvSpPr>
        <p:spPr>
          <a:xfrm>
            <a:off x="623392" y="3479788"/>
            <a:ext cx="576920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F</a:t>
            </a:r>
            <a:r>
              <a:rPr lang="en-US" altLang="zh-CN" sz="2400" b="0" i="0"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0" u="none">
                <a:solidFill>
                  <a:srgbClr val="000000"/>
                </a:solidFill>
                <a:effectLst/>
                <a:latin typeface="Times New Roman" pitchFamily="24"/>
                <a:ea typeface="Times New Roman" pitchFamily="24"/>
                <a:cs typeface="宋体" pitchFamily="24"/>
              </a:rPr>
              <a:t>G</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p>
        </p:txBody>
      </p:sp>
      <p:sp>
        <p:nvSpPr>
          <p:cNvPr id="15702" name="yt_shape_15702"/>
          <p:cNvSpPr txBox="1"/>
          <p:nvPr/>
        </p:nvSpPr>
        <p:spPr>
          <a:xfrm>
            <a:off x="623392" y="3959091"/>
            <a:ext cx="523059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F</a:t>
            </a:r>
            <a:r>
              <a:rPr lang="en-US" altLang="zh-CN" sz="2400" b="0" i="0"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0" u="none">
                <a:solidFill>
                  <a:srgbClr val="000000"/>
                </a:solidFill>
                <a:effectLst/>
                <a:latin typeface="Times New Roman" pitchFamily="24"/>
                <a:ea typeface="Times New Roman" pitchFamily="24"/>
                <a:cs typeface="宋体" pitchFamily="24"/>
              </a:rPr>
              <a:t>G</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黑体" pitchFamily="24"/>
                <a:cs typeface="黑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180</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sp>
        <p:nvSpPr>
          <p:cNvPr id="15703" name="yt_shape_15703"/>
          <p:cNvSpPr txBox="1"/>
          <p:nvPr/>
        </p:nvSpPr>
        <p:spPr>
          <a:xfrm>
            <a:off x="623392" y="4438394"/>
            <a:ext cx="606896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黑体" pitchFamily="24"/>
                <a:cs typeface="黑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180</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sp>
        <p:nvSpPr>
          <p:cNvPr id="15704" name="yt_shape_15704"/>
          <p:cNvSpPr txBox="1"/>
          <p:nvPr/>
        </p:nvSpPr>
        <p:spPr>
          <a:xfrm>
            <a:off x="623392" y="4917697"/>
            <a:ext cx="568424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黑体" pitchFamily="24"/>
                <a:cs typeface="黑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36</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pic>
        <p:nvPicPr>
          <p:cNvPr id="3" name="yt_shape_1684746241795">
            <a:extLst>
              <a:ext uri="{FF2B5EF4-FFF2-40B4-BE49-F238E27FC236}">
                <a16:creationId xmlns:a16="http://schemas.microsoft.com/office/drawing/2014/main" id="{3492A0F3-0DC9-CF55-EFDA-6B39B9DB7E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3392" y="836712"/>
            <a:ext cx="4089464" cy="647273"/>
          </a:xfrm>
          <a:prstGeom prst="rect">
            <a:avLst/>
          </a:prstGeom>
        </p:spPr>
      </p:pic>
      <p:sp>
        <p:nvSpPr>
          <p:cNvPr id="2" name="文本框 1">
            <a:extLst>
              <a:ext uri="{FF2B5EF4-FFF2-40B4-BE49-F238E27FC236}">
                <a16:creationId xmlns:a16="http://schemas.microsoft.com/office/drawing/2014/main" id="{ABFAA7A6-F318-7BDA-5607-EDDB5E9AB9E1}"/>
              </a:ext>
            </a:extLst>
          </p:cNvPr>
          <p:cNvSpPr txBox="1"/>
          <p:nvPr/>
        </p:nvSpPr>
        <p:spPr>
          <a:xfrm>
            <a:off x="4341794" y="3912285"/>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86F69904-0EDE-9E47-C52F-F1C6DCACC167}"/>
              </a:ext>
            </a:extLst>
          </p:cNvPr>
          <p:cNvSpPr txBox="1"/>
          <p:nvPr/>
        </p:nvSpPr>
        <p:spPr>
          <a:xfrm>
            <a:off x="5172056" y="4391588"/>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6EEF2B85-7FF0-E97A-967E-B193A335422A}"/>
              </a:ext>
            </a:extLst>
          </p:cNvPr>
          <p:cNvSpPr txBox="1"/>
          <p:nvPr/>
        </p:nvSpPr>
        <p:spPr>
          <a:xfrm>
            <a:off x="5172056" y="487089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705" name="yt_shape_15705"/>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【拓展】如图</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，小明改变了这个五角星的五个角的度数，使它们均不相等，请你帮助小明求∠</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的和</a:t>
            </a:r>
            <a:r>
              <a:rPr lang="en-US" altLang="zh-CN" sz="2400" b="0" i="0" u="none">
                <a:solidFill>
                  <a:srgbClr val="000000"/>
                </a:solidFill>
                <a:effectLst/>
                <a:latin typeface="Times New Roman" pitchFamily="24"/>
                <a:ea typeface="宋体" pitchFamily="24"/>
                <a:cs typeface="宋体" pitchFamily="24"/>
              </a:rPr>
              <a:t>.</a:t>
            </a:r>
          </a:p>
        </p:txBody>
      </p:sp>
      <p:pic>
        <p:nvPicPr>
          <p:cNvPr id="15706" name="yt_image_1570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0128448" y="1657021"/>
            <a:ext cx="1705356" cy="2263140"/>
          </a:xfrm>
          <a:prstGeom prst="rect">
            <a:avLst/>
          </a:prstGeom>
          <a:noFill/>
          <a:extLst>
            <a:ext uri="{909E8E84-426E-40DD-AFC4-6F175D3DCCD1}">
              <a14:hiddenFill xmlns:a14="http://schemas.microsoft.com/office/drawing/2010/main">
                <a:solidFill>
                  <a:srgbClr val="FFFFFF"/>
                </a:solidFill>
              </a14:hiddenFill>
            </a:ext>
          </a:extLst>
        </p:spPr>
      </p:pic>
      <p:sp>
        <p:nvSpPr>
          <p:cNvPr id="15708" name="yt_shape_15708"/>
          <p:cNvSpPr txBox="1"/>
          <p:nvPr/>
        </p:nvSpPr>
        <p:spPr>
          <a:xfrm>
            <a:off x="383288" y="4193964"/>
            <a:ext cx="924228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【应用】如图</a:t>
            </a:r>
            <a:r>
              <a:rPr lang="zh-CN" altLang="zh-CN" sz="2400" b="0" i="0" u="none" dirty="0">
                <a:solidFill>
                  <a:srgbClr val="000000"/>
                </a:solidFill>
                <a:effectLst/>
                <a:latin typeface="宋体" pitchFamily="24"/>
                <a:ea typeface="宋体" pitchFamily="24"/>
                <a:cs typeface="宋体" pitchFamily="24"/>
              </a:rPr>
              <a:t>③</a:t>
            </a:r>
            <a:r>
              <a:rPr lang="zh-CN" altLang="zh-CN" sz="2400" b="0" i="0" u="none" dirty="0">
                <a:solidFill>
                  <a:srgbClr val="000000"/>
                </a:solidFill>
                <a:effectLst/>
                <a:latin typeface="Times New Roman" pitchFamily="24"/>
                <a:ea typeface="宋体" pitchFamily="24"/>
                <a:cs typeface="宋体" pitchFamily="24"/>
              </a:rPr>
              <a:t>，小明将图</a:t>
            </a:r>
            <a:r>
              <a:rPr lang="zh-CN"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中的点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落在</a:t>
            </a:r>
            <a:r>
              <a:rPr lang="en-US" altLang="zh-CN" sz="2400" b="0" i="1" u="none" dirty="0">
                <a:solidFill>
                  <a:srgbClr val="000000"/>
                </a:solidFill>
                <a:effectLst/>
                <a:latin typeface="Times New Roman" pitchFamily="24"/>
                <a:ea typeface="Times New Roman" pitchFamily="24"/>
                <a:cs typeface="宋体" pitchFamily="24"/>
              </a:rPr>
              <a:t>BE</a:t>
            </a:r>
            <a:r>
              <a:rPr lang="zh-CN" altLang="zh-CN" sz="2400" b="0" i="0" u="none" dirty="0">
                <a:solidFill>
                  <a:srgbClr val="000000"/>
                </a:solidFill>
                <a:effectLst/>
                <a:latin typeface="Times New Roman" pitchFamily="24"/>
                <a:ea typeface="宋体" pitchFamily="24"/>
                <a:cs typeface="宋体" pitchFamily="24"/>
              </a:rPr>
              <a:t>上，点</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Times New Roman" pitchFamily="24"/>
                <a:ea typeface="宋体" pitchFamily="24"/>
                <a:cs typeface="宋体" pitchFamily="24"/>
              </a:rPr>
              <a:t>落在</a:t>
            </a:r>
            <a:r>
              <a:rPr lang="en-US" altLang="zh-CN" sz="2400" b="0" i="1" u="none" dirty="0">
                <a:solidFill>
                  <a:srgbClr val="000000"/>
                </a:solidFill>
                <a:effectLst/>
                <a:latin typeface="Times New Roman" pitchFamily="24"/>
                <a:ea typeface="Times New Roman" pitchFamily="24"/>
                <a:cs typeface="宋体" pitchFamily="24"/>
              </a:rPr>
              <a:t>BD</a:t>
            </a:r>
            <a:r>
              <a:rPr lang="zh-CN" altLang="zh-CN" sz="2400" b="0" i="0" u="none" dirty="0">
                <a:solidFill>
                  <a:srgbClr val="000000"/>
                </a:solidFill>
                <a:effectLst/>
                <a:latin typeface="Times New Roman" pitchFamily="24"/>
                <a:ea typeface="宋体" pitchFamily="24"/>
                <a:cs typeface="宋体" pitchFamily="24"/>
              </a:rPr>
              <a:t>上，若∠</a:t>
            </a:r>
            <a:r>
              <a:rPr lang="zh-CN" altLang="zh-CN" sz="2400" b="0" i="1" u="none" dirty="0">
                <a:solidFill>
                  <a:srgbClr val="000000"/>
                </a:solidFill>
                <a:effectLst/>
                <a:latin typeface="Times New Roman" pitchFamily="24"/>
                <a:ea typeface="宋体" pitchFamily="24"/>
                <a:cs typeface="宋体" pitchFamily="24"/>
              </a:rPr>
              <a:t>B</a:t>
            </a:r>
            <a:r>
              <a:rPr lang="zh-CN" altLang="zh-CN" sz="2400" b="0" i="0" u="none" dirty="0">
                <a:solidFill>
                  <a:srgbClr val="000000"/>
                </a:solidFill>
                <a:effectLst/>
                <a:latin typeface="Times New Roman" pitchFamily="24"/>
                <a:ea typeface="黑体" pitchFamily="24"/>
                <a:cs typeface="黑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Times New Roman" pitchFamily="24"/>
                <a:ea typeface="黑体" pitchFamily="24"/>
                <a:cs typeface="黑体" pitchFamily="24"/>
              </a:rPr>
              <a:t>＝</a:t>
            </a:r>
            <a:r>
              <a:rPr lang="en-US" altLang="zh-CN" sz="2400" b="0" i="0" u="none" dirty="0">
                <a:solidFill>
                  <a:srgbClr val="000000"/>
                </a:solidFill>
                <a:effectLst/>
                <a:latin typeface="Times New Roman" pitchFamily="24"/>
                <a:ea typeface="Times New Roman" pitchFamily="24"/>
                <a:cs typeface="宋体" pitchFamily="24"/>
              </a:rPr>
              <a:t>36</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，则∠</a:t>
            </a:r>
            <a:r>
              <a:rPr lang="zh-CN" altLang="zh-CN" sz="2400" b="0" i="1" u="none" dirty="0">
                <a:solidFill>
                  <a:srgbClr val="000000"/>
                </a:solidFill>
                <a:effectLst/>
                <a:latin typeface="Times New Roman" pitchFamily="24"/>
                <a:ea typeface="宋体" pitchFamily="24"/>
                <a:cs typeface="宋体" pitchFamily="24"/>
              </a:rPr>
              <a:t>C</a:t>
            </a:r>
            <a:r>
              <a:rPr lang="en-US" altLang="zh-CN" sz="2400" b="0" i="1" u="none" dirty="0">
                <a:solidFill>
                  <a:srgbClr val="000000"/>
                </a:solidFill>
                <a:effectLst/>
                <a:latin typeface="Times New Roman" pitchFamily="24"/>
                <a:ea typeface="Times New Roman" pitchFamily="24"/>
                <a:cs typeface="宋体" pitchFamily="24"/>
              </a:rPr>
              <a:t>AD</a:t>
            </a:r>
            <a:r>
              <a:rPr lang="zh-CN" altLang="zh-CN" sz="2400" b="0" i="0" u="none" dirty="0">
                <a:solidFill>
                  <a:srgbClr val="000000"/>
                </a:solidFill>
                <a:effectLst/>
                <a:latin typeface="Times New Roman" pitchFamily="24"/>
                <a:ea typeface="宋体" pitchFamily="24"/>
                <a:cs typeface="宋体" pitchFamily="24"/>
              </a:rPr>
              <a:t>＋∠</a:t>
            </a:r>
            <a:r>
              <a:rPr lang="zh-CN" altLang="zh-CN" sz="2400" b="0" i="1" u="none" dirty="0">
                <a:solidFill>
                  <a:srgbClr val="000000"/>
                </a:solidFill>
                <a:effectLst/>
                <a:latin typeface="Times New Roman" pitchFamily="24"/>
                <a:ea typeface="宋体" pitchFamily="24"/>
                <a:cs typeface="宋体" pitchFamily="24"/>
              </a:rPr>
              <a:t>AC</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Times New Roman" pitchFamily="24"/>
                <a:ea typeface="黑体" pitchFamily="24"/>
                <a:cs typeface="黑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108</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宋体" pitchFamily="24"/>
                <a:cs typeface="宋体" pitchFamily="24"/>
              </a:rPr>
              <a:t>°.</a:t>
            </a:r>
          </a:p>
        </p:txBody>
      </p:sp>
      <p:sp>
        <p:nvSpPr>
          <p:cNvPr id="2" name="文本框 1">
            <a:extLst>
              <a:ext uri="{FF2B5EF4-FFF2-40B4-BE49-F238E27FC236}">
                <a16:creationId xmlns:a16="http://schemas.microsoft.com/office/drawing/2014/main" id="{BBC21128-013E-72A1-8998-D1CC3A56A337}"/>
              </a:ext>
            </a:extLst>
          </p:cNvPr>
          <p:cNvSpPr txBox="1"/>
          <p:nvPr/>
        </p:nvSpPr>
        <p:spPr>
          <a:xfrm>
            <a:off x="6650797" y="4576304"/>
            <a:ext cx="783570"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108</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pic>
        <p:nvPicPr>
          <p:cNvPr id="3" name="yt_image_15709">
            <a:extLst>
              <a:ext uri="{FF2B5EF4-FFF2-40B4-BE49-F238E27FC236}">
                <a16:creationId xmlns:a16="http://schemas.microsoft.com/office/drawing/2014/main" id="{C03AC4F5-BF9E-3A77-D30F-3349ABF12C97}"/>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10128448" y="3947948"/>
            <a:ext cx="2016252" cy="1458468"/>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5711">
            <a:extLst>
              <a:ext uri="{FF2B5EF4-FFF2-40B4-BE49-F238E27FC236}">
                <a16:creationId xmlns:a16="http://schemas.microsoft.com/office/drawing/2014/main" id="{644DFC4B-B48C-DA69-A020-1DE80BB2BEC5}"/>
              </a:ext>
            </a:extLst>
          </p:cNvPr>
          <p:cNvSpPr txBox="1"/>
          <p:nvPr/>
        </p:nvSpPr>
        <p:spPr>
          <a:xfrm>
            <a:off x="623392" y="1822111"/>
            <a:ext cx="743633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拓展</a:t>
            </a:r>
            <a:r>
              <a:rPr lang="en-US"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1" u="none">
                <a:solidFill>
                  <a:srgbClr val="FF0000"/>
                </a:solidFill>
                <a:effectLst/>
                <a:latin typeface="Times New Roman" pitchFamily="24"/>
                <a:ea typeface="Times New Roman" pitchFamily="24"/>
                <a:cs typeface="宋体" pitchFamily="24"/>
              </a:rPr>
              <a:t>F</a:t>
            </a:r>
            <a:r>
              <a:rPr lang="en-US" altLang="zh-CN" sz="2400" b="0" i="0" u="none">
                <a:solidFill>
                  <a:srgbClr val="FF0000"/>
                </a:solidFill>
                <a:effectLst/>
                <a:latin typeface="Times New Roman" pitchFamily="24"/>
                <a:ea typeface="Times New Roman" pitchFamily="24"/>
                <a:cs typeface="宋体" pitchFamily="24"/>
              </a:rPr>
              <a:t>G</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0" u="none">
                <a:solidFill>
                  <a:srgbClr val="FF0000"/>
                </a:solidFill>
                <a:effectLst/>
                <a:latin typeface="Times New Roman" pitchFamily="24"/>
                <a:ea typeface="Times New Roman" pitchFamily="24"/>
                <a:cs typeface="宋体" pitchFamily="24"/>
              </a:rPr>
              <a:t>G</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宋体" pitchFamily="24"/>
                <a:cs typeface="宋体" pitchFamily="24"/>
              </a:rPr>
              <a:t>，</a:t>
            </a:r>
          </a:p>
        </p:txBody>
      </p:sp>
      <p:sp>
        <p:nvSpPr>
          <p:cNvPr id="5" name="yt_shape_15712">
            <a:extLst>
              <a:ext uri="{FF2B5EF4-FFF2-40B4-BE49-F238E27FC236}">
                <a16:creationId xmlns:a16="http://schemas.microsoft.com/office/drawing/2014/main" id="{D5769C5D-435D-FB6D-3A3D-7A0972EA0F53}"/>
              </a:ext>
            </a:extLst>
          </p:cNvPr>
          <p:cNvSpPr txBox="1"/>
          <p:nvPr/>
        </p:nvSpPr>
        <p:spPr>
          <a:xfrm>
            <a:off x="623392" y="2301414"/>
            <a:ext cx="576920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宋体" pitchFamily="24"/>
                <a:cs typeface="宋体" pitchFamily="24"/>
              </a:rPr>
              <a:t>∠</a:t>
            </a:r>
            <a:r>
              <a:rPr lang="zh-CN" altLang="zh-CN" sz="2400" b="0" i="1" u="none" dirty="0">
                <a:solidFill>
                  <a:srgbClr val="FF0000"/>
                </a:solidFill>
                <a:effectLst/>
                <a:latin typeface="Times New Roman" pitchFamily="24"/>
                <a:ea typeface="宋体" pitchFamily="24"/>
                <a:cs typeface="宋体" pitchFamily="24"/>
              </a:rPr>
              <a:t>A</a:t>
            </a:r>
            <a:r>
              <a:rPr lang="en-US" altLang="zh-CN" sz="2400" b="0" i="1" u="none" dirty="0">
                <a:solidFill>
                  <a:srgbClr val="FF0000"/>
                </a:solidFill>
                <a:effectLst/>
                <a:latin typeface="Times New Roman" pitchFamily="24"/>
                <a:ea typeface="Times New Roman" pitchFamily="24"/>
                <a:cs typeface="宋体" pitchFamily="24"/>
              </a:rPr>
              <a:t>F</a:t>
            </a:r>
            <a:r>
              <a:rPr lang="en-US" altLang="zh-CN" sz="2400" b="0" i="0" u="none" dirty="0">
                <a:solidFill>
                  <a:srgbClr val="FF0000"/>
                </a:solidFill>
                <a:effectLst/>
                <a:latin typeface="Times New Roman" pitchFamily="24"/>
                <a:ea typeface="Times New Roman" pitchFamily="24"/>
                <a:cs typeface="宋体" pitchFamily="24"/>
              </a:rPr>
              <a:t>G</a:t>
            </a:r>
            <a:r>
              <a:rPr lang="zh-CN" altLang="zh-CN" sz="2400" b="0" i="0" u="none" dirty="0">
                <a:solidFill>
                  <a:srgbClr val="FF0000"/>
                </a:solidFill>
                <a:effectLst/>
                <a:latin typeface="Times New Roman" pitchFamily="24"/>
                <a:ea typeface="宋体" pitchFamily="24"/>
                <a:cs typeface="宋体" pitchFamily="24"/>
              </a:rPr>
              <a:t>＋∠</a:t>
            </a:r>
            <a:r>
              <a:rPr lang="zh-CN" altLang="zh-CN" sz="2400" b="0" i="1" u="none" dirty="0">
                <a:solidFill>
                  <a:srgbClr val="FF0000"/>
                </a:solidFill>
                <a:effectLst/>
                <a:latin typeface="Times New Roman" pitchFamily="24"/>
                <a:ea typeface="宋体" pitchFamily="24"/>
                <a:cs typeface="宋体" pitchFamily="24"/>
              </a:rPr>
              <a:t>A</a:t>
            </a:r>
            <a:r>
              <a:rPr lang="en-US" altLang="zh-CN" sz="2400" b="0" i="0" u="none" dirty="0">
                <a:solidFill>
                  <a:srgbClr val="FF0000"/>
                </a:solidFill>
                <a:effectLst/>
                <a:latin typeface="Times New Roman" pitchFamily="24"/>
                <a:ea typeface="Times New Roman" pitchFamily="24"/>
                <a:cs typeface="宋体" pitchFamily="24"/>
              </a:rPr>
              <a:t>G</a:t>
            </a:r>
            <a:r>
              <a:rPr lang="en-US" altLang="zh-CN" sz="2400" b="0" i="1" u="none" dirty="0">
                <a:solidFill>
                  <a:srgbClr val="FF0000"/>
                </a:solidFill>
                <a:effectLst/>
                <a:latin typeface="Times New Roman" pitchFamily="24"/>
                <a:ea typeface="Times New Roman" pitchFamily="24"/>
                <a:cs typeface="宋体" pitchFamily="24"/>
              </a:rPr>
              <a:t>F</a:t>
            </a:r>
            <a:r>
              <a:rPr lang="zh-CN" altLang="zh-CN" sz="2400" b="0" i="0" u="none" dirty="0">
                <a:solidFill>
                  <a:srgbClr val="FF0000"/>
                </a:solidFill>
                <a:effectLst/>
                <a:latin typeface="Times New Roman" pitchFamily="24"/>
                <a:ea typeface="黑体" pitchFamily="24"/>
                <a:cs typeface="黑体" pitchFamily="24"/>
              </a:rPr>
              <a:t>＝</a:t>
            </a:r>
            <a:r>
              <a:rPr lang="zh-CN" altLang="zh-CN" sz="2400" b="0" i="0" u="none" dirty="0">
                <a:solidFill>
                  <a:srgbClr val="FF0000"/>
                </a:solidFill>
                <a:effectLst/>
                <a:latin typeface="Times New Roman" pitchFamily="24"/>
                <a:ea typeface="宋体" pitchFamily="24"/>
                <a:cs typeface="宋体" pitchFamily="24"/>
              </a:rPr>
              <a:t>∠</a:t>
            </a:r>
            <a:r>
              <a:rPr lang="zh-CN" altLang="zh-CN" sz="2400" b="0" i="1" u="none" dirty="0">
                <a:solidFill>
                  <a:srgbClr val="FF0000"/>
                </a:solidFill>
                <a:effectLst/>
                <a:latin typeface="Times New Roman" pitchFamily="24"/>
                <a:ea typeface="宋体" pitchFamily="24"/>
                <a:cs typeface="宋体" pitchFamily="24"/>
              </a:rPr>
              <a:t>C</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a:t>
            </a:r>
            <a:r>
              <a:rPr lang="zh-CN" altLang="zh-CN" sz="2400" b="0" i="0" u="none" dirty="0">
                <a:solidFill>
                  <a:srgbClr val="FF0000"/>
                </a:solidFill>
                <a:effectLst/>
                <a:latin typeface="Times New Roman" pitchFamily="24"/>
                <a:ea typeface="宋体" pitchFamily="24"/>
                <a:cs typeface="宋体" pitchFamily="24"/>
              </a:rPr>
              <a:t>＋∠</a:t>
            </a:r>
            <a:r>
              <a:rPr lang="zh-CN" altLang="zh-CN" sz="2400" b="0" i="1" u="none" dirty="0">
                <a:solidFill>
                  <a:srgbClr val="FF0000"/>
                </a:solidFill>
                <a:effectLst/>
                <a:latin typeface="Times New Roman" pitchFamily="24"/>
                <a:ea typeface="宋体" pitchFamily="24"/>
                <a:cs typeface="宋体" pitchFamily="24"/>
              </a:rPr>
              <a:t>B</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D</a:t>
            </a:r>
            <a:r>
              <a:rPr lang="en-US" altLang="zh-CN" sz="2400" b="0" i="0" u="none" dirty="0">
                <a:solidFill>
                  <a:srgbClr val="FF0000"/>
                </a:solidFill>
                <a:effectLst/>
                <a:latin typeface="Times New Roman" pitchFamily="24"/>
                <a:ea typeface="宋体" pitchFamily="24"/>
                <a:cs typeface="宋体" pitchFamily="24"/>
              </a:rPr>
              <a:t>.</a:t>
            </a:r>
          </a:p>
        </p:txBody>
      </p:sp>
      <p:sp>
        <p:nvSpPr>
          <p:cNvPr id="6" name="yt_shape_15713">
            <a:extLst>
              <a:ext uri="{FF2B5EF4-FFF2-40B4-BE49-F238E27FC236}">
                <a16:creationId xmlns:a16="http://schemas.microsoft.com/office/drawing/2014/main" id="{C42986A5-51D3-83BF-ADCC-C961414AB8FB}"/>
              </a:ext>
            </a:extLst>
          </p:cNvPr>
          <p:cNvSpPr txBox="1"/>
          <p:nvPr/>
        </p:nvSpPr>
        <p:spPr>
          <a:xfrm>
            <a:off x="623392" y="2780717"/>
            <a:ext cx="461504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1" u="none">
                <a:solidFill>
                  <a:srgbClr val="FF0000"/>
                </a:solidFill>
                <a:effectLst/>
                <a:latin typeface="Times New Roman" pitchFamily="24"/>
                <a:ea typeface="Times New Roman" pitchFamily="24"/>
                <a:cs typeface="宋体" pitchFamily="24"/>
              </a:rPr>
              <a:t>F</a:t>
            </a:r>
            <a:r>
              <a:rPr lang="en-US" altLang="zh-CN" sz="2400" b="0" i="0" u="none">
                <a:solidFill>
                  <a:srgbClr val="FF0000"/>
                </a:solidFill>
                <a:effectLst/>
                <a:latin typeface="Times New Roman" pitchFamily="24"/>
                <a:ea typeface="Times New Roman" pitchFamily="24"/>
                <a:cs typeface="宋体" pitchFamily="24"/>
              </a:rPr>
              <a:t>G</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en-US" altLang="zh-CN" sz="2400" b="0" i="0" u="none">
                <a:solidFill>
                  <a:srgbClr val="FF0000"/>
                </a:solidFill>
                <a:effectLst/>
                <a:latin typeface="Times New Roman" pitchFamily="24"/>
                <a:ea typeface="Times New Roman" pitchFamily="24"/>
                <a:cs typeface="宋体" pitchFamily="24"/>
              </a:rPr>
              <a:t>G</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180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p:txBody>
      </p:sp>
      <p:sp>
        <p:nvSpPr>
          <p:cNvPr id="7" name="yt_shape_15714">
            <a:extLst>
              <a:ext uri="{FF2B5EF4-FFF2-40B4-BE49-F238E27FC236}">
                <a16:creationId xmlns:a16="http://schemas.microsoft.com/office/drawing/2014/main" id="{77D844A2-01E7-A8D8-3216-98D5DE670723}"/>
              </a:ext>
            </a:extLst>
          </p:cNvPr>
          <p:cNvSpPr txBox="1"/>
          <p:nvPr/>
        </p:nvSpPr>
        <p:spPr>
          <a:xfrm>
            <a:off x="623392" y="3260020"/>
            <a:ext cx="522258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C</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180</a:t>
            </a:r>
            <a:r>
              <a:rPr lang="en-US" altLang="zh-CN" sz="2400" b="0" i="0" u="none">
                <a:solidFill>
                  <a:srgbClr val="FF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linds(horizontal)">
                                      <p:cBhvr>
                                        <p:cTn id="10" dur="500"/>
                                        <p:tgtEl>
                                          <p:spTgt spid="5">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blinds(horizontal)">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blinds(horizontal)">
                                      <p:cBhvr>
                                        <p:cTn id="2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715" name="yt_shape_15715"/>
          <p:cNvSpPr txBox="1"/>
          <p:nvPr/>
        </p:nvSpPr>
        <p:spPr>
          <a:xfrm>
            <a:off x="5397090" y="900000"/>
            <a:ext cx="1397819" cy="414216"/>
          </a:xfrm>
          <a:prstGeom prst="rect">
            <a:avLst/>
          </a:prstGeom>
        </p:spPr>
        <p:txBody>
          <a:bodyPr vert="horz" wrap="none" lIns="0" tIns="0" rIns="0" bIns="0" rtlCol="0">
            <a:spAutoFit/>
          </a:bodyPr>
          <a:lstStyle/>
          <a:p>
            <a:pPr algn="ctr" eaLnBrk="1" latinLnBrk="0" hangingPunct="0">
              <a:lnSpc>
                <a:spcPct val="129999"/>
              </a:lnSpc>
            </a:pPr>
            <a:r>
              <a:rPr lang="zh-CN" altLang="zh-CN" sz="2300" b="0" i="0" u="none" spc="10900">
                <a:noFill/>
                <a:effectLst/>
                <a:latin typeface="Times New Roman" pitchFamily="23"/>
                <a:ea typeface="宋体" pitchFamily="23"/>
                <a:cs typeface="宋体" pitchFamily="23"/>
                <a:sym typeface="Finished"/>
              </a:rPr>
              <a:t>⁠</a:t>
            </a:r>
            <a:endParaRPr lang="zh-CN" altLang="zh-CN" sz="2300" b="0" i="0" u="none" spc="10900">
              <a:solidFill>
                <a:srgbClr val="1EE3CF"/>
              </a:solidFill>
              <a:effectLst/>
              <a:latin typeface="Times New Roman" pitchFamily="23"/>
              <a:ea typeface="宋体" pitchFamily="23"/>
              <a:cs typeface="宋体" pitchFamily="23"/>
              <a:sym typeface="Finished"/>
              <a:hlinkClick r:id="" action="ppaction://macro?name={&quot;type&quot;:&quot;ImageText&quot;,&quot;item&quot;:&quot;ImageText&quot;,&quot;path&quot;:&quot;\\ImageTexts\\4c3170ee-963e-4bf0-be60-dc94258df4a7.png&quot;}"/>
            </a:endParaRPr>
          </a:p>
        </p:txBody>
      </p:sp>
      <p:sp>
        <p:nvSpPr>
          <p:cNvPr id="15716" name="yt_shape_15716"/>
          <p:cNvSpPr txBox="1"/>
          <p:nvPr/>
        </p:nvSpPr>
        <p:spPr>
          <a:xfrm>
            <a:off x="1252760" y="1365004"/>
            <a:ext cx="9686480" cy="981350"/>
          </a:xfrm>
          <a:prstGeom prst="rect">
            <a:avLst/>
          </a:prstGeom>
          <a:ln>
            <a:solidFill>
              <a:srgbClr val="000000"/>
            </a:solidFill>
          </a:ln>
        </p:spPr>
        <p:txBody>
          <a:bodyPr vert="horz" wrap="none" lIns="72000" tIns="0" rIns="72000" bIns="72000" rtlCol="0">
            <a:spAutoFit/>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利用三角形的内角和外角的关系求角的度数</a:t>
            </a:r>
            <a:r>
              <a:rPr lang="en-US" altLang="zh-CN" sz="2400" b="0" i="0" u="none">
                <a:solidFill>
                  <a:srgbClr val="000000"/>
                </a:solidFill>
                <a:effectLst/>
                <a:latin typeface="Times New Roman" pitchFamily="24"/>
                <a:ea typeface="宋体" pitchFamily="24"/>
                <a:cs typeface="宋体" pitchFamily="24"/>
              </a:rPr>
              <a:t>.</a:t>
            </a:r>
          </a:p>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利用三角形的外角大于任何一个和它不相邻的内角证明角的不等关系</a:t>
            </a:r>
            <a:r>
              <a:rPr lang="en-US" altLang="zh-CN" sz="2400" b="0" i="0" u="none">
                <a:solidFill>
                  <a:srgbClr val="000000"/>
                </a:solidFill>
                <a:effectLst/>
                <a:latin typeface="Times New Roman" pitchFamily="24"/>
                <a:ea typeface="宋体" pitchFamily="24"/>
                <a:cs typeface="宋体" pitchFamily="24"/>
              </a:rPr>
              <a:t>.</a:t>
            </a:r>
          </a:p>
        </p:txBody>
      </p:sp>
      <p:pic>
        <p:nvPicPr>
          <p:cNvPr id="3" name="yt_shape_1684746241824">
            <a:extLst>
              <a:ext uri="{FF2B5EF4-FFF2-40B4-BE49-F238E27FC236}">
                <a16:creationId xmlns:a16="http://schemas.microsoft.com/office/drawing/2014/main" id="{5EEA8B5E-7D08-CE45-6F38-1DC81FB5E97F}"/>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467350" y="94461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23" name="yt_shape_15623"/>
          <p:cNvSpPr txBox="1"/>
          <p:nvPr/>
        </p:nvSpPr>
        <p:spPr>
          <a:xfrm>
            <a:off x="540000" y="900000"/>
            <a:ext cx="4270400"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05e76b66-250b-428d-9e50-7720595e1fca.png&quot;}"/>
            </a:endParaRPr>
          </a:p>
        </p:txBody>
      </p:sp>
      <p:sp>
        <p:nvSpPr>
          <p:cNvPr id="15624" name="yt_shape_15624"/>
          <p:cNvSpPr txBox="1"/>
          <p:nvPr/>
        </p:nvSpPr>
        <p:spPr>
          <a:xfrm>
            <a:off x="540000" y="1662201"/>
            <a:ext cx="8566448"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三角形的一个外角等于和它不相邻的两个内角的和</a:t>
            </a:r>
          </a:p>
        </p:txBody>
      </p:sp>
      <p:sp>
        <p:nvSpPr>
          <p:cNvPr id="15625" name="yt_shape_15625"/>
          <p:cNvSpPr txBox="1"/>
          <p:nvPr/>
        </p:nvSpPr>
        <p:spPr>
          <a:xfrm>
            <a:off x="540000" y="2161766"/>
            <a:ext cx="1047081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如图，在△</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50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ABD</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120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的度数是（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5629" name="yt_table_15629_skip"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83880493"/>
              </p:ext>
            </p:extLst>
          </p:nvPr>
        </p:nvGraphicFramePr>
        <p:xfrm>
          <a:off x="540001" y="2629581"/>
          <a:ext cx="7933439" cy="848742"/>
        </p:xfrm>
        <a:graphic>
          <a:graphicData uri="http://schemas.openxmlformats.org/drawingml/2006/table">
            <a:tbl>
              <a:tblPr/>
              <a:tblGrid>
                <a:gridCol w="4911574">
                  <a:extLst>
                    <a:ext uri="{9D8B030D-6E8A-4147-A177-3AD203B41FA5}">
                      <a16:colId xmlns:a16="http://schemas.microsoft.com/office/drawing/2014/main" val="10824"/>
                    </a:ext>
                  </a:extLst>
                </a:gridCol>
                <a:gridCol w="3021865">
                  <a:extLst>
                    <a:ext uri="{9D8B030D-6E8A-4147-A177-3AD203B41FA5}">
                      <a16:colId xmlns:a16="http://schemas.microsoft.com/office/drawing/2014/main" val="1082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A.60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90</a:t>
                      </a:r>
                      <a:r>
                        <a:rPr lang="en-US" altLang="zh-CN" sz="2400" b="0" i="0" u="none" dirty="0">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2"/>
                  </a:ext>
                </a:extLst>
              </a:tr>
            </a:tbl>
          </a:graphicData>
        </a:graphic>
      </p:graphicFrame>
      <p:grpSp>
        <p:nvGrpSpPr>
          <p:cNvPr id="15626" name="yt_shape_15626_skip" title="H_142.6011">
            <a:extLst>
              <a:ext uri="{FF2B5EF4-FFF2-40B4-BE49-F238E27FC236}">
                <a16:creationId xmlns:a16="http://schemas.microsoft.com/office/drawing/2014/main" id="{249740F1-2B05-4C5A-B423-6F681AEFABC2}"/>
              </a:ext>
            </a:extLst>
          </p:cNvPr>
          <p:cNvGrpSpPr/>
          <p:nvPr/>
        </p:nvGrpSpPr>
        <p:grpSpPr>
          <a:xfrm>
            <a:off x="9976500" y="2641069"/>
            <a:ext cx="1673352" cy="1811034"/>
            <a:chOff x="0" y="0"/>
            <a:chExt cx="1673352" cy="1811034"/>
          </a:xfrm>
        </p:grpSpPr>
        <p:pic>
          <p:nvPicPr>
            <p:cNvPr id="2" name="yt_image_15626">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673352" cy="1415034"/>
            </a:xfrm>
            <a:prstGeom prst="rect">
              <a:avLst/>
            </a:prstGeom>
            <a:noFill/>
            <a:extLst>
              <a:ext uri="{909E8E84-426E-40DD-AFC4-6F175D3DCCD1}">
                <a14:hiddenFill xmlns:a14="http://schemas.microsoft.com/office/drawing/2010/main">
                  <a:solidFill>
                    <a:srgbClr val="FFFFFF"/>
                  </a:solidFill>
                </a14:hiddenFill>
              </a:ext>
            </a:extLst>
          </p:spPr>
        </p:pic>
        <p:sp>
          <p:nvSpPr>
            <p:cNvPr id="15628" name="yt_shape_15628"/>
            <p:cNvSpPr txBox="1"/>
            <p:nvPr/>
          </p:nvSpPr>
          <p:spPr>
            <a:xfrm>
              <a:off x="303395" y="145103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6241635">
            <a:extLst>
              <a:ext uri="{FF2B5EF4-FFF2-40B4-BE49-F238E27FC236}">
                <a16:creationId xmlns:a16="http://schemas.microsoft.com/office/drawing/2014/main" id="{35DE2A54-0975-5BBE-F8C1-FF49371CDC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6" name="yt_shape_1684746241651">
            <a:extLst>
              <a:ext uri="{FF2B5EF4-FFF2-40B4-BE49-F238E27FC236}">
                <a16:creationId xmlns:a16="http://schemas.microsoft.com/office/drawing/2014/main" id="{6355DF83-BF29-EE8F-BF02-F587B4E1C7D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3" name="文本框 2">
            <a:extLst>
              <a:ext uri="{FF2B5EF4-FFF2-40B4-BE49-F238E27FC236}">
                <a16:creationId xmlns:a16="http://schemas.microsoft.com/office/drawing/2014/main" id="{67599188-672A-6EEC-7BB0-EFC037DB85E4}"/>
              </a:ext>
            </a:extLst>
          </p:cNvPr>
          <p:cNvSpPr txBox="1"/>
          <p:nvPr/>
        </p:nvSpPr>
        <p:spPr>
          <a:xfrm>
            <a:off x="10006739" y="21149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5" name="yt_shape_15631">
            <a:extLst>
              <a:ext uri="{FF2B5EF4-FFF2-40B4-BE49-F238E27FC236}">
                <a16:creationId xmlns:a16="http://schemas.microsoft.com/office/drawing/2014/main" id="{82ACE8D0-D062-3397-B64F-97A8BD754842}"/>
              </a:ext>
            </a:extLst>
          </p:cNvPr>
          <p:cNvSpPr txBox="1"/>
          <p:nvPr/>
        </p:nvSpPr>
        <p:spPr>
          <a:xfrm>
            <a:off x="603500" y="4200257"/>
            <a:ext cx="953145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27</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的度数为（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7" name="yt_table_15635_skip" title="H_33.41504">
            <a:extLst>
              <a:ext uri="{FF2B5EF4-FFF2-40B4-BE49-F238E27FC236}">
                <a16:creationId xmlns:a16="http://schemas.microsoft.com/office/drawing/2014/main" id="{34D31C64-8DA1-AFF2-8836-F9707F558ADE}"/>
              </a:ext>
            </a:extLst>
          </p:cNvPr>
          <p:cNvGraphicFramePr>
            <a:graphicFrameLocks noGrp="1"/>
          </p:cNvGraphicFramePr>
          <p:nvPr>
            <p:extLst>
              <p:ext uri="{D42A27DB-BD31-4B8C-83A1-F6EECF244321}">
                <p14:modId xmlns:p14="http://schemas.microsoft.com/office/powerpoint/2010/main" val="2311846911"/>
              </p:ext>
            </p:extLst>
          </p:nvPr>
        </p:nvGraphicFramePr>
        <p:xfrm>
          <a:off x="603500" y="4679560"/>
          <a:ext cx="8724266" cy="424371"/>
        </p:xfrm>
        <a:graphic>
          <a:graphicData uri="http://schemas.openxmlformats.org/drawingml/2006/table">
            <a:tbl>
              <a:tblPr/>
              <a:tblGrid>
                <a:gridCol w="2422843">
                  <a:extLst>
                    <a:ext uri="{9D8B030D-6E8A-4147-A177-3AD203B41FA5}">
                      <a16:colId xmlns:a16="http://schemas.microsoft.com/office/drawing/2014/main" val="10826"/>
                    </a:ext>
                  </a:extLst>
                </a:gridCol>
                <a:gridCol w="2405380">
                  <a:extLst>
                    <a:ext uri="{9D8B030D-6E8A-4147-A177-3AD203B41FA5}">
                      <a16:colId xmlns:a16="http://schemas.microsoft.com/office/drawing/2014/main" val="10827"/>
                    </a:ext>
                  </a:extLst>
                </a:gridCol>
                <a:gridCol w="2405380">
                  <a:extLst>
                    <a:ext uri="{9D8B030D-6E8A-4147-A177-3AD203B41FA5}">
                      <a16:colId xmlns:a16="http://schemas.microsoft.com/office/drawing/2014/main" val="10828"/>
                    </a:ext>
                  </a:extLst>
                </a:gridCol>
                <a:gridCol w="1490663">
                  <a:extLst>
                    <a:ext uri="{9D8B030D-6E8A-4147-A177-3AD203B41FA5}">
                      <a16:colId xmlns:a16="http://schemas.microsoft.com/office/drawing/2014/main" val="1082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A.45</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48</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58</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3"/>
                  </a:ext>
                </a:extLst>
              </a:tr>
            </a:tbl>
          </a:graphicData>
        </a:graphic>
      </p:graphicFrame>
      <p:grpSp>
        <p:nvGrpSpPr>
          <p:cNvPr id="8" name="yt_shape_15632_skip" title="H_141.3411">
            <a:extLst>
              <a:ext uri="{FF2B5EF4-FFF2-40B4-BE49-F238E27FC236}">
                <a16:creationId xmlns:a16="http://schemas.microsoft.com/office/drawing/2014/main" id="{B9868075-B219-D313-3A60-6E46EDBE7555}"/>
              </a:ext>
            </a:extLst>
          </p:cNvPr>
          <p:cNvGrpSpPr/>
          <p:nvPr/>
        </p:nvGrpSpPr>
        <p:grpSpPr>
          <a:xfrm>
            <a:off x="10107422" y="4679560"/>
            <a:ext cx="1605915" cy="1795032"/>
            <a:chOff x="0" y="0"/>
            <a:chExt cx="1605915" cy="1795032"/>
          </a:xfrm>
        </p:grpSpPr>
        <p:pic>
          <p:nvPicPr>
            <p:cNvPr id="9" name="yt_image_15632">
              <a:extLst>
                <a:ext uri="{FF2B5EF4-FFF2-40B4-BE49-F238E27FC236}">
                  <a16:creationId xmlns:a16="http://schemas.microsoft.com/office/drawing/2014/main" id="{85680920-18B4-E1B4-7551-3AA427936CBB}"/>
                </a:ex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0" y="0"/>
              <a:ext cx="1605915" cy="1399032"/>
            </a:xfrm>
            <a:prstGeom prst="rect">
              <a:avLst/>
            </a:prstGeom>
            <a:noFill/>
            <a:extLst>
              <a:ext uri="{909E8E84-426E-40DD-AFC4-6F175D3DCCD1}">
                <a14:hiddenFill xmlns:a14="http://schemas.microsoft.com/office/drawing/2010/main">
                  <a:solidFill>
                    <a:srgbClr val="FFFFFF"/>
                  </a:solidFill>
                </a14:hiddenFill>
              </a:ext>
            </a:extLst>
          </p:spPr>
        </p:pic>
        <p:sp>
          <p:nvSpPr>
            <p:cNvPr id="10" name="yt_shape_15634">
              <a:extLst>
                <a:ext uri="{FF2B5EF4-FFF2-40B4-BE49-F238E27FC236}">
                  <a16:creationId xmlns:a16="http://schemas.microsoft.com/office/drawing/2014/main" id="{43E6C563-71B7-4EBB-72F3-D6DF266FB03B}"/>
                </a:ext>
              </a:extLst>
            </p:cNvPr>
            <p:cNvSpPr txBox="1"/>
            <p:nvPr/>
          </p:nvSpPr>
          <p:spPr>
            <a:xfrm>
              <a:off x="269676" y="143503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1" name="文本框 10">
            <a:extLst>
              <a:ext uri="{FF2B5EF4-FFF2-40B4-BE49-F238E27FC236}">
                <a16:creationId xmlns:a16="http://schemas.microsoft.com/office/drawing/2014/main" id="{868D841D-B9B0-5D69-B09D-E61D8458D656}"/>
              </a:ext>
            </a:extLst>
          </p:cNvPr>
          <p:cNvSpPr txBox="1"/>
          <p:nvPr/>
        </p:nvSpPr>
        <p:spPr>
          <a:xfrm>
            <a:off x="9139964" y="415345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1"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37" name="yt_shape_15637"/>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如图所示，</a:t>
            </a:r>
            <a:r>
              <a:rPr lang="en-US" altLang="zh-CN" sz="2400" b="0" i="1" u="none">
                <a:solidFill>
                  <a:srgbClr val="000000"/>
                </a:solidFill>
                <a:effectLst/>
                <a:latin typeface="Times New Roman" pitchFamily="24"/>
                <a:ea typeface="Times New Roman" pitchFamily="24"/>
                <a:cs typeface="宋体" pitchFamily="24"/>
              </a:rPr>
              <a:t>CE</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的外角∠</a:t>
            </a:r>
            <a:r>
              <a:rPr lang="zh-CN" altLang="zh-CN" sz="2400" b="0" i="1" u="none">
                <a:solidFill>
                  <a:srgbClr val="000000"/>
                </a:solidFill>
                <a:effectLst/>
                <a:latin typeface="Times New Roman" pitchFamily="24"/>
                <a:ea typeface="宋体" pitchFamily="24"/>
                <a:cs typeface="宋体" pitchFamily="24"/>
              </a:rPr>
              <a:t>BCD</a:t>
            </a:r>
            <a:r>
              <a:rPr lang="zh-CN" altLang="zh-CN" sz="2400" b="0" i="0" u="none">
                <a:solidFill>
                  <a:srgbClr val="000000"/>
                </a:solidFill>
                <a:effectLst/>
                <a:latin typeface="Times New Roman" pitchFamily="24"/>
                <a:ea typeface="宋体" pitchFamily="24"/>
                <a:cs typeface="宋体" pitchFamily="24"/>
              </a:rPr>
              <a:t>的平分线，且</a:t>
            </a:r>
            <a:r>
              <a:rPr lang="en-US" altLang="zh-CN" sz="2400" b="0" i="1" u="none">
                <a:solidFill>
                  <a:srgbClr val="000000"/>
                </a:solidFill>
                <a:effectLst/>
                <a:latin typeface="Times New Roman" pitchFamily="24"/>
                <a:ea typeface="Times New Roman" pitchFamily="24"/>
                <a:cs typeface="宋体" pitchFamily="24"/>
              </a:rPr>
              <a:t>CE</a:t>
            </a:r>
            <a:r>
              <a:rPr lang="zh-CN" altLang="zh-CN" sz="2400" b="0" i="0" u="none">
                <a:solidFill>
                  <a:srgbClr val="000000"/>
                </a:solidFill>
                <a:effectLst/>
                <a:latin typeface="Times New Roman"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的延长线于点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，若∠</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18</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1" u="none">
                <a:solidFill>
                  <a:srgbClr val="000000"/>
                </a:solidFill>
                <a:effectLst/>
                <a:latin typeface="Times New Roman" pitchFamily="24"/>
                <a:ea typeface="宋体"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的度数为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76</a:t>
            </a:r>
            <a:r>
              <a:rPr lang="en-US"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sp>
        <p:nvSpPr>
          <p:cNvPr id="15641" name="yt_shape_15641"/>
          <p:cNvSpPr txBox="1"/>
          <p:nvPr/>
        </p:nvSpPr>
        <p:spPr>
          <a:xfrm>
            <a:off x="540000" y="384579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38" name="yt_shape_15638" title="H_140.4411">
            <a:extLst>
              <a:ext uri="{FF2B5EF4-FFF2-40B4-BE49-F238E27FC236}">
                <a16:creationId xmlns:a16="http://schemas.microsoft.com/office/drawing/2014/main" id="{249740F1-2B05-4C5A-B423-6F681AEFABC2}"/>
              </a:ext>
            </a:extLst>
          </p:cNvPr>
          <p:cNvGrpSpPr/>
          <p:nvPr/>
        </p:nvGrpSpPr>
        <p:grpSpPr>
          <a:xfrm>
            <a:off x="5220461" y="2011799"/>
            <a:ext cx="1751076" cy="1783602"/>
            <a:chOff x="0" y="0"/>
            <a:chExt cx="1751076" cy="1783602"/>
          </a:xfrm>
        </p:grpSpPr>
        <p:pic>
          <p:nvPicPr>
            <p:cNvPr id="2" name="yt_image_1563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751076" cy="1387602"/>
            </a:xfrm>
            <a:prstGeom prst="rect">
              <a:avLst/>
            </a:prstGeom>
            <a:noFill/>
            <a:extLst>
              <a:ext uri="{909E8E84-426E-40DD-AFC4-6F175D3DCCD1}">
                <a14:hiddenFill xmlns:a14="http://schemas.microsoft.com/office/drawing/2010/main">
                  <a:solidFill>
                    <a:srgbClr val="FFFFFF"/>
                  </a:solidFill>
                </a14:hiddenFill>
              </a:ext>
            </a:extLst>
          </p:spPr>
        </p:pic>
        <p:sp>
          <p:nvSpPr>
            <p:cNvPr id="15640" name="yt_shape_15640"/>
            <p:cNvSpPr txBox="1"/>
            <p:nvPr/>
          </p:nvSpPr>
          <p:spPr>
            <a:xfrm>
              <a:off x="342257" y="142360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227495A2-53E0-5324-B5A8-77B2622F342D}"/>
              </a:ext>
            </a:extLst>
          </p:cNvPr>
          <p:cNvSpPr txBox="1"/>
          <p:nvPr/>
        </p:nvSpPr>
        <p:spPr>
          <a:xfrm>
            <a:off x="6577857"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76</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42" name="yt_shape_15642"/>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如图，点</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延长线上一点，</a:t>
            </a:r>
            <a:r>
              <a:rPr lang="en-US" altLang="zh-CN" sz="2400" b="0" i="1" u="none">
                <a:solidFill>
                  <a:srgbClr val="000000"/>
                </a:solidFill>
                <a:effectLst/>
                <a:latin typeface="Times New Roman" pitchFamily="24"/>
                <a:ea typeface="Times New Roman" pitchFamily="24"/>
                <a:cs typeface="宋体" pitchFamily="24"/>
              </a:rPr>
              <a:t>DF</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zh-CN" altLang="zh-CN" sz="2400" b="0" i="1" u="none">
                <a:solidFill>
                  <a:srgbClr val="000000"/>
                </a:solidFill>
                <a:effectLst/>
                <a:latin typeface="Times New Roman" pitchFamily="24"/>
                <a:ea typeface="宋体" pitchFamily="24"/>
                <a:cs typeface="宋体" pitchFamily="24"/>
              </a:rPr>
              <a:t>AC</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宋体" pitchFamily="24"/>
                <a:cs typeface="宋体" pitchFamily="24"/>
              </a:rPr>
              <a:t>的度数</a:t>
            </a:r>
            <a:r>
              <a:rPr lang="en-US" altLang="zh-CN" sz="2400" b="0" i="0" u="none">
                <a:solidFill>
                  <a:srgbClr val="000000"/>
                </a:solidFill>
                <a:effectLst/>
                <a:latin typeface="Times New Roman" pitchFamily="24"/>
                <a:ea typeface="宋体" pitchFamily="24"/>
                <a:cs typeface="宋体" pitchFamily="24"/>
              </a:rPr>
              <a:t>.</a:t>
            </a:r>
          </a:p>
        </p:txBody>
      </p:sp>
      <p:sp>
        <p:nvSpPr>
          <p:cNvPr id="15646" name="yt_shape_15646"/>
          <p:cNvSpPr txBox="1"/>
          <p:nvPr/>
        </p:nvSpPr>
        <p:spPr>
          <a:xfrm>
            <a:off x="540000" y="393378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43" name="yt_shape_15643" title="H_147.37111">
            <a:extLst>
              <a:ext uri="{FF2B5EF4-FFF2-40B4-BE49-F238E27FC236}">
                <a16:creationId xmlns:a16="http://schemas.microsoft.com/office/drawing/2014/main" id="{249740F1-2B05-4C5A-B423-6F681AEFABC2}"/>
              </a:ext>
            </a:extLst>
          </p:cNvPr>
          <p:cNvGrpSpPr/>
          <p:nvPr/>
        </p:nvGrpSpPr>
        <p:grpSpPr>
          <a:xfrm>
            <a:off x="9696400" y="2384826"/>
            <a:ext cx="1597914" cy="1871613"/>
            <a:chOff x="0" y="0"/>
            <a:chExt cx="1597914" cy="1871613"/>
          </a:xfrm>
        </p:grpSpPr>
        <p:pic>
          <p:nvPicPr>
            <p:cNvPr id="2" name="yt_image_1564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597914" cy="1475613"/>
            </a:xfrm>
            <a:prstGeom prst="rect">
              <a:avLst/>
            </a:prstGeom>
            <a:noFill/>
            <a:extLst>
              <a:ext uri="{909E8E84-426E-40DD-AFC4-6F175D3DCCD1}">
                <a14:hiddenFill xmlns:a14="http://schemas.microsoft.com/office/drawing/2010/main">
                  <a:solidFill>
                    <a:srgbClr val="FFFFFF"/>
                  </a:solidFill>
                </a14:hiddenFill>
              </a:ext>
            </a:extLst>
          </p:spPr>
        </p:pic>
        <p:sp>
          <p:nvSpPr>
            <p:cNvPr id="15645" name="yt_shape_15645"/>
            <p:cNvSpPr txBox="1"/>
            <p:nvPr/>
          </p:nvSpPr>
          <p:spPr>
            <a:xfrm>
              <a:off x="265676" y="151161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5647">
            <a:extLst>
              <a:ext uri="{FF2B5EF4-FFF2-40B4-BE49-F238E27FC236}">
                <a16:creationId xmlns:a16="http://schemas.microsoft.com/office/drawing/2014/main" id="{0CD8BE20-F162-ABFF-86FE-DFFF9E325E6A}"/>
              </a:ext>
            </a:extLst>
          </p:cNvPr>
          <p:cNvSpPr txBox="1"/>
          <p:nvPr/>
        </p:nvSpPr>
        <p:spPr>
          <a:xfrm>
            <a:off x="540000" y="2014414"/>
            <a:ext cx="5648982"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在</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BDF</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DF</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BD</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90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180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BD</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在</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AC</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50</a:t>
            </a:r>
            <a:r>
              <a:rPr lang="en-US"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80</a:t>
            </a:r>
            <a:r>
              <a:rPr lang="en-US" altLang="zh-CN" sz="2400" b="0" i="0" u="none">
                <a:solidFill>
                  <a:srgbClr val="FF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48" name="yt_shape_15648"/>
          <p:cNvSpPr txBox="1"/>
          <p:nvPr/>
        </p:nvSpPr>
        <p:spPr>
          <a:xfrm>
            <a:off x="540000" y="900000"/>
            <a:ext cx="518090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比较外角及相关角的大小</a:t>
            </a:r>
          </a:p>
        </p:txBody>
      </p:sp>
      <p:sp>
        <p:nvSpPr>
          <p:cNvPr id="15649" name="yt_shape_15649"/>
          <p:cNvSpPr txBox="1"/>
          <p:nvPr/>
        </p:nvSpPr>
        <p:spPr>
          <a:xfrm>
            <a:off x="540000" y="1399565"/>
            <a:ext cx="5070299"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如图，下列结论正确的是（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5653" name="yt_table_15653_skip"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76599532"/>
              </p:ext>
            </p:extLst>
          </p:nvPr>
        </p:nvGraphicFramePr>
        <p:xfrm>
          <a:off x="540000" y="1878868"/>
          <a:ext cx="6723380" cy="848742"/>
        </p:xfrm>
        <a:graphic>
          <a:graphicData uri="http://schemas.openxmlformats.org/drawingml/2006/table">
            <a:tbl>
              <a:tblPr/>
              <a:tblGrid>
                <a:gridCol w="3827780">
                  <a:extLst>
                    <a:ext uri="{9D8B030D-6E8A-4147-A177-3AD203B41FA5}">
                      <a16:colId xmlns:a16="http://schemas.microsoft.com/office/drawing/2014/main" val="10830"/>
                    </a:ext>
                  </a:extLst>
                </a:gridCol>
                <a:gridCol w="2895600">
                  <a:extLst>
                    <a:ext uri="{9D8B030D-6E8A-4147-A177-3AD203B41FA5}">
                      <a16:colId xmlns:a16="http://schemas.microsoft.com/office/drawing/2014/main" val="1083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5"/>
                  </a:ext>
                </a:extLst>
              </a:tr>
            </a:tbl>
          </a:graphicData>
        </a:graphic>
      </p:graphicFrame>
      <p:grpSp>
        <p:nvGrpSpPr>
          <p:cNvPr id="15650" name="yt_shape_15650_skip" title="H_119.2911">
            <a:extLst>
              <a:ext uri="{FF2B5EF4-FFF2-40B4-BE49-F238E27FC236}">
                <a16:creationId xmlns:a16="http://schemas.microsoft.com/office/drawing/2014/main" id="{249740F1-2B05-4C5A-B423-6F681AEFABC2}"/>
              </a:ext>
            </a:extLst>
          </p:cNvPr>
          <p:cNvGrpSpPr/>
          <p:nvPr/>
        </p:nvGrpSpPr>
        <p:grpSpPr>
          <a:xfrm>
            <a:off x="9944503" y="1878868"/>
            <a:ext cx="1705356" cy="1514997"/>
            <a:chOff x="0" y="0"/>
            <a:chExt cx="1705356" cy="1514997"/>
          </a:xfrm>
        </p:grpSpPr>
        <p:pic>
          <p:nvPicPr>
            <p:cNvPr id="2" name="yt_image_15650">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705356" cy="1118997"/>
            </a:xfrm>
            <a:prstGeom prst="rect">
              <a:avLst/>
            </a:prstGeom>
            <a:noFill/>
            <a:extLst>
              <a:ext uri="{909E8E84-426E-40DD-AFC4-6F175D3DCCD1}">
                <a14:hiddenFill xmlns:a14="http://schemas.microsoft.com/office/drawing/2010/main">
                  <a:solidFill>
                    <a:srgbClr val="FFFFFF"/>
                  </a:solidFill>
                </a14:hiddenFill>
              </a:ext>
            </a:extLst>
          </p:spPr>
        </p:pic>
        <p:sp>
          <p:nvSpPr>
            <p:cNvPr id="15652" name="yt_shape_15652"/>
            <p:cNvSpPr txBox="1"/>
            <p:nvPr/>
          </p:nvSpPr>
          <p:spPr>
            <a:xfrm>
              <a:off x="319397" y="115499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6241692">
            <a:extLst>
              <a:ext uri="{FF2B5EF4-FFF2-40B4-BE49-F238E27FC236}">
                <a16:creationId xmlns:a16="http://schemas.microsoft.com/office/drawing/2014/main" id="{F080F0D5-3860-017A-762C-A2AE2EEB01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3" name="文本框 2">
            <a:extLst>
              <a:ext uri="{FF2B5EF4-FFF2-40B4-BE49-F238E27FC236}">
                <a16:creationId xmlns:a16="http://schemas.microsoft.com/office/drawing/2014/main" id="{83AC6CEF-6FEF-3986-A4F3-79AEADCCDF59}"/>
              </a:ext>
            </a:extLst>
          </p:cNvPr>
          <p:cNvSpPr txBox="1"/>
          <p:nvPr/>
        </p:nvSpPr>
        <p:spPr>
          <a:xfrm>
            <a:off x="4640989" y="135275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5" name="yt_shape_15655">
            <a:extLst>
              <a:ext uri="{FF2B5EF4-FFF2-40B4-BE49-F238E27FC236}">
                <a16:creationId xmlns:a16="http://schemas.microsoft.com/office/drawing/2014/main" id="{239CC4FE-6187-65A0-04F6-7E79C1878EAA}"/>
              </a:ext>
            </a:extLst>
          </p:cNvPr>
          <p:cNvSpPr txBox="1"/>
          <p:nvPr/>
        </p:nvSpPr>
        <p:spPr>
          <a:xfrm>
            <a:off x="540000" y="357301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如图，下列结论：</a:t>
            </a:r>
            <a:r>
              <a:rPr lang="zh-CN"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ACD</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AED</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AC</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180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HE</a:t>
            </a:r>
            <a:r>
              <a:rPr lang="zh-CN" altLang="zh-CN" sz="2400" b="0" i="0" u="none">
                <a:solidFill>
                  <a:srgbClr val="000000"/>
                </a:solidFill>
                <a:effectLst/>
                <a:latin typeface="Times New Roman" pitchFamily="24"/>
                <a:ea typeface="宋体"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其中正确的是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②③④</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（填序号）</a:t>
            </a:r>
            <a:r>
              <a:rPr lang="en-US" altLang="zh-CN" sz="2400" b="0" i="0" u="none">
                <a:solidFill>
                  <a:srgbClr val="000000"/>
                </a:solidFill>
                <a:effectLst/>
                <a:latin typeface="Times New Roman" pitchFamily="24"/>
                <a:ea typeface="宋体" pitchFamily="24"/>
                <a:cs typeface="宋体" pitchFamily="24"/>
              </a:rPr>
              <a:t>.</a:t>
            </a:r>
          </a:p>
        </p:txBody>
      </p:sp>
      <p:sp>
        <p:nvSpPr>
          <p:cNvPr id="6" name="yt_shape_15659">
            <a:extLst>
              <a:ext uri="{FF2B5EF4-FFF2-40B4-BE49-F238E27FC236}">
                <a16:creationId xmlns:a16="http://schemas.microsoft.com/office/drawing/2014/main" id="{759A003A-CF8F-789F-358C-B1775D6E81B4}"/>
              </a:ext>
            </a:extLst>
          </p:cNvPr>
          <p:cNvSpPr txBox="1"/>
          <p:nvPr/>
        </p:nvSpPr>
        <p:spPr>
          <a:xfrm>
            <a:off x="539881" y="631540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7" name="yt_shape_15656" title="H_124.421104">
            <a:extLst>
              <a:ext uri="{FF2B5EF4-FFF2-40B4-BE49-F238E27FC236}">
                <a16:creationId xmlns:a16="http://schemas.microsoft.com/office/drawing/2014/main" id="{9250DD98-215A-E9FE-451F-41CA7851E993}"/>
              </a:ext>
            </a:extLst>
          </p:cNvPr>
          <p:cNvGrpSpPr/>
          <p:nvPr/>
        </p:nvGrpSpPr>
        <p:grpSpPr>
          <a:xfrm>
            <a:off x="10048516" y="4609698"/>
            <a:ext cx="1601343" cy="1580148"/>
            <a:chOff x="0" y="0"/>
            <a:chExt cx="1601343" cy="1580148"/>
          </a:xfrm>
        </p:grpSpPr>
        <p:pic>
          <p:nvPicPr>
            <p:cNvPr id="8" name="yt_image_15656">
              <a:extLst>
                <a:ext uri="{FF2B5EF4-FFF2-40B4-BE49-F238E27FC236}">
                  <a16:creationId xmlns:a16="http://schemas.microsoft.com/office/drawing/2014/main" id="{C61F5A53-92E8-96E3-D856-3896F9E9C166}"/>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1601343" cy="1184148"/>
            </a:xfrm>
            <a:prstGeom prst="rect">
              <a:avLst/>
            </a:prstGeom>
            <a:noFill/>
            <a:extLst>
              <a:ext uri="{909E8E84-426E-40DD-AFC4-6F175D3DCCD1}">
                <a14:hiddenFill xmlns:a14="http://schemas.microsoft.com/office/drawing/2010/main">
                  <a:solidFill>
                    <a:srgbClr val="FFFFFF"/>
                  </a:solidFill>
                </a14:hiddenFill>
              </a:ext>
            </a:extLst>
          </p:spPr>
        </p:pic>
        <p:sp>
          <p:nvSpPr>
            <p:cNvPr id="9" name="yt_shape_15658">
              <a:extLst>
                <a:ext uri="{FF2B5EF4-FFF2-40B4-BE49-F238E27FC236}">
                  <a16:creationId xmlns:a16="http://schemas.microsoft.com/office/drawing/2014/main" id="{AE345BD9-F85E-FD8B-CB16-F553DCD2D006}"/>
                </a:ext>
              </a:extLst>
            </p:cNvPr>
            <p:cNvSpPr txBox="1"/>
            <p:nvPr/>
          </p:nvSpPr>
          <p:spPr>
            <a:xfrm>
              <a:off x="267390" y="122014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0" name="文本框 9">
            <a:extLst>
              <a:ext uri="{FF2B5EF4-FFF2-40B4-BE49-F238E27FC236}">
                <a16:creationId xmlns:a16="http://schemas.microsoft.com/office/drawing/2014/main" id="{962A466C-AEE9-D333-3B62-68DA0593F955}"/>
              </a:ext>
            </a:extLst>
          </p:cNvPr>
          <p:cNvSpPr txBox="1"/>
          <p:nvPr/>
        </p:nvSpPr>
        <p:spPr>
          <a:xfrm>
            <a:off x="5741127" y="4001698"/>
            <a:ext cx="139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②③④</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60" name="yt_shape_15660"/>
          <p:cNvSpPr txBox="1"/>
          <p:nvPr/>
        </p:nvSpPr>
        <p:spPr>
          <a:xfrm>
            <a:off x="540000" y="900000"/>
            <a:ext cx="6719788"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没搞清三角形外角的概念而找错外角</a:t>
            </a:r>
          </a:p>
        </p:txBody>
      </p:sp>
      <p:sp>
        <p:nvSpPr>
          <p:cNvPr id="15661" name="yt_shape_15661"/>
          <p:cNvSpPr txBox="1"/>
          <p:nvPr/>
        </p:nvSpPr>
        <p:spPr>
          <a:xfrm>
            <a:off x="540119" y="13995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1" u="none">
                <a:solidFill>
                  <a:srgbClr val="000000"/>
                </a:solidFill>
                <a:effectLst/>
                <a:latin typeface="Times New Roman" pitchFamily="24"/>
                <a:ea typeface="宋体" pitchFamily="24"/>
                <a:cs typeface="宋体" pitchFamily="24"/>
              </a:rPr>
              <a:t>C</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的一个外角，</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平分∠</a:t>
            </a:r>
            <a:r>
              <a:rPr lang="zh-CN" altLang="zh-CN" sz="2400" b="0" i="1" u="none">
                <a:solidFill>
                  <a:srgbClr val="000000"/>
                </a:solidFill>
                <a:effectLst/>
                <a:latin typeface="Times New Roman" pitchFamily="24"/>
                <a:ea typeface="宋体" pitchFamily="24"/>
                <a:cs typeface="宋体" pitchFamily="24"/>
              </a:rPr>
              <a:t>C</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B</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40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1" u="none">
                <a:solidFill>
                  <a:srgbClr val="000000"/>
                </a:solidFill>
                <a:effectLst/>
                <a:latin typeface="Times New Roman" pitchFamily="24"/>
                <a:ea typeface="宋体"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的度数为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80</a:t>
            </a:r>
            <a:r>
              <a:rPr lang="en-US"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sp>
        <p:nvSpPr>
          <p:cNvPr id="15665" name="yt_shape_15665"/>
          <p:cNvSpPr txBox="1"/>
          <p:nvPr/>
        </p:nvSpPr>
        <p:spPr>
          <a:xfrm>
            <a:off x="540000" y="419223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62" name="yt_shape_15662" title="H_128.3811">
            <a:extLst>
              <a:ext uri="{FF2B5EF4-FFF2-40B4-BE49-F238E27FC236}">
                <a16:creationId xmlns:a16="http://schemas.microsoft.com/office/drawing/2014/main" id="{249740F1-2B05-4C5A-B423-6F681AEFABC2}"/>
              </a:ext>
            </a:extLst>
          </p:cNvPr>
          <p:cNvGrpSpPr/>
          <p:nvPr/>
        </p:nvGrpSpPr>
        <p:grpSpPr>
          <a:xfrm>
            <a:off x="5234749" y="2511364"/>
            <a:ext cx="1722501" cy="1630440"/>
            <a:chOff x="0" y="0"/>
            <a:chExt cx="1722501" cy="1630440"/>
          </a:xfrm>
        </p:grpSpPr>
        <p:pic>
          <p:nvPicPr>
            <p:cNvPr id="2" name="yt_image_1566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722501" cy="1234440"/>
            </a:xfrm>
            <a:prstGeom prst="rect">
              <a:avLst/>
            </a:prstGeom>
            <a:noFill/>
            <a:extLst>
              <a:ext uri="{909E8E84-426E-40DD-AFC4-6F175D3DCCD1}">
                <a14:hiddenFill xmlns:a14="http://schemas.microsoft.com/office/drawing/2010/main">
                  <a:solidFill>
                    <a:srgbClr val="FFFFFF"/>
                  </a:solidFill>
                </a14:hiddenFill>
              </a:ext>
            </a:extLst>
          </p:spPr>
        </p:pic>
        <p:sp>
          <p:nvSpPr>
            <p:cNvPr id="15664" name="yt_shape_15664"/>
            <p:cNvSpPr txBox="1"/>
            <p:nvPr/>
          </p:nvSpPr>
          <p:spPr>
            <a:xfrm>
              <a:off x="327969" y="127044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6241722">
            <a:extLst>
              <a:ext uri="{FF2B5EF4-FFF2-40B4-BE49-F238E27FC236}">
                <a16:creationId xmlns:a16="http://schemas.microsoft.com/office/drawing/2014/main" id="{74B0A226-AB69-8F84-8907-1A28A46E5A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3" name="文本框 2">
            <a:extLst>
              <a:ext uri="{FF2B5EF4-FFF2-40B4-BE49-F238E27FC236}">
                <a16:creationId xmlns:a16="http://schemas.microsoft.com/office/drawing/2014/main" id="{C18306AC-6392-1DA8-888D-02956D63F813}"/>
              </a:ext>
            </a:extLst>
          </p:cNvPr>
          <p:cNvSpPr txBox="1"/>
          <p:nvPr/>
        </p:nvSpPr>
        <p:spPr>
          <a:xfrm>
            <a:off x="2786908" y="1828247"/>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80</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66" name="yt_shape_15666"/>
          <p:cNvSpPr txBox="1"/>
          <p:nvPr/>
        </p:nvSpPr>
        <p:spPr>
          <a:xfrm>
            <a:off x="540000" y="900000"/>
            <a:ext cx="4078039" cy="693395"/>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69c35286-723e-498f-85f1-bac29d48af9f.png&quot;}"/>
            </a:endParaRPr>
          </a:p>
        </p:txBody>
      </p:sp>
      <p:sp>
        <p:nvSpPr>
          <p:cNvPr id="15667" name="yt_shape_15667"/>
          <p:cNvSpPr txBox="1"/>
          <p:nvPr/>
        </p:nvSpPr>
        <p:spPr>
          <a:xfrm>
            <a:off x="540119" y="1644183"/>
            <a:ext cx="11820577"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8</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本溪市中考</a:t>
            </a:r>
            <a:r>
              <a:rPr lang="zh-CN" altLang="zh-CN" sz="2400" b="0" i="0" u="none" dirty="0">
                <a:solidFill>
                  <a:srgbClr val="000000"/>
                </a:solidFill>
                <a:effectLst/>
                <a:latin typeface="Times New Roman" pitchFamily="24"/>
                <a:ea typeface="宋体" pitchFamily="24"/>
                <a:cs typeface="宋体" pitchFamily="24"/>
              </a:rPr>
              <a:t>）一副三角板如图所示摆放，若∠</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黑体" pitchFamily="24"/>
                <a:cs typeface="黑体" pitchFamily="24"/>
              </a:rPr>
              <a:t>＝</a:t>
            </a:r>
            <a:r>
              <a:rPr lang="en-US" altLang="zh-CN" sz="2400" b="0" i="0" u="none" dirty="0">
                <a:solidFill>
                  <a:srgbClr val="000000"/>
                </a:solidFill>
                <a:effectLst/>
                <a:latin typeface="Times New Roman" pitchFamily="24"/>
                <a:ea typeface="Times New Roman" pitchFamily="24"/>
                <a:cs typeface="宋体" pitchFamily="24"/>
              </a:rPr>
              <a:t>80</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，则∠</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的度数是（</a:t>
            </a:r>
            <a:r>
              <a:rPr lang="zh-CN" altLang="zh-CN" sz="24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p:graphicFrame>
        <p:nvGraphicFramePr>
          <p:cNvPr id="15671" name="yt_table_15671_skip"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27400186"/>
              </p:ext>
            </p:extLst>
          </p:nvPr>
        </p:nvGraphicFramePr>
        <p:xfrm>
          <a:off x="566928" y="2384435"/>
          <a:ext cx="9017763" cy="424371"/>
        </p:xfrm>
        <a:graphic>
          <a:graphicData uri="http://schemas.openxmlformats.org/drawingml/2006/table">
            <a:tbl>
              <a:tblPr/>
              <a:tblGrid>
                <a:gridCol w="2422843">
                  <a:extLst>
                    <a:ext uri="{9D8B030D-6E8A-4147-A177-3AD203B41FA5}">
                      <a16:colId xmlns:a16="http://schemas.microsoft.com/office/drawing/2014/main" val="10832"/>
                    </a:ext>
                  </a:extLst>
                </a:gridCol>
                <a:gridCol w="2405380">
                  <a:extLst>
                    <a:ext uri="{9D8B030D-6E8A-4147-A177-3AD203B41FA5}">
                      <a16:colId xmlns:a16="http://schemas.microsoft.com/office/drawing/2014/main" val="10833"/>
                    </a:ext>
                  </a:extLst>
                </a:gridCol>
                <a:gridCol w="2557780">
                  <a:extLst>
                    <a:ext uri="{9D8B030D-6E8A-4147-A177-3AD203B41FA5}">
                      <a16:colId xmlns:a16="http://schemas.microsoft.com/office/drawing/2014/main" val="10834"/>
                    </a:ext>
                  </a:extLst>
                </a:gridCol>
                <a:gridCol w="1631760">
                  <a:extLst>
                    <a:ext uri="{9D8B030D-6E8A-4147-A177-3AD203B41FA5}">
                      <a16:colId xmlns:a16="http://schemas.microsoft.com/office/drawing/2014/main" val="1083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A.80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B</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95</a:t>
                      </a:r>
                      <a:r>
                        <a:rPr lang="en-US" altLang="zh-CN" sz="2400" b="0" i="0" u="none" dirty="0">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100</a:t>
                      </a:r>
                      <a:r>
                        <a:rPr lang="en-US" altLang="zh-CN" sz="2400" b="0" i="0" u="none">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110</a:t>
                      </a:r>
                      <a:r>
                        <a:rPr lang="en-US" altLang="zh-CN" sz="2400" b="0" i="0" u="none" dirty="0">
                          <a:solidFill>
                            <a:srgbClr val="000000"/>
                          </a:solidFill>
                          <a:effectLst/>
                          <a:latin typeface="Times New Roman" pitchFamily="24"/>
                          <a:ea typeface="宋体"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6"/>
                  </a:ext>
                </a:extLst>
              </a:tr>
            </a:tbl>
          </a:graphicData>
        </a:graphic>
      </p:graphicFrame>
      <p:grpSp>
        <p:nvGrpSpPr>
          <p:cNvPr id="15668" name="yt_shape_15668_skip" title="H_121.0011">
            <a:extLst>
              <a:ext uri="{FF2B5EF4-FFF2-40B4-BE49-F238E27FC236}">
                <a16:creationId xmlns:a16="http://schemas.microsoft.com/office/drawing/2014/main" id="{249740F1-2B05-4C5A-B423-6F681AEFABC2}"/>
              </a:ext>
            </a:extLst>
          </p:cNvPr>
          <p:cNvGrpSpPr/>
          <p:nvPr/>
        </p:nvGrpSpPr>
        <p:grpSpPr>
          <a:xfrm>
            <a:off x="9583395" y="2603618"/>
            <a:ext cx="2066544" cy="1536714"/>
            <a:chOff x="0" y="0"/>
            <a:chExt cx="2066544" cy="1536714"/>
          </a:xfrm>
        </p:grpSpPr>
        <p:pic>
          <p:nvPicPr>
            <p:cNvPr id="3" name="yt_image_15668">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066544" cy="1140714"/>
            </a:xfrm>
            <a:prstGeom prst="rect">
              <a:avLst/>
            </a:prstGeom>
            <a:noFill/>
            <a:extLst>
              <a:ext uri="{909E8E84-426E-40DD-AFC4-6F175D3DCCD1}">
                <a14:hiddenFill xmlns:a14="http://schemas.microsoft.com/office/drawing/2010/main">
                  <a:solidFill>
                    <a:srgbClr val="FFFFFF"/>
                  </a:solidFill>
                </a14:hiddenFill>
              </a:ext>
            </a:extLst>
          </p:spPr>
        </p:pic>
        <p:sp>
          <p:nvSpPr>
            <p:cNvPr id="15670" name="yt_shape_15670"/>
            <p:cNvSpPr txBox="1"/>
            <p:nvPr/>
          </p:nvSpPr>
          <p:spPr>
            <a:xfrm>
              <a:off x="499991" y="117671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5673" name="yt_shape_15673"/>
          <p:cNvSpPr txBox="1"/>
          <p:nvPr/>
        </p:nvSpPr>
        <p:spPr>
          <a:xfrm>
            <a:off x="540000" y="4190781"/>
            <a:ext cx="784028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恒满足的关系式是（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5677" name="yt_table_15677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31954260"/>
              </p:ext>
            </p:extLst>
          </p:nvPr>
        </p:nvGraphicFramePr>
        <p:xfrm>
          <a:off x="540000" y="4670084"/>
          <a:ext cx="3624263" cy="1697484"/>
        </p:xfrm>
        <a:graphic>
          <a:graphicData uri="http://schemas.openxmlformats.org/drawingml/2006/table">
            <a:tbl>
              <a:tblPr/>
              <a:tblGrid>
                <a:gridCol w="3624263">
                  <a:extLst>
                    <a:ext uri="{9D8B030D-6E8A-4147-A177-3AD203B41FA5}">
                      <a16:colId xmlns:a16="http://schemas.microsoft.com/office/drawing/2014/main" val="1083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6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70"/>
                  </a:ext>
                </a:extLst>
              </a:tr>
            </a:tbl>
          </a:graphicData>
        </a:graphic>
      </p:graphicFrame>
      <p:grpSp>
        <p:nvGrpSpPr>
          <p:cNvPr id="15674" name="yt_shape_15674_skip" title="H_147.8211">
            <a:extLst>
              <a:ext uri="{FF2B5EF4-FFF2-40B4-BE49-F238E27FC236}">
                <a16:creationId xmlns:a16="http://schemas.microsoft.com/office/drawing/2014/main" id="{249740F1-2B05-4C5A-B423-6F681AEFABC2}"/>
              </a:ext>
            </a:extLst>
          </p:cNvPr>
          <p:cNvGrpSpPr/>
          <p:nvPr/>
        </p:nvGrpSpPr>
        <p:grpSpPr>
          <a:xfrm>
            <a:off x="9237142" y="4670084"/>
            <a:ext cx="2412873" cy="1877328"/>
            <a:chOff x="0" y="0"/>
            <a:chExt cx="2412873" cy="1877328"/>
          </a:xfrm>
        </p:grpSpPr>
        <p:pic>
          <p:nvPicPr>
            <p:cNvPr id="2" name="yt_image_15674">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2412873" cy="1481328"/>
            </a:xfrm>
            <a:prstGeom prst="rect">
              <a:avLst/>
            </a:prstGeom>
            <a:noFill/>
            <a:extLst>
              <a:ext uri="{909E8E84-426E-40DD-AFC4-6F175D3DCCD1}">
                <a14:hiddenFill xmlns:a14="http://schemas.microsoft.com/office/drawing/2010/main">
                  <a:solidFill>
                    <a:srgbClr val="FFFFFF"/>
                  </a:solidFill>
                </a14:hiddenFill>
              </a:ext>
            </a:extLst>
          </p:spPr>
        </p:pic>
        <p:sp>
          <p:nvSpPr>
            <p:cNvPr id="15676" name="yt_shape_15676"/>
            <p:cNvSpPr txBox="1"/>
            <p:nvPr/>
          </p:nvSpPr>
          <p:spPr>
            <a:xfrm>
              <a:off x="673155" y="151732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5" name="yt_shape_1684746241751">
            <a:extLst>
              <a:ext uri="{FF2B5EF4-FFF2-40B4-BE49-F238E27FC236}">
                <a16:creationId xmlns:a16="http://schemas.microsoft.com/office/drawing/2014/main" id="{52DA421A-5A14-1A72-96F7-6868339D5A4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4" name="文本框 3">
            <a:extLst>
              <a:ext uri="{FF2B5EF4-FFF2-40B4-BE49-F238E27FC236}">
                <a16:creationId xmlns:a16="http://schemas.microsoft.com/office/drawing/2014/main" id="{5DE0E4E9-730E-F70A-D3DC-99E8645476AE}"/>
              </a:ext>
            </a:extLst>
          </p:cNvPr>
          <p:cNvSpPr txBox="1"/>
          <p:nvPr/>
        </p:nvSpPr>
        <p:spPr>
          <a:xfrm>
            <a:off x="10994305" y="159944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a:t>
            </a:r>
            <a:endParaRPr lang="zh-CN" altLang="en-US" dirty="0">
              <a:solidFill>
                <a:srgbClr val="FF0000"/>
              </a:solidFill>
            </a:endParaRPr>
          </a:p>
        </p:txBody>
      </p:sp>
      <p:sp>
        <p:nvSpPr>
          <p:cNvPr id="6" name="文本框 5">
            <a:extLst>
              <a:ext uri="{FF2B5EF4-FFF2-40B4-BE49-F238E27FC236}">
                <a16:creationId xmlns:a16="http://schemas.microsoft.com/office/drawing/2014/main" id="{5CEEF575-99D1-982D-5C0F-23E8455336B8}"/>
              </a:ext>
            </a:extLst>
          </p:cNvPr>
          <p:cNvSpPr txBox="1"/>
          <p:nvPr/>
        </p:nvSpPr>
        <p:spPr>
          <a:xfrm>
            <a:off x="7384189" y="414397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79" name="yt_shape_15679"/>
          <p:cNvSpPr txBox="1"/>
          <p:nvPr/>
        </p:nvSpPr>
        <p:spPr>
          <a:xfrm>
            <a:off x="540119" y="900000"/>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如图，已知∠</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1" u="none">
                <a:solidFill>
                  <a:srgbClr val="000000"/>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35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zh-CN" altLang="zh-CN" sz="2400" b="0" i="1" u="none">
                <a:solidFill>
                  <a:srgbClr val="000000"/>
                </a:solidFill>
                <a:effectLst/>
                <a:latin typeface="Times New Roman" pitchFamily="24"/>
                <a:ea typeface="宋体" pitchFamily="24"/>
                <a:cs typeface="宋体" pitchFamily="24"/>
              </a:rPr>
              <a:t>BD</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的度数等于</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80</a:t>
            </a:r>
            <a:r>
              <a:rPr lang="en-US"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sp>
        <p:nvSpPr>
          <p:cNvPr id="15683" name="yt_shape_15683"/>
          <p:cNvSpPr txBox="1"/>
          <p:nvPr/>
        </p:nvSpPr>
        <p:spPr>
          <a:xfrm>
            <a:off x="540000" y="321253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80" name="yt_shape_15680" title="H_128.3811">
            <a:extLst>
              <a:ext uri="{FF2B5EF4-FFF2-40B4-BE49-F238E27FC236}">
                <a16:creationId xmlns:a16="http://schemas.microsoft.com/office/drawing/2014/main" id="{249740F1-2B05-4C5A-B423-6F681AEFABC2}"/>
              </a:ext>
            </a:extLst>
          </p:cNvPr>
          <p:cNvGrpSpPr/>
          <p:nvPr/>
        </p:nvGrpSpPr>
        <p:grpSpPr>
          <a:xfrm>
            <a:off x="5487352" y="1531667"/>
            <a:ext cx="1217295" cy="1630440"/>
            <a:chOff x="0" y="0"/>
            <a:chExt cx="1217295" cy="1630440"/>
          </a:xfrm>
        </p:grpSpPr>
        <p:pic>
          <p:nvPicPr>
            <p:cNvPr id="2" name="yt_image_1568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217295" cy="1234440"/>
            </a:xfrm>
            <a:prstGeom prst="rect">
              <a:avLst/>
            </a:prstGeom>
            <a:noFill/>
            <a:extLst>
              <a:ext uri="{909E8E84-426E-40DD-AFC4-6F175D3DCCD1}">
                <a14:hiddenFill xmlns:a14="http://schemas.microsoft.com/office/drawing/2010/main">
                  <a:solidFill>
                    <a:srgbClr val="FFFFFF"/>
                  </a:solidFill>
                </a14:hiddenFill>
              </a:ext>
            </a:extLst>
          </p:spPr>
        </p:pic>
        <p:sp>
          <p:nvSpPr>
            <p:cNvPr id="15682" name="yt_shape_15682"/>
            <p:cNvSpPr txBox="1"/>
            <p:nvPr/>
          </p:nvSpPr>
          <p:spPr>
            <a:xfrm>
              <a:off x="-816" y="1270440"/>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408C60EE-8FB2-04B3-F79D-611BFDE6655F}"/>
              </a:ext>
            </a:extLst>
          </p:cNvPr>
          <p:cNvSpPr txBox="1"/>
          <p:nvPr/>
        </p:nvSpPr>
        <p:spPr>
          <a:xfrm>
            <a:off x="10465646" y="853194"/>
            <a:ext cx="7896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80</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84" name="yt_shape_15684"/>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182</a:t>
            </a:r>
            <a:r>
              <a:rPr lang="zh-CN" altLang="zh-CN" sz="2400" b="0" i="0" u="none">
                <a:solidFill>
                  <a:srgbClr val="000000"/>
                </a:solidFill>
                <a:effectLst/>
                <a:latin typeface="Times New Roman" pitchFamily="24"/>
                <a:ea typeface="楷体" pitchFamily="24"/>
                <a:cs typeface="宋体" pitchFamily="24"/>
              </a:rPr>
              <a:t>页例</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变式</a:t>
            </a:r>
            <a:r>
              <a:rPr lang="zh-CN" altLang="zh-CN" sz="2400" b="0" i="0" u="none">
                <a:solidFill>
                  <a:srgbClr val="000000"/>
                </a:solidFill>
                <a:effectLst/>
                <a:latin typeface="Times New Roman"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的外角平分线与</a:t>
            </a:r>
            <a:r>
              <a:rPr lang="en-US" altLang="zh-CN" sz="2400" b="0" i="1" u="none">
                <a:solidFill>
                  <a:srgbClr val="000000"/>
                </a:solidFill>
                <a:effectLst/>
                <a:latin typeface="Times New Roman" pitchFamily="24"/>
                <a:ea typeface="Times New Roman" pitchFamily="24"/>
                <a:cs typeface="宋体" pitchFamily="24"/>
              </a:rPr>
              <a:t>BA</a:t>
            </a:r>
            <a:r>
              <a:rPr lang="zh-CN" altLang="zh-CN" sz="2400" b="0" i="0" u="none">
                <a:solidFill>
                  <a:srgbClr val="000000"/>
                </a:solidFill>
                <a:effectLst/>
                <a:latin typeface="Times New Roman" pitchFamily="24"/>
                <a:ea typeface="宋体" pitchFamily="24"/>
                <a:cs typeface="宋体" pitchFamily="24"/>
              </a:rPr>
              <a:t>的延长线的交点</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求证：∠</a:t>
            </a:r>
            <a:r>
              <a:rPr lang="zh-CN" altLang="zh-CN" sz="2400" b="0" i="1" u="none">
                <a:solidFill>
                  <a:srgbClr val="000000"/>
                </a:solidFill>
                <a:effectLst/>
                <a:latin typeface="Times New Roman" pitchFamily="24"/>
                <a:ea typeface="宋体" pitchFamily="24"/>
                <a:cs typeface="宋体" pitchFamily="24"/>
              </a:rPr>
              <a:t>B</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p>
        </p:txBody>
      </p:sp>
      <p:sp>
        <p:nvSpPr>
          <p:cNvPr id="15688" name="yt_shape_15688"/>
          <p:cNvSpPr txBox="1"/>
          <p:nvPr/>
        </p:nvSpPr>
        <p:spPr>
          <a:xfrm>
            <a:off x="540000" y="383436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685" name="yt_shape_15685" title="H_139.5411">
            <a:extLst>
              <a:ext uri="{FF2B5EF4-FFF2-40B4-BE49-F238E27FC236}">
                <a16:creationId xmlns:a16="http://schemas.microsoft.com/office/drawing/2014/main" id="{249740F1-2B05-4C5A-B423-6F681AEFABC2}"/>
              </a:ext>
            </a:extLst>
          </p:cNvPr>
          <p:cNvGrpSpPr/>
          <p:nvPr/>
        </p:nvGrpSpPr>
        <p:grpSpPr>
          <a:xfrm>
            <a:off x="8832304" y="2542914"/>
            <a:ext cx="2966085" cy="1772172"/>
            <a:chOff x="0" y="0"/>
            <a:chExt cx="2966085" cy="1772172"/>
          </a:xfrm>
        </p:grpSpPr>
        <p:pic>
          <p:nvPicPr>
            <p:cNvPr id="2" name="yt_image_1568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966085" cy="1376172"/>
            </a:xfrm>
            <a:prstGeom prst="rect">
              <a:avLst/>
            </a:prstGeom>
            <a:noFill/>
            <a:extLst>
              <a:ext uri="{909E8E84-426E-40DD-AFC4-6F175D3DCCD1}">
                <a14:hiddenFill xmlns:a14="http://schemas.microsoft.com/office/drawing/2010/main">
                  <a:solidFill>
                    <a:srgbClr val="FFFFFF"/>
                  </a:solidFill>
                </a14:hiddenFill>
              </a:ext>
            </a:extLst>
          </p:spPr>
        </p:pic>
        <p:sp>
          <p:nvSpPr>
            <p:cNvPr id="15687" name="yt_shape_15687"/>
            <p:cNvSpPr txBox="1"/>
            <p:nvPr/>
          </p:nvSpPr>
          <p:spPr>
            <a:xfrm>
              <a:off x="873578" y="1412172"/>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5689">
            <a:extLst>
              <a:ext uri="{FF2B5EF4-FFF2-40B4-BE49-F238E27FC236}">
                <a16:creationId xmlns:a16="http://schemas.microsoft.com/office/drawing/2014/main" id="{7EDB211D-F403-B494-993C-84C8D414C95E}"/>
              </a:ext>
            </a:extLst>
          </p:cNvPr>
          <p:cNvSpPr txBox="1"/>
          <p:nvPr/>
        </p:nvSpPr>
        <p:spPr>
          <a:xfrm>
            <a:off x="540000" y="2060848"/>
            <a:ext cx="4581382"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证明</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黑体" pitchFamily="24"/>
                <a:cs typeface="宋体" pitchFamily="24"/>
              </a:rPr>
              <a:t>是</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ADC</a:t>
            </a:r>
            <a:r>
              <a:rPr lang="zh-CN" altLang="zh-CN" sz="2400" b="0" i="0" u="none">
                <a:solidFill>
                  <a:srgbClr val="FF0000"/>
                </a:solidFill>
                <a:effectLst/>
                <a:latin typeface="Times New Roman" pitchFamily="24"/>
                <a:ea typeface="黑体" pitchFamily="24"/>
                <a:cs typeface="宋体" pitchFamily="24"/>
              </a:rPr>
              <a:t>的外角</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AC</a:t>
            </a:r>
            <a:r>
              <a:rPr lang="zh-CN" altLang="zh-CN" sz="2400" b="0" i="0" u="none">
                <a:solidFill>
                  <a:srgbClr val="FF0000"/>
                </a:solidFill>
                <a:effectLst/>
                <a:latin typeface="Times New Roman" pitchFamily="24"/>
                <a:ea typeface="宋体" pitchFamily="24"/>
                <a:cs typeface="宋体" pitchFamily="24"/>
              </a:rPr>
              <a:t>D</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DCE</a:t>
            </a:r>
            <a:r>
              <a:rPr lang="zh-CN" altLang="zh-CN" sz="2400" b="0" i="0" u="none">
                <a:solidFill>
                  <a:srgbClr val="FF0000"/>
                </a:solidFill>
                <a:effectLst/>
                <a:latin typeface="Times New Roman" pitchFamily="24"/>
                <a:ea typeface="黑体" pitchFamily="24"/>
                <a:cs typeface="宋体" pitchFamily="24"/>
              </a:rPr>
              <a:t>是</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BCD</a:t>
            </a:r>
            <a:r>
              <a:rPr lang="zh-CN" altLang="zh-CN" sz="2400" b="0" i="0" u="none">
                <a:solidFill>
                  <a:srgbClr val="FF0000"/>
                </a:solidFill>
                <a:effectLst/>
                <a:latin typeface="Times New Roman" pitchFamily="24"/>
                <a:ea typeface="黑体" pitchFamily="24"/>
                <a:cs typeface="宋体" pitchFamily="24"/>
              </a:rPr>
              <a:t>的外角</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DCE</a:t>
            </a:r>
            <a:r>
              <a:rPr lang="zh-CN" altLang="zh-CN" sz="2400" b="0" i="0" u="none">
                <a:solidFill>
                  <a:srgbClr val="FF0000"/>
                </a:solidFill>
                <a:effectLst/>
                <a:latin typeface="Times New Roman" pitchFamily="24"/>
                <a:ea typeface="宋体" pitchFamily="24"/>
                <a:cs typeface="宋体" pitchFamily="24"/>
              </a:rPr>
              <a:t>＞∠B.</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又</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Times New Roman" pitchFamily="24"/>
                <a:ea typeface="黑体" pitchFamily="24"/>
                <a:cs typeface="宋体" pitchFamily="24"/>
              </a:rPr>
              <a:t>是</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ACB</a:t>
            </a:r>
            <a:r>
              <a:rPr lang="zh-CN" altLang="zh-CN" sz="2400" b="0" i="0" u="none">
                <a:solidFill>
                  <a:srgbClr val="FF0000"/>
                </a:solidFill>
                <a:effectLst/>
                <a:latin typeface="Times New Roman" pitchFamily="24"/>
                <a:ea typeface="黑体" pitchFamily="24"/>
                <a:cs typeface="宋体" pitchFamily="24"/>
              </a:rPr>
              <a:t>的外角平分线</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ACD</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DCE</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zh-CN" altLang="zh-CN" sz="2400" b="0" i="1" u="none">
                <a:solidFill>
                  <a:srgbClr val="FF0000"/>
                </a:solidFill>
                <a:effectLst/>
                <a:latin typeface="Times New Roman" pitchFamily="24"/>
                <a:ea typeface="宋体" pitchFamily="24"/>
                <a:cs typeface="宋体" pitchFamily="24"/>
              </a:rPr>
              <a:t>B</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宋体" pitchFamily="24"/>
                <a:cs typeface="宋体" pitchFamily="24"/>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1371</Words>
  <Application>Microsoft Office PowerPoint</Application>
  <PresentationFormat>宽屏</PresentationFormat>
  <Paragraphs>108</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宋体</vt:lpstr>
      <vt:lpstr>Arial</vt:lpstr>
      <vt:lpstr>Calibri Light</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shi jiaqing</cp:lastModifiedBy>
  <cp:revision>48</cp:revision>
  <dcterms:created xsi:type="dcterms:W3CDTF">2023-05-05T05:33:00Z</dcterms:created>
  <dcterms:modified xsi:type="dcterms:W3CDTF">2023-05-23T09:16:45Z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