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8" r:id="rId3"/>
    <p:sldId id="371" r:id="rId4"/>
    <p:sldId id="372" r:id="rId5"/>
    <p:sldId id="373" r:id="rId6"/>
    <p:sldId id="379" r:id="rId7"/>
    <p:sldId id="384" r:id="rId8"/>
    <p:sldId id="386" r:id="rId9"/>
    <p:sldId id="389" r:id="rId10"/>
    <p:sldId id="399" r:id="rId11"/>
    <p:sldId id="393" r:id="rId12"/>
    <p:sldId id="400" r:id="rId13"/>
    <p:sldId id="395" r:id="rId14"/>
    <p:sldId id="398" r:id="rId1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bin"/><Relationship Id="rId2" Type="http://schemas.openxmlformats.org/officeDocument/2006/relationships/image" Target="../media/image5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38" name="yt_shape_12838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07bf4b47-3670-4978-9f6e-6703a19e8770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839" name="yt_shape_12839"/>
              <p:cNvSpPr txBox="1"/>
              <p:nvPr/>
            </p:nvSpPr>
            <p:spPr>
              <a:xfrm>
                <a:off x="540119" y="1653160"/>
                <a:ext cx="11111999" cy="114704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）的图象都是经过点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,0</m:t>
                        </m: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的一条直线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也可看作由正比例函数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向上或向下平移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个单位得到的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2839" name="yt_shape_12839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53160"/>
                <a:ext cx="11111999" cy="1147045"/>
              </a:xfrm>
              <a:prstGeom prst="rect">
                <a:avLst/>
              </a:prstGeom>
              <a:blipFill>
                <a:blip r:embed="rId2"/>
                <a:stretch>
                  <a:fillRect l="-1701" r="-1592" b="-159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841" name="yt_shape_12841"/>
          <p:cNvSpPr txBox="1"/>
          <p:nvPr/>
        </p:nvSpPr>
        <p:spPr>
          <a:xfrm>
            <a:off x="540000" y="2850993"/>
            <a:ext cx="52530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一般地，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）的性质是：</a:t>
            </a:r>
          </a:p>
        </p:txBody>
      </p:sp>
      <p:sp>
        <p:nvSpPr>
          <p:cNvPr id="12842" name="yt_shape_12842"/>
          <p:cNvSpPr txBox="1"/>
          <p:nvPr/>
        </p:nvSpPr>
        <p:spPr>
          <a:xfrm>
            <a:off x="540119" y="333029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的增大而</a:t>
            </a:r>
            <a:r>
              <a:rPr lang="zh-CN" altLang="zh-CN" sz="100" b="0" i="0" spc="15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spc="15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增大</a:t>
            </a:r>
            <a:r>
              <a:rPr lang="zh-CN" altLang="zh-CN" sz="2400" b="0" i="0" u="sng" spc="15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15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；当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的增大而</a:t>
            </a:r>
            <a:r>
              <a:rPr lang="zh-CN" altLang="zh-CN" sz="100" b="0" i="0" spc="15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spc="15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减小</a:t>
            </a:r>
            <a:r>
              <a:rPr lang="zh-CN" altLang="zh-CN" sz="2400" b="0" i="0" u="sng" spc="15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15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反映在图象上是</a:t>
            </a:r>
            <a:r>
              <a:rPr lang="zh-CN" altLang="zh-CN" sz="100" b="0" i="0" spc="15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spc="15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 spc="15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15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时图象从左向右是“上升”的；</a:t>
            </a:r>
            <a:r>
              <a:rPr lang="zh-CN" altLang="zh-CN" sz="100" b="0" i="0" spc="15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spc="15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 spc="15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15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时图象从左向右是“下降”的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5910777">
            <a:extLst>
              <a:ext uri="{FF2B5EF4-FFF2-40B4-BE49-F238E27FC236}">
                <a16:creationId xmlns:a16="http://schemas.microsoft.com/office/drawing/2014/main" id="{D23E8349-AF47-DC6A-A642-34A41DEAE379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11CBB4B-0EBB-CC0F-6F5D-08FEB5E52F5D}"/>
              </a:ext>
            </a:extLst>
          </p:cNvPr>
          <p:cNvSpPr txBox="1"/>
          <p:nvPr/>
        </p:nvSpPr>
        <p:spPr>
          <a:xfrm>
            <a:off x="6871546" y="1606354"/>
            <a:ext cx="1399286" cy="80519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177169-541B-3C6C-D4D7-737ABB675EC8}"/>
              </a:ext>
            </a:extLst>
          </p:cNvPr>
          <p:cNvSpPr txBox="1"/>
          <p:nvPr/>
        </p:nvSpPr>
        <p:spPr>
          <a:xfrm>
            <a:off x="6341321" y="2317935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｜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CBF99B7-4E0B-E6ED-826C-335875CF35B6}"/>
              </a:ext>
            </a:extLst>
          </p:cNvPr>
          <p:cNvSpPr txBox="1"/>
          <p:nvPr/>
        </p:nvSpPr>
        <p:spPr>
          <a:xfrm>
            <a:off x="4344246" y="3283490"/>
            <a:ext cx="827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增大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DC7DB22-1031-0F10-CA3E-E8F65358E6DA}"/>
              </a:ext>
            </a:extLst>
          </p:cNvPr>
          <p:cNvSpPr txBox="1"/>
          <p:nvPr/>
        </p:nvSpPr>
        <p:spPr>
          <a:xfrm>
            <a:off x="9552832" y="3283490"/>
            <a:ext cx="827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减小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6059F52-214B-125C-23F9-5CF9E06B8BF1}"/>
              </a:ext>
            </a:extLst>
          </p:cNvPr>
          <p:cNvSpPr txBox="1"/>
          <p:nvPr/>
        </p:nvSpPr>
        <p:spPr>
          <a:xfrm>
            <a:off x="2415433" y="3758978"/>
            <a:ext cx="8293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F7F682-3992-7348-1A5A-754EEE36FF66}"/>
              </a:ext>
            </a:extLst>
          </p:cNvPr>
          <p:cNvSpPr txBox="1"/>
          <p:nvPr/>
        </p:nvSpPr>
        <p:spPr>
          <a:xfrm>
            <a:off x="8287596" y="3758978"/>
            <a:ext cx="8293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6" name="yt_shape_1289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为何值时，这条直线平行于直线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？并求此时与坐标轴围成的三角形面积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897" name="yt_shape_12897"/>
              <p:cNvSpPr txBox="1"/>
              <p:nvPr/>
            </p:nvSpPr>
            <p:spPr>
              <a:xfrm>
                <a:off x="540000" y="1859435"/>
                <a:ext cx="8810104" cy="33627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此时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令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令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所以该一次函数图象与坐标轴围成的三角形面积为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897" name="yt_shape_12897" descr="{&quot;rangeId&quot;:29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9435"/>
                <a:ext cx="8810104" cy="3362780"/>
              </a:xfrm>
              <a:prstGeom prst="rect">
                <a:avLst/>
              </a:prstGeom>
              <a:blipFill>
                <a:blip r:embed="rId2"/>
                <a:stretch>
                  <a:fillRect l="-2145" r="-1107" b="-21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8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8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8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8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9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9" name="yt_shape_12899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a9677249-d95a-4fe3-8b80-2b42dd842fd1.png&quot;}"/>
            </a:endParaRPr>
          </a:p>
        </p:txBody>
      </p:sp>
      <p:sp>
        <p:nvSpPr>
          <p:cNvPr id="12900" name="yt_shape_12900"/>
          <p:cNvSpPr txBox="1"/>
          <p:nvPr/>
        </p:nvSpPr>
        <p:spPr>
          <a:xfrm>
            <a:off x="540119" y="165316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在平面直角坐标系中，一次函数的图象与坐标轴围成的三角形，叫做此一次函数的坐标三角形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例如，图中的一次函数的图象与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轴分别交于点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为此函数的坐标三角形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904" name="yt_shape_12904"/>
          <p:cNvSpPr txBox="1"/>
          <p:nvPr/>
        </p:nvSpPr>
        <p:spPr>
          <a:xfrm>
            <a:off x="540000" y="522193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901" name="yt_shape_12901" title="H_151.6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37619" y="3245090"/>
            <a:ext cx="1516761" cy="1926477"/>
            <a:chOff x="0" y="0"/>
            <a:chExt cx="1516761" cy="1926477"/>
          </a:xfrm>
        </p:grpSpPr>
        <p:pic>
          <p:nvPicPr>
            <p:cNvPr id="2" name="yt_image_12901">
              <a:extLst>
                <a:ext uri="">
                  <a16:creationId xmlns="" xmlns:a16="http://schemas.microsoft.com/office/drawing/2014/main" xmlns:mc="http://schemas.openxmlformats.org/markup-compatibility/2006" xmlns:a14="http://schemas.microsoft.com/office/drawing/2010/main" xmlns:m="http://schemas.openxmlformats.org/officeDocument/2006/math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16761" cy="15304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03" name="yt_shape_12903"/>
            <p:cNvSpPr txBox="1"/>
            <p:nvPr/>
          </p:nvSpPr>
          <p:spPr>
            <a:xfrm>
              <a:off x="148916" y="156647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2905" name="yt_shape_12905"/>
              <p:cNvSpPr txBox="1"/>
              <p:nvPr/>
            </p:nvSpPr>
            <p:spPr>
              <a:xfrm>
                <a:off x="540000" y="5595370"/>
                <a:ext cx="6557885" cy="6402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）求函数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的坐标三角形的三边长；</a:t>
                </a: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12905" name="yt_shape_12905" descr="{&quot;rangeId&quot;:31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595370"/>
                <a:ext cx="6557885" cy="640240"/>
              </a:xfrm>
              <a:prstGeom prst="rect">
                <a:avLst/>
              </a:prstGeom>
              <a:blipFill>
                <a:blip r:embed="rId3"/>
                <a:stretch>
                  <a:fillRect l="-2884" r="-1860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yt_shape_1684745910970">
            <a:extLst>
              <a:ext uri="{FF2B5EF4-FFF2-40B4-BE49-F238E27FC236}">
                <a16:creationId xmlns:a16="http://schemas.microsoft.com/office/drawing/2014/main" id="{55C94D1A-F367-4A23-9239-79747CCF49AD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907" name="yt_shape_12907"/>
              <p:cNvSpPr txBox="1"/>
              <p:nvPr/>
            </p:nvSpPr>
            <p:spPr>
              <a:xfrm>
                <a:off x="540119" y="900000"/>
                <a:ext cx="11111999" cy="110793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为常数）的坐标三角形的周长为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，则此三角形的面积为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2907" name="yt_shape_12907" descr="{&quot;rangeId&quot;:3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07932"/>
              </a:xfrm>
              <a:prstGeom prst="rect">
                <a:avLst/>
              </a:prstGeom>
              <a:blipFill>
                <a:blip r:embed="rId2"/>
                <a:stretch>
                  <a:fillRect l="-1701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909" name="yt_shape_12909"/>
              <p:cNvSpPr txBox="1"/>
              <p:nvPr/>
            </p:nvSpPr>
            <p:spPr>
              <a:xfrm>
                <a:off x="540119" y="2058720"/>
                <a:ext cx="10236401" cy="115749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设函数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轴的交点分别为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由勾股定理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909" name="yt_shape_129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58720"/>
                <a:ext cx="10236401" cy="1157496"/>
              </a:xfrm>
              <a:prstGeom prst="rect">
                <a:avLst/>
              </a:prstGeom>
              <a:blipFill>
                <a:blip r:embed="rId3"/>
                <a:stretch>
                  <a:fillRect l="-1846" r="-179" b="-147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06CD632-1699-3786-5421-E554D16089D5}"/>
              </a:ext>
            </a:extLst>
          </p:cNvPr>
          <p:cNvSpPr txBox="1"/>
          <p:nvPr/>
        </p:nvSpPr>
        <p:spPr>
          <a:xfrm>
            <a:off x="1059708" y="1526040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9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9" grpId="0" build="allAtOnce"/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11" name="yt_shape_12911"/>
          <p:cNvSpPr txBox="1"/>
          <p:nvPr/>
        </p:nvSpPr>
        <p:spPr>
          <a:xfrm>
            <a:off x="3338835" y="900000"/>
            <a:ext cx="5514330" cy="4592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550" b="0" i="0" u="none" spc="43000">
                <a:noFill/>
                <a:effectLst/>
                <a:latin typeface="Times New Roman" pitchFamily="26"/>
                <a:ea typeface="宋体" pitchFamily="26"/>
                <a:cs typeface="宋体" pitchFamily="26"/>
                <a:sym typeface="Finished"/>
              </a:rPr>
              <a:t>⁠</a:t>
            </a:r>
            <a:endParaRPr lang="zh-CN" altLang="zh-CN" sz="2550" b="0" i="0" u="none" spc="43000">
              <a:solidFill>
                <a:srgbClr val="1EE3CF"/>
              </a:solidFill>
              <a:effectLst/>
              <a:latin typeface="Times New Roman" pitchFamily="26"/>
              <a:ea typeface="宋体" pitchFamily="26"/>
              <a:cs typeface="宋体" pitchFamily="26"/>
              <a:sym typeface="Finished"/>
              <a:hlinkClick r:id="" action="ppaction://macro?name={&quot;type&quot;:&quot;ImageText&quot;,&quot;item&quot;:&quot;ImageText&quot;,&quot;path&quot;:&quot;\\ImageTexts\\3afc7db7-00a7-4d15-bb78-4d8648182127.png&quot;}"/>
            </a:endParaRPr>
          </a:p>
        </p:txBody>
      </p:sp>
      <p:sp>
        <p:nvSpPr>
          <p:cNvPr id="12912" name="yt_shape_12912"/>
          <p:cNvSpPr txBox="1"/>
          <p:nvPr/>
        </p:nvSpPr>
        <p:spPr>
          <a:xfrm>
            <a:off x="4249341" y="1410016"/>
            <a:ext cx="36933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一次函数图象与系数的关系</a:t>
            </a:r>
          </a:p>
        </p:txBody>
      </p:sp>
      <p:sp>
        <p:nvSpPr>
          <p:cNvPr id="12913" name="yt_shape_12913"/>
          <p:cNvSpPr txBox="1"/>
          <p:nvPr/>
        </p:nvSpPr>
        <p:spPr>
          <a:xfrm>
            <a:off x="540119" y="1889319"/>
            <a:ext cx="11316521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的图象过二、三、四象限，则下列结论正确的是（</a:t>
            </a:r>
            <a:r>
              <a:rPr lang="zh-CN" altLang="zh-CN" sz="2400" b="0" i="0" u="none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914" name="yt_table_12914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1486796"/>
              </p:ext>
            </p:extLst>
          </p:nvPr>
        </p:nvGraphicFramePr>
        <p:xfrm>
          <a:off x="540000" y="2420888"/>
          <a:ext cx="5793105" cy="848742"/>
        </p:xfrm>
        <a:graphic>
          <a:graphicData uri="http://schemas.openxmlformats.org/drawingml/2006/table">
            <a:tbl>
              <a:tblPr/>
              <a:tblGrid>
                <a:gridCol w="3405505">
                  <a:extLst>
                    <a:ext uri="{9D8B030D-6E8A-4147-A177-3AD203B41FA5}">
                      <a16:colId xmlns:a16="http://schemas.microsoft.com/office/drawing/2014/main" val="10475"/>
                    </a:ext>
                  </a:extLst>
                </a:gridCol>
                <a:gridCol w="2387600">
                  <a:extLst>
                    <a:ext uri="{9D8B030D-6E8A-4147-A177-3AD203B41FA5}">
                      <a16:colId xmlns:a16="http://schemas.microsoft.com/office/drawing/2014/main" val="104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8"/>
                  </a:ext>
                </a:extLst>
              </a:tr>
            </a:tbl>
          </a:graphicData>
        </a:graphic>
      </p:graphicFrame>
      <p:sp>
        <p:nvSpPr>
          <p:cNvPr id="12916" name="yt_shape_12916"/>
          <p:cNvSpPr txBox="1"/>
          <p:nvPr/>
        </p:nvSpPr>
        <p:spPr>
          <a:xfrm>
            <a:off x="540119" y="332023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的图象经过一、二、三象限，则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的取值是（</a:t>
            </a:r>
            <a:r>
              <a:rPr lang="zh-CN" altLang="zh-CN" sz="2400" b="0" i="0" u="none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2917" name="yt_table_12917" title="H_10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37013652"/>
                  </p:ext>
                </p:extLst>
              </p:nvPr>
            </p:nvGraphicFramePr>
            <p:xfrm>
              <a:off x="540000" y="4432029"/>
              <a:ext cx="6118543" cy="1270000"/>
            </p:xfrm>
            <a:graphic>
              <a:graphicData uri="http://schemas.openxmlformats.org/drawingml/2006/table">
                <a:tbl>
                  <a:tblPr/>
                  <a:tblGrid>
                    <a:gridCol w="3405505">
                      <a:extLst>
                        <a:ext uri="{9D8B030D-6E8A-4147-A177-3AD203B41FA5}">
                          <a16:colId xmlns:a16="http://schemas.microsoft.com/office/drawing/2014/main" val="10477"/>
                        </a:ext>
                      </a:extLst>
                    </a:gridCol>
                    <a:gridCol w="2713038">
                      <a:extLst>
                        <a:ext uri="{9D8B030D-6E8A-4147-A177-3AD203B41FA5}">
                          <a16:colId xmlns:a16="http://schemas.microsoft.com/office/drawing/2014/main" val="1047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n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＞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n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＞－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＜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n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＜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＞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n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＜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0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2917" name="yt_table_12917" title="H_10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37013652"/>
                  </p:ext>
                </p:extLst>
              </p:nvPr>
            </p:nvGraphicFramePr>
            <p:xfrm>
              <a:off x="540000" y="4432029"/>
              <a:ext cx="6118543" cy="1270000"/>
            </p:xfrm>
            <a:graphic>
              <a:graphicData uri="http://schemas.openxmlformats.org/drawingml/2006/table">
                <a:tbl>
                  <a:tblPr/>
                  <a:tblGrid>
                    <a:gridCol w="3405505">
                      <a:extLst>
                        <a:ext uri="{9D8B030D-6E8A-4147-A177-3AD203B41FA5}">
                          <a16:colId xmlns:a16="http://schemas.microsoft.com/office/drawing/2014/main" val="10477"/>
                        </a:ext>
                      </a:extLst>
                    </a:gridCol>
                    <a:gridCol w="2713038">
                      <a:extLst>
                        <a:ext uri="{9D8B030D-6E8A-4147-A177-3AD203B41FA5}">
                          <a16:colId xmlns:a16="http://schemas.microsoft.com/office/drawing/2014/main" val="10478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n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5336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99"/>
                      </a:ext>
                    </a:extLst>
                  </a:tr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962" r="-79785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5336" t="-10096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0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4745910996">
            <a:extLst>
              <a:ext uri="{FF2B5EF4-FFF2-40B4-BE49-F238E27FC236}">
                <a16:creationId xmlns:a16="http://schemas.microsoft.com/office/drawing/2014/main" id="{CC9E96EB-B577-C7BF-D1C6-6433DF5CB7F8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936891"/>
            <a:ext cx="5334064" cy="38100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E8A60E1-0088-EB6F-8F76-5EFAA3458DBB}"/>
              </a:ext>
            </a:extLst>
          </p:cNvPr>
          <p:cNvSpPr txBox="1"/>
          <p:nvPr/>
        </p:nvSpPr>
        <p:spPr>
          <a:xfrm>
            <a:off x="10857406" y="183853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46B7671-31E0-4EE9-8EB4-E5BBD6A60E19}"/>
              </a:ext>
            </a:extLst>
          </p:cNvPr>
          <p:cNvSpPr txBox="1"/>
          <p:nvPr/>
        </p:nvSpPr>
        <p:spPr>
          <a:xfrm>
            <a:off x="2278908" y="374891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18" name="yt_shape_1291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【拓展】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在同一平面直角坐标系中，一次函数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的图象可能是（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2919" name="yt_image_12919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11799"/>
            <a:ext cx="5124069" cy="155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921" name="yt_image_12921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18534" y="3766802"/>
            <a:ext cx="5154930" cy="174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88FF5AF-A9F9-25E1-86A9-7E1AABF58A1B}"/>
              </a:ext>
            </a:extLst>
          </p:cNvPr>
          <p:cNvSpPr txBox="1"/>
          <p:nvPr/>
        </p:nvSpPr>
        <p:spPr>
          <a:xfrm>
            <a:off x="10597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43" name="yt_shape_12843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e19e8c99-e07f-48e9-aa34-54617416b3df.png&quot;}"/>
            </a:endParaRPr>
          </a:p>
        </p:txBody>
      </p:sp>
      <p:sp>
        <p:nvSpPr>
          <p:cNvPr id="12844" name="yt_shape_12844"/>
          <p:cNvSpPr txBox="1"/>
          <p:nvPr/>
        </p:nvSpPr>
        <p:spPr>
          <a:xfrm>
            <a:off x="540000" y="1662201"/>
            <a:ext cx="394979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一次函数的图象</a:t>
            </a:r>
          </a:p>
        </p:txBody>
      </p:sp>
      <p:sp>
        <p:nvSpPr>
          <p:cNvPr id="12845" name="yt_shape_12845"/>
          <p:cNvSpPr txBox="1"/>
          <p:nvPr/>
        </p:nvSpPr>
        <p:spPr>
          <a:xfrm>
            <a:off x="540000" y="2161766"/>
            <a:ext cx="107112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沈阳市中考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）在平面直角坐标系中，一次函数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2846" name="yt_image_12846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793433"/>
            <a:ext cx="5130927" cy="1365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48" name="yt_shape_12848"/>
          <p:cNvSpPr txBox="1"/>
          <p:nvPr/>
        </p:nvSpPr>
        <p:spPr>
          <a:xfrm>
            <a:off x="540119" y="42098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正比例函数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）的函数值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随着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增大而减小，则一次函数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的图象大致是（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2849" name="yt_image_12849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5321603"/>
            <a:ext cx="5130927" cy="12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745910802">
            <a:extLst>
              <a:ext uri="{FF2B5EF4-FFF2-40B4-BE49-F238E27FC236}">
                <a16:creationId xmlns:a16="http://schemas.microsoft.com/office/drawing/2014/main" id="{75E273B4-224D-D0FF-18AB-C4D81F84C080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745910818">
            <a:extLst>
              <a:ext uri="{FF2B5EF4-FFF2-40B4-BE49-F238E27FC236}">
                <a16:creationId xmlns:a16="http://schemas.microsoft.com/office/drawing/2014/main" id="{2386CF78-20FC-E64A-8061-CE54AE8646D7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D00043D-912B-91B1-BC0F-C36065A38A38}"/>
              </a:ext>
            </a:extLst>
          </p:cNvPr>
          <p:cNvSpPr txBox="1"/>
          <p:nvPr/>
        </p:nvSpPr>
        <p:spPr>
          <a:xfrm>
            <a:off x="10244864" y="211496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189B712-2D7E-E65A-71D1-CC3E043490EE}"/>
              </a:ext>
            </a:extLst>
          </p:cNvPr>
          <p:cNvSpPr txBox="1"/>
          <p:nvPr/>
        </p:nvSpPr>
        <p:spPr>
          <a:xfrm>
            <a:off x="1974108" y="463848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51" name="yt_shape_12851"/>
          <p:cNvSpPr txBox="1"/>
          <p:nvPr/>
        </p:nvSpPr>
        <p:spPr>
          <a:xfrm>
            <a:off x="540000" y="900000"/>
            <a:ext cx="84927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如图，直线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）的图象，则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855" name="yt_shape_12855"/>
          <p:cNvSpPr txBox="1"/>
          <p:nvPr/>
        </p:nvSpPr>
        <p:spPr>
          <a:xfrm>
            <a:off x="540000" y="351422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52" name="yt_shape_12852" title="H_152.1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98160" y="1531667"/>
            <a:ext cx="1995678" cy="1932192"/>
            <a:chOff x="0" y="0"/>
            <a:chExt cx="1995678" cy="1932192"/>
          </a:xfrm>
        </p:grpSpPr>
        <p:pic>
          <p:nvPicPr>
            <p:cNvPr id="2" name="yt_image_12852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95678" cy="15361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54" name="yt_shape_12854"/>
            <p:cNvSpPr txBox="1"/>
            <p:nvPr/>
          </p:nvSpPr>
          <p:spPr>
            <a:xfrm>
              <a:off x="464558" y="157219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0EBEBD5-B718-0099-D808-3928F5F361F7}"/>
              </a:ext>
            </a:extLst>
          </p:cNvPr>
          <p:cNvSpPr txBox="1"/>
          <p:nvPr/>
        </p:nvSpPr>
        <p:spPr>
          <a:xfrm>
            <a:off x="8327164" y="853194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56" name="yt_shape_12856"/>
          <p:cNvSpPr txBox="1"/>
          <p:nvPr/>
        </p:nvSpPr>
        <p:spPr>
          <a:xfrm>
            <a:off x="540000" y="900000"/>
            <a:ext cx="31963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857" name="yt_shape_12857"/>
          <p:cNvSpPr txBox="1"/>
          <p:nvPr/>
        </p:nvSpPr>
        <p:spPr>
          <a:xfrm>
            <a:off x="540000" y="1379303"/>
            <a:ext cx="60016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）在给定坐标系中画出这个函数的图象；</a:t>
            </a:r>
          </a:p>
        </p:txBody>
      </p:sp>
      <p:sp>
        <p:nvSpPr>
          <p:cNvPr id="12858" name="yt_shape_12858"/>
          <p:cNvSpPr txBox="1"/>
          <p:nvPr/>
        </p:nvSpPr>
        <p:spPr>
          <a:xfrm>
            <a:off x="540000" y="1858606"/>
            <a:ext cx="26930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如图所示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862" name="yt_shape_12862"/>
          <p:cNvSpPr txBox="1"/>
          <p:nvPr/>
        </p:nvSpPr>
        <p:spPr>
          <a:xfrm>
            <a:off x="540000" y="487850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pic>
        <p:nvPicPr>
          <p:cNvPr id="2" name="yt_image_12859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25021" y="2490273"/>
            <a:ext cx="1941957" cy="1941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61" name="yt_shape_12861"/>
          <p:cNvSpPr txBox="1"/>
          <p:nvPr/>
        </p:nvSpPr>
        <p:spPr>
          <a:xfrm>
            <a:off x="5257986" y="4468230"/>
            <a:ext cx="1712026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题答案图</a:t>
            </a:r>
          </a:p>
        </p:txBody>
      </p:sp>
      <p:sp>
        <p:nvSpPr>
          <p:cNvPr id="12863" name="yt_shape_12863"/>
          <p:cNvSpPr txBox="1"/>
          <p:nvPr/>
        </p:nvSpPr>
        <p:spPr>
          <a:xfrm>
            <a:off x="540000" y="5251942"/>
            <a:ext cx="43681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）求该图象与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轴的交点坐标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864" name="yt_shape_12864"/>
          <p:cNvSpPr txBox="1"/>
          <p:nvPr/>
        </p:nvSpPr>
        <p:spPr>
          <a:xfrm>
            <a:off x="540000" y="5731245"/>
            <a:ext cx="62148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该图象与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轴的交点坐标为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0EC3F46-18E4-9A09-D808-5328AEF15A32}"/>
              </a:ext>
            </a:extLst>
          </p:cNvPr>
          <p:cNvSpPr txBox="1"/>
          <p:nvPr/>
        </p:nvSpPr>
        <p:spPr>
          <a:xfrm>
            <a:off x="5185788" y="4421424"/>
            <a:ext cx="185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题答案图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8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8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58" grpId="0" build="allAtOnce"/>
      <p:bldP spid="12864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65" name="yt_shape_12865"/>
          <p:cNvSpPr txBox="1"/>
          <p:nvPr/>
        </p:nvSpPr>
        <p:spPr>
          <a:xfrm>
            <a:off x="540000" y="900000"/>
            <a:ext cx="394979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一次函数的性质</a:t>
            </a:r>
          </a:p>
        </p:txBody>
      </p:sp>
      <p:sp>
        <p:nvSpPr>
          <p:cNvPr id="12866" name="yt_shape_12866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兰州市中考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的图象经过点（－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的大小关系是（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867" name="yt_table_12867" title="H_67.12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9437280"/>
              </p:ext>
            </p:extLst>
          </p:nvPr>
        </p:nvGraphicFramePr>
        <p:xfrm>
          <a:off x="540000" y="2511364"/>
          <a:ext cx="4648518" cy="852425"/>
        </p:xfrm>
        <a:graphic>
          <a:graphicData uri="http://schemas.openxmlformats.org/drawingml/2006/table">
            <a:tbl>
              <a:tblPr/>
              <a:tblGrid>
                <a:gridCol w="3032443">
                  <a:extLst>
                    <a:ext uri="{9D8B030D-6E8A-4147-A177-3AD203B41FA5}">
                      <a16:colId xmlns:a16="http://schemas.microsoft.com/office/drawing/2014/main" val="10466"/>
                    </a:ext>
                  </a:extLst>
                </a:gridCol>
                <a:gridCol w="1616075">
                  <a:extLst>
                    <a:ext uri="{9D8B030D-6E8A-4147-A177-3AD203B41FA5}">
                      <a16:colId xmlns:a16="http://schemas.microsoft.com/office/drawing/2014/main" val="104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6"/>
                  </a:ext>
                </a:extLst>
              </a:tr>
            </a:tbl>
          </a:graphicData>
        </a:graphic>
      </p:graphicFrame>
      <p:sp>
        <p:nvSpPr>
          <p:cNvPr id="12869" name="yt_shape_12869"/>
          <p:cNvSpPr txBox="1"/>
          <p:nvPr/>
        </p:nvSpPr>
        <p:spPr>
          <a:xfrm>
            <a:off x="540000" y="3414389"/>
            <a:ext cx="98199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凉山州中考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）的图象一定不经过（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870" name="yt_table_12870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57677"/>
              </p:ext>
            </p:extLst>
          </p:nvPr>
        </p:nvGraphicFramePr>
        <p:xfrm>
          <a:off x="540000" y="4046056"/>
          <a:ext cx="5132706" cy="848742"/>
        </p:xfrm>
        <a:graphic>
          <a:graphicData uri="http://schemas.openxmlformats.org/drawingml/2006/table">
            <a:tbl>
              <a:tblPr/>
              <a:tblGrid>
                <a:gridCol w="3032443">
                  <a:extLst>
                    <a:ext uri="{9D8B030D-6E8A-4147-A177-3AD203B41FA5}">
                      <a16:colId xmlns:a16="http://schemas.microsoft.com/office/drawing/2014/main" val="10468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4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第一象限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第二象限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第三象限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8"/>
                  </a:ext>
                </a:extLst>
              </a:tr>
            </a:tbl>
          </a:graphicData>
        </a:graphic>
      </p:graphicFrame>
      <p:sp>
        <p:nvSpPr>
          <p:cNvPr id="12872" name="yt_shape_12872"/>
          <p:cNvSpPr txBox="1"/>
          <p:nvPr/>
        </p:nvSpPr>
        <p:spPr>
          <a:xfrm>
            <a:off x="540119" y="494539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盘锦市中考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的图象上，当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873" name="yt_shape_12873"/>
          <p:cNvSpPr txBox="1"/>
          <p:nvPr/>
        </p:nvSpPr>
        <p:spPr>
          <a:xfrm>
            <a:off x="540000" y="5904833"/>
            <a:ext cx="88068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的最大值是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745910860">
            <a:extLst>
              <a:ext uri="{FF2B5EF4-FFF2-40B4-BE49-F238E27FC236}">
                <a16:creationId xmlns:a16="http://schemas.microsoft.com/office/drawing/2014/main" id="{8A7418C6-A384-3ACE-434C-70B0BE489BC9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C36DC95-E5D6-E412-794F-1B5D87F7C44D}"/>
              </a:ext>
            </a:extLst>
          </p:cNvPr>
          <p:cNvSpPr txBox="1"/>
          <p:nvPr/>
        </p:nvSpPr>
        <p:spPr>
          <a:xfrm>
            <a:off x="3429846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658CC7A-82DE-56B1-899B-F92E02883EA2}"/>
              </a:ext>
            </a:extLst>
          </p:cNvPr>
          <p:cNvSpPr txBox="1"/>
          <p:nvPr/>
        </p:nvSpPr>
        <p:spPr>
          <a:xfrm>
            <a:off x="9344751" y="336758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BA6C97B-3CFE-9D8F-F43E-34481286CC84}"/>
              </a:ext>
            </a:extLst>
          </p:cNvPr>
          <p:cNvSpPr txBox="1"/>
          <p:nvPr/>
        </p:nvSpPr>
        <p:spPr>
          <a:xfrm>
            <a:off x="6425458" y="537408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6CB4D85-A341-B67A-A9BC-B43CA715FA1A}"/>
              </a:ext>
            </a:extLst>
          </p:cNvPr>
          <p:cNvSpPr txBox="1"/>
          <p:nvPr/>
        </p:nvSpPr>
        <p:spPr>
          <a:xfrm>
            <a:off x="8562114" y="5858027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4" name="yt_shape_12874"/>
          <p:cNvSpPr txBox="1"/>
          <p:nvPr/>
        </p:nvSpPr>
        <p:spPr>
          <a:xfrm>
            <a:off x="540000" y="900000"/>
            <a:ext cx="456535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一次函数图象的平移</a:t>
            </a:r>
          </a:p>
        </p:txBody>
      </p:sp>
      <p:sp>
        <p:nvSpPr>
          <p:cNvPr id="12875" name="yt_shape_12875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广安市中考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）在平面直角坐标系中，将函数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的图象向下平移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个单位长度，所得的函数的表达式是（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876" name="yt_table_12876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0521946"/>
              </p:ext>
            </p:extLst>
          </p:nvPr>
        </p:nvGraphicFramePr>
        <p:xfrm>
          <a:off x="540000" y="2511364"/>
          <a:ext cx="5062856" cy="848742"/>
        </p:xfrm>
        <a:graphic>
          <a:graphicData uri="http://schemas.openxmlformats.org/drawingml/2006/table">
            <a:tbl>
              <a:tblPr/>
              <a:tblGrid>
                <a:gridCol w="2997518">
                  <a:extLst>
                    <a:ext uri="{9D8B030D-6E8A-4147-A177-3AD203B41FA5}">
                      <a16:colId xmlns:a16="http://schemas.microsoft.com/office/drawing/2014/main" val="10470"/>
                    </a:ext>
                  </a:extLst>
                </a:gridCol>
                <a:gridCol w="2065338">
                  <a:extLst>
                    <a:ext uri="{9D8B030D-6E8A-4147-A177-3AD203B41FA5}">
                      <a16:colId xmlns:a16="http://schemas.microsoft.com/office/drawing/2014/main" val="104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0"/>
                  </a:ext>
                </a:extLst>
              </a:tr>
            </a:tbl>
          </a:graphicData>
        </a:graphic>
      </p:graphicFrame>
      <p:sp>
        <p:nvSpPr>
          <p:cNvPr id="12878" name="yt_shape_12878"/>
          <p:cNvSpPr txBox="1"/>
          <p:nvPr/>
        </p:nvSpPr>
        <p:spPr>
          <a:xfrm>
            <a:off x="540000" y="3410706"/>
            <a:ext cx="91002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平行，则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≠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879" name="yt_shape_12879"/>
          <p:cNvSpPr txBox="1"/>
          <p:nvPr/>
        </p:nvSpPr>
        <p:spPr>
          <a:xfrm>
            <a:off x="540119" y="389000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在平面直角坐标系中，若将一次函数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的图象向下平移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）个单位长度后恰好经过点（－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745910887">
            <a:extLst>
              <a:ext uri="{FF2B5EF4-FFF2-40B4-BE49-F238E27FC236}">
                <a16:creationId xmlns:a16="http://schemas.microsoft.com/office/drawing/2014/main" id="{09C27B67-EB41-3D3F-20FC-B520F92F1B91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CDCB873-11CA-01B7-60AB-00E0DBC280CC}"/>
              </a:ext>
            </a:extLst>
          </p:cNvPr>
          <p:cNvSpPr txBox="1"/>
          <p:nvPr/>
        </p:nvSpPr>
        <p:spPr>
          <a:xfrm>
            <a:off x="4717308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EC551A5-5452-02E6-24F6-7647AF1FF7F7}"/>
              </a:ext>
            </a:extLst>
          </p:cNvPr>
          <p:cNvSpPr txBox="1"/>
          <p:nvPr/>
        </p:nvSpPr>
        <p:spPr>
          <a:xfrm>
            <a:off x="7161939" y="336390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F3C03AD-722A-7C16-33CA-DA920D434899}"/>
              </a:ext>
            </a:extLst>
          </p:cNvPr>
          <p:cNvSpPr txBox="1"/>
          <p:nvPr/>
        </p:nvSpPr>
        <p:spPr>
          <a:xfrm>
            <a:off x="8852626" y="3363900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60A198E-4AD3-AE89-E821-13E898506297}"/>
              </a:ext>
            </a:extLst>
          </p:cNvPr>
          <p:cNvSpPr txBox="1"/>
          <p:nvPr/>
        </p:nvSpPr>
        <p:spPr>
          <a:xfrm>
            <a:off x="7003307" y="4318691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80" name="yt_shape_12880"/>
          <p:cNvSpPr txBox="1"/>
          <p:nvPr/>
        </p:nvSpPr>
        <p:spPr>
          <a:xfrm>
            <a:off x="540000" y="900000"/>
            <a:ext cx="702756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距离与坐标的转化未进行分类讨论致错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881" name="yt_shape_12881"/>
              <p:cNvSpPr txBox="1"/>
              <p:nvPr/>
            </p:nvSpPr>
            <p:spPr>
              <a:xfrm>
                <a:off x="540000" y="1399565"/>
                <a:ext cx="9061776" cy="5871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与坐标轴围成的三角形面积为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2881" name="yt_shape_12881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9061776" cy="587148"/>
              </a:xfrm>
              <a:prstGeom prst="rect">
                <a:avLst/>
              </a:prstGeom>
              <a:blipFill>
                <a:blip r:embed="rId2"/>
                <a:stretch>
                  <a:fillRect l="-2086" r="-269" b="-239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745910910">
            <a:extLst>
              <a:ext uri="{FF2B5EF4-FFF2-40B4-BE49-F238E27FC236}">
                <a16:creationId xmlns:a16="http://schemas.microsoft.com/office/drawing/2014/main" id="{7A4EA8B1-18DE-C88F-E9DB-42CDBB5C1FD2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0878AC0-81F5-732F-DC79-E51F19B42507}"/>
                  </a:ext>
                </a:extLst>
              </p:cNvPr>
              <p:cNvSpPr txBox="1"/>
              <p:nvPr/>
            </p:nvSpPr>
            <p:spPr>
              <a:xfrm>
                <a:off x="8533539" y="1271809"/>
                <a:ext cx="918274" cy="67508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16, 'hasSerialNum': 1, 'mathAnswerShape': 1}">
                <a:extLst>
                  <a:ext uri="{FF2B5EF4-FFF2-40B4-BE49-F238E27FC236}">
                    <a16:creationId xmlns:a16="http://schemas.microsoft.com/office/drawing/2014/main" id="{00878AC0-81F5-732F-DC79-E51F19B425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33539" y="1271809"/>
                <a:ext cx="918274" cy="675082"/>
              </a:xfrm>
              <a:prstGeom prst="rect">
                <a:avLst/>
              </a:prstGeom>
              <a:blipFill>
                <a:blip r:embed="rId4"/>
                <a:stretch>
                  <a:fillRect l="-10667" b="-145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83" name="yt_shape_12883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5e2f7031-dcf8-4cdc-9010-670f61a51b95.png&quot;}"/>
            </a:endParaRPr>
          </a:p>
        </p:txBody>
      </p:sp>
      <p:sp>
        <p:nvSpPr>
          <p:cNvPr id="12884" name="yt_shape_12884"/>
          <p:cNvSpPr txBox="1"/>
          <p:nvPr/>
        </p:nvSpPr>
        <p:spPr>
          <a:xfrm>
            <a:off x="540119" y="16441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包头市中考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值的增大而增大，且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885" name="yt_table_12885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9945712"/>
              </p:ext>
            </p:extLst>
          </p:nvPr>
        </p:nvGraphicFramePr>
        <p:xfrm>
          <a:off x="540000" y="2755982"/>
          <a:ext cx="5132706" cy="848742"/>
        </p:xfrm>
        <a:graphic>
          <a:graphicData uri="http://schemas.openxmlformats.org/drawingml/2006/table">
            <a:tbl>
              <a:tblPr/>
              <a:tblGrid>
                <a:gridCol w="3032443">
                  <a:extLst>
                    <a:ext uri="{9D8B030D-6E8A-4147-A177-3AD203B41FA5}">
                      <a16:colId xmlns:a16="http://schemas.microsoft.com/office/drawing/2014/main" val="10472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4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第三象限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第二象限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第一象限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2"/>
                  </a:ext>
                </a:extLst>
              </a:tr>
            </a:tbl>
          </a:graphicData>
        </a:graphic>
      </p:graphicFrame>
      <p:sp>
        <p:nvSpPr>
          <p:cNvPr id="12887" name="yt_shape_12887"/>
          <p:cNvSpPr txBox="1"/>
          <p:nvPr/>
        </p:nvSpPr>
        <p:spPr>
          <a:xfrm>
            <a:off x="540000" y="3655324"/>
            <a:ext cx="96340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娄底市中考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）将直线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向上平移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个单位，相当于（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888" name="yt_table_12888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3907838"/>
              </p:ext>
            </p:extLst>
          </p:nvPr>
        </p:nvGraphicFramePr>
        <p:xfrm>
          <a:off x="540000" y="4286991"/>
          <a:ext cx="3167063" cy="1697484"/>
        </p:xfrm>
        <a:graphic>
          <a:graphicData uri="http://schemas.openxmlformats.org/drawingml/2006/table">
            <a:tbl>
              <a:tblPr/>
              <a:tblGrid>
                <a:gridCol w="3167063">
                  <a:extLst>
                    <a:ext uri="{9D8B030D-6E8A-4147-A177-3AD203B41FA5}">
                      <a16:colId xmlns:a16="http://schemas.microsoft.com/office/drawing/2014/main" val="104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向左平移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个单位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向左平移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个单位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向右平移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个单位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向右平移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个单位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6"/>
                  </a:ext>
                </a:extLst>
              </a:tr>
            </a:tbl>
          </a:graphicData>
        </a:graphic>
      </p:graphicFrame>
      <p:pic>
        <p:nvPicPr>
          <p:cNvPr id="3" name="yt_shape_1684745910937">
            <a:extLst>
              <a:ext uri="{FF2B5EF4-FFF2-40B4-BE49-F238E27FC236}">
                <a16:creationId xmlns:a16="http://schemas.microsoft.com/office/drawing/2014/main" id="{A915D16C-4BEE-9B19-AF61-7337706E64D5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EDC5384-1B00-430A-8938-8F5EDB4944D8}"/>
              </a:ext>
            </a:extLst>
          </p:cNvPr>
          <p:cNvSpPr txBox="1"/>
          <p:nvPr/>
        </p:nvSpPr>
        <p:spPr>
          <a:xfrm>
            <a:off x="4750646" y="207286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68E2C2E-165D-FFC6-A7C3-0F8BB2BE4194}"/>
              </a:ext>
            </a:extLst>
          </p:cNvPr>
          <p:cNvSpPr txBox="1"/>
          <p:nvPr/>
        </p:nvSpPr>
        <p:spPr>
          <a:xfrm>
            <a:off x="9178064" y="360851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0" name="yt_shape_12890"/>
          <p:cNvSpPr txBox="1"/>
          <p:nvPr/>
        </p:nvSpPr>
        <p:spPr>
          <a:xfrm>
            <a:off x="540119" y="900000"/>
            <a:ext cx="11651881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）一次函数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）的图象过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轴上一点（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的增大而减小，则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891" name="yt_shape_12891"/>
          <p:cNvSpPr txBox="1"/>
          <p:nvPr/>
        </p:nvSpPr>
        <p:spPr>
          <a:xfrm>
            <a:off x="540000" y="1859435"/>
            <a:ext cx="55656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，求：</a:t>
            </a:r>
          </a:p>
        </p:txBody>
      </p:sp>
      <p:sp>
        <p:nvSpPr>
          <p:cNvPr id="12892" name="yt_shape_12892"/>
          <p:cNvSpPr txBox="1"/>
          <p:nvPr/>
        </p:nvSpPr>
        <p:spPr>
          <a:xfrm>
            <a:off x="540000" y="2338738"/>
            <a:ext cx="68047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为何值时，图象与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轴的交点在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轴下方？</a:t>
            </a:r>
          </a:p>
        </p:txBody>
      </p:sp>
      <p:sp>
        <p:nvSpPr>
          <p:cNvPr id="12893" name="yt_shape_12893"/>
          <p:cNvSpPr txBox="1"/>
          <p:nvPr/>
        </p:nvSpPr>
        <p:spPr>
          <a:xfrm>
            <a:off x="540000" y="2818041"/>
            <a:ext cx="42158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894" name="yt_shape_12894"/>
          <p:cNvSpPr txBox="1"/>
          <p:nvPr/>
        </p:nvSpPr>
        <p:spPr>
          <a:xfrm>
            <a:off x="540000" y="3297344"/>
            <a:ext cx="56089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为何值时，函数图象经过原点？</a:t>
            </a:r>
          </a:p>
        </p:txBody>
      </p:sp>
      <p:sp>
        <p:nvSpPr>
          <p:cNvPr id="12895" name="yt_shape_12895"/>
          <p:cNvSpPr txBox="1"/>
          <p:nvPr/>
        </p:nvSpPr>
        <p:spPr>
          <a:xfrm>
            <a:off x="540000" y="3776647"/>
            <a:ext cx="42158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F04E843-2BCB-8E67-41E9-E4B2125B2240}"/>
              </a:ext>
            </a:extLst>
          </p:cNvPr>
          <p:cNvSpPr txBox="1"/>
          <p:nvPr/>
        </p:nvSpPr>
        <p:spPr>
          <a:xfrm>
            <a:off x="4437255" y="132934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8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8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93" grpId="0" build="allAtOnce"/>
      <p:bldP spid="12895" grpId="0" build="allAtOnce"/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1402</Words>
  <Application>Microsoft Office PowerPoint</Application>
  <PresentationFormat>宽屏</PresentationFormat>
  <Paragraphs>107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0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拉 朵</cp:lastModifiedBy>
  <cp:revision>46</cp:revision>
  <dcterms:created xsi:type="dcterms:W3CDTF">2023-05-05T05:33:00Z</dcterms:created>
  <dcterms:modified xsi:type="dcterms:W3CDTF">2023-05-24T06:16:23Z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683AEEE36BF641E990D0D160655C94FA_13</vt:lpwstr>
  </property>
  <property fmtid="{D5CDD505-2E9C-101B-9397-08002B2CF9AE}" pid="3" name="KSOProductBuildVer">
    <vt:lpwstr>2052-11.1.0.14309</vt:lpwstr>
  </property>
</Properties>
</file>